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73"/>
  </p:notesMasterIdLst>
  <p:handoutMasterIdLst>
    <p:handoutMasterId r:id="rId74"/>
  </p:handoutMasterIdLst>
  <p:sldIdLst>
    <p:sldId id="256" r:id="rId2"/>
    <p:sldId id="595" r:id="rId3"/>
    <p:sldId id="574" r:id="rId4"/>
    <p:sldId id="503" r:id="rId5"/>
    <p:sldId id="572" r:id="rId6"/>
    <p:sldId id="296" r:id="rId7"/>
    <p:sldId id="428" r:id="rId8"/>
    <p:sldId id="535" r:id="rId9"/>
    <p:sldId id="430" r:id="rId10"/>
    <p:sldId id="413" r:id="rId11"/>
    <p:sldId id="519" r:id="rId12"/>
    <p:sldId id="527" r:id="rId13"/>
    <p:sldId id="584" r:id="rId14"/>
    <p:sldId id="411" r:id="rId15"/>
    <p:sldId id="530" r:id="rId16"/>
    <p:sldId id="529" r:id="rId17"/>
    <p:sldId id="533" r:id="rId18"/>
    <p:sldId id="435" r:id="rId19"/>
    <p:sldId id="568" r:id="rId20"/>
    <p:sldId id="522" r:id="rId21"/>
    <p:sldId id="466" r:id="rId22"/>
    <p:sldId id="578" r:id="rId23"/>
    <p:sldId id="573" r:id="rId24"/>
    <p:sldId id="592" r:id="rId25"/>
    <p:sldId id="432" r:id="rId26"/>
    <p:sldId id="525" r:id="rId27"/>
    <p:sldId id="585" r:id="rId28"/>
    <p:sldId id="524" r:id="rId29"/>
    <p:sldId id="561" r:id="rId30"/>
    <p:sldId id="547" r:id="rId31"/>
    <p:sldId id="562" r:id="rId32"/>
    <p:sldId id="594" r:id="rId33"/>
    <p:sldId id="586" r:id="rId34"/>
    <p:sldId id="548" r:id="rId35"/>
    <p:sldId id="549" r:id="rId36"/>
    <p:sldId id="550" r:id="rId37"/>
    <p:sldId id="558" r:id="rId38"/>
    <p:sldId id="559" r:id="rId39"/>
    <p:sldId id="555" r:id="rId40"/>
    <p:sldId id="563" r:id="rId41"/>
    <p:sldId id="552" r:id="rId42"/>
    <p:sldId id="553" r:id="rId43"/>
    <p:sldId id="590" r:id="rId44"/>
    <p:sldId id="554" r:id="rId45"/>
    <p:sldId id="557" r:id="rId46"/>
    <p:sldId id="564" r:id="rId47"/>
    <p:sldId id="543" r:id="rId48"/>
    <p:sldId id="544" r:id="rId49"/>
    <p:sldId id="591" r:id="rId50"/>
    <p:sldId id="545" r:id="rId51"/>
    <p:sldId id="537" r:id="rId52"/>
    <p:sldId id="538" r:id="rId53"/>
    <p:sldId id="539" r:id="rId54"/>
    <p:sldId id="540" r:id="rId55"/>
    <p:sldId id="576" r:id="rId56"/>
    <p:sldId id="577" r:id="rId57"/>
    <p:sldId id="570" r:id="rId58"/>
    <p:sldId id="565" r:id="rId59"/>
    <p:sldId id="579" r:id="rId60"/>
    <p:sldId id="587" r:id="rId61"/>
    <p:sldId id="588" r:id="rId62"/>
    <p:sldId id="589" r:id="rId63"/>
    <p:sldId id="580" r:id="rId64"/>
    <p:sldId id="581" r:id="rId65"/>
    <p:sldId id="582" r:id="rId66"/>
    <p:sldId id="575" r:id="rId67"/>
    <p:sldId id="571" r:id="rId68"/>
    <p:sldId id="489" r:id="rId69"/>
    <p:sldId id="523" r:id="rId70"/>
    <p:sldId id="593" r:id="rId71"/>
    <p:sldId id="541" r:id="rId7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mollan" initials="KRM" lastIdx="9" clrIdx="0"/>
  <p:cmAuthor id="1" name="Michael G Hudgens" initials="MGH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48" autoAdjust="0"/>
  </p:normalViewPr>
  <p:slideViewPr>
    <p:cSldViewPr>
      <p:cViewPr>
        <p:scale>
          <a:sx n="100" d="100"/>
          <a:sy n="100" d="100"/>
        </p:scale>
        <p:origin x="-29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2550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F787877B-B783-42EA-8829-6C9FABDCC813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43F09B37-B3EB-48F0-8148-7E29D0B20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1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923E4CDA-00AB-4651-A6FB-8B7A59F36335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425E07F0-233E-4D79-88FA-42EB6CC20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5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Subscript the log10…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8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65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dirty="0" smtClean="0"/>
              <a:t>The Wilcoxon rank-sum (i.e. Mann-Whitney) test applied to a 2 x c table with c ordered columns is equivalent the extended Mantel-Haenszel mean score statistic using </a:t>
            </a:r>
            <a:r>
              <a:rPr lang="en-US" dirty="0" err="1" smtClean="0"/>
              <a:t>ridit</a:t>
            </a:r>
            <a:r>
              <a:rPr lang="en-US" dirty="0" smtClean="0"/>
              <a:t>, modified </a:t>
            </a:r>
            <a:r>
              <a:rPr lang="en-US" dirty="0" err="1" smtClean="0"/>
              <a:t>ridit</a:t>
            </a:r>
            <a:r>
              <a:rPr lang="en-US" dirty="0" smtClean="0"/>
              <a:t>, or rank scores (Stokes, Davis, Koch 2</a:t>
            </a:r>
            <a:r>
              <a:rPr lang="en-US" baseline="30000" dirty="0" smtClean="0"/>
              <a:t>nd</a:t>
            </a:r>
            <a:r>
              <a:rPr lang="en-US" dirty="0" smtClean="0"/>
              <a:t> edition page 73). The Cochran-Armitage trend test using any of the three rank scores above gives similar but slightly different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45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Wilcoxon rank-sum (i.e. Mann-Whitney) test applied to a 2 x c table with c ordered columns is equivalent the extended Mantel-Haenszel mean score statistic using </a:t>
            </a:r>
            <a:r>
              <a:rPr lang="en-US" dirty="0" err="1"/>
              <a:t>ridit</a:t>
            </a:r>
            <a:r>
              <a:rPr lang="en-US" dirty="0"/>
              <a:t>, modified </a:t>
            </a:r>
            <a:r>
              <a:rPr lang="en-US" dirty="0" err="1"/>
              <a:t>ridit</a:t>
            </a:r>
            <a:r>
              <a:rPr lang="en-US" dirty="0"/>
              <a:t>, or rank scores (Stokes, Davis, Koch 2</a:t>
            </a:r>
            <a:r>
              <a:rPr lang="en-US" baseline="30000" dirty="0"/>
              <a:t>nd</a:t>
            </a:r>
            <a:r>
              <a:rPr lang="en-US" dirty="0"/>
              <a:t> edition page 73). The Cochran-Armitage trend test using any of the three rank scores above gives similar but slightly different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0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P(X&lt;Y) is the probability that an observation in group 1 “X: white” will be less than an observation in group 2 “Y: black” when the alternative hypothesis is true.</a:t>
            </a:r>
            <a:r>
              <a:rPr lang="en-US" baseline="0" dirty="0" smtClean="0"/>
              <a:t> </a:t>
            </a:r>
            <a:r>
              <a:rPr lang="en-US" dirty="0" smtClean="0"/>
              <a:t>Null hypothesis: P(X&lt;Y) = 0.5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</a:t>
            </a:r>
            <a:r>
              <a:rPr lang="en-US" baseline="0" dirty="0" smtClean="0"/>
              <a:t> survival at study duration: [S1(t)+S0(t)]/2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65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SAS 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nQuery</a:t>
            </a:r>
            <a:r>
              <a:rPr lang="en-US" baseline="0" dirty="0" smtClean="0"/>
              <a:t> using different methods for SS estimation.  Method used in SAS is recommended (</a:t>
            </a:r>
            <a:r>
              <a:rPr lang="en-US" baseline="0" dirty="0" err="1" smtClean="0"/>
              <a:t>Lakatos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2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66529">
              <a:defRPr/>
            </a:pPr>
            <a:r>
              <a:rPr lang="en-US" dirty="0" smtClean="0"/>
              <a:t>MC: Control the probability of making one or more type I errors among a “family” of hypotheses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8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comes from using</a:t>
            </a:r>
            <a:endParaRPr lang="en-US" baseline="0" dirty="0" smtClean="0"/>
          </a:p>
          <a:p>
            <a:r>
              <a:rPr lang="en-US" baseline="0" dirty="0" smtClean="0"/>
              <a:t>2 in place of </a:t>
            </a:r>
            <a:r>
              <a:rPr lang="en-US" baseline="0" dirty="0" err="1" smtClean="0"/>
              <a:t>qnorm</a:t>
            </a:r>
            <a:r>
              <a:rPr lang="en-US" baseline="0" dirty="0" smtClean="0"/>
              <a:t>(1-a/2)=1.96, as mentioned in Van Belle, (2 + </a:t>
            </a:r>
            <a:r>
              <a:rPr lang="en-US" baseline="0" dirty="0" err="1" smtClean="0"/>
              <a:t>qnorm</a:t>
            </a:r>
            <a:r>
              <a:rPr lang="en-US" baseline="0" dirty="0" smtClean="0"/>
              <a:t>(.8))^2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9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boxes are user inputs</a:t>
            </a:r>
          </a:p>
          <a:p>
            <a:r>
              <a:rPr lang="en-US" dirty="0" smtClean="0"/>
              <a:t>N=240 was an input, </a:t>
            </a:r>
            <a:r>
              <a:rPr lang="en-US" dirty="0" err="1" smtClean="0"/>
              <a:t>nQuery</a:t>
            </a:r>
            <a:r>
              <a:rPr lang="en-US" baseline="0" dirty="0" smtClean="0"/>
              <a:t> computed effect size and power = 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0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 smtClean="0"/>
              <a:t> computes SD of</a:t>
            </a:r>
            <a:r>
              <a:rPr lang="en-US" baseline="0" dirty="0" smtClean="0"/>
              <a:t>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42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results as SAS, n=240</a:t>
            </a:r>
            <a:r>
              <a:rPr lang="en-US" baseline="0" dirty="0" smtClean="0"/>
              <a:t> for 90% power, and 98% power if correlation = 0.4</a:t>
            </a:r>
          </a:p>
          <a:p>
            <a:r>
              <a:rPr lang="en-US" baseline="0" dirty="0" smtClean="0"/>
              <a:t>If pre and post were negatively correlated, then the SD would get bigger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09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529">
              <a:defRPr/>
            </a:pPr>
            <a:r>
              <a:rPr lang="en-US" sz="1700" dirty="0"/>
              <a:t>If we’re expecting considerable censoring, we’ll talk to the Bios Core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66529">
              <a:defRPr/>
            </a:pPr>
            <a:r>
              <a:rPr lang="en-US" sz="1700" dirty="0"/>
              <a:t>If we’re expecting considerable censoring, we’ll talk to the Bios Core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E07F0-233E-4D79-88FA-42EB6CC20D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416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8EDC1A7-216E-474B-8F77-6381D66A5B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D2E9CFC-2015-4575-AE88-14980741DFD1}" type="datetimeFigureOut">
              <a:rPr lang="en-US" smtClean="0"/>
              <a:pPr/>
              <a:t>9/4/2014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software.sites.unc.edu/software-category/science-and-statistic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ccfar.org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microsoft.com/office/2007/relationships/hdphoto" Target="../media/hdphoto3.wdp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sols.com/wp-content/uploads/2013/10/nQ70_version2_manual.pdf" TargetMode="External"/><Relationship Id="rId2" Type="http://schemas.openxmlformats.org/officeDocument/2006/relationships/hyperlink" Target="http://support.sas.com/documentation/cdl/en/statug/63962/HTML/default/viewer.htm#statug_power_sect002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oftware.sites.unc.edu/software-category/science-and-statistics/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sph.unc.edu/department-pages/biostatistic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ccfar.org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unccfar.org/tools-materials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13" y="533400"/>
            <a:ext cx="7772400" cy="2200275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tx2">
                    <a:lumMod val="90000"/>
                  </a:schemeClr>
                </a:solidFill>
                <a:latin typeface="+mn-lt"/>
              </a:rPr>
              <a:t>Power and Sample size boot camp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>UNC Center for AIDS Research</a:t>
            </a:r>
            <a:b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3100" dirty="0">
                <a:solidFill>
                  <a:schemeClr val="tx2">
                    <a:lumMod val="90000"/>
                  </a:schemeClr>
                </a:solidFill>
              </a:rPr>
              <a:t>http://unccfar.org/tools-materials/</a:t>
            </a:r>
            <a:endParaRPr lang="en-US" sz="3100" dirty="0">
              <a:solidFill>
                <a:schemeClr val="tx2">
                  <a:lumMod val="9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9917" r="78719" b="76750"/>
          <a:stretch>
            <a:fillRect/>
          </a:stretch>
        </p:blipFill>
        <p:spPr bwMode="auto">
          <a:xfrm>
            <a:off x="4343400" y="4968232"/>
            <a:ext cx="4080161" cy="173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3613" y="4458831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September 5, 2014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 smtClean="0">
                <a:solidFill>
                  <a:schemeClr val="accent1"/>
                </a:solidFill>
              </a:rPr>
              <a:t>Michael Hudgens, PhD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Katie Mollan, MS</a:t>
            </a: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8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endpoints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Clinical endpoints</a:t>
            </a:r>
          </a:p>
          <a:p>
            <a:pPr lvl="1"/>
            <a:r>
              <a:rPr lang="en-US" dirty="0" smtClean="0"/>
              <a:t>HIV infection, AIDS-defining event, death</a:t>
            </a:r>
          </a:p>
          <a:p>
            <a:pPr lvl="1"/>
            <a:r>
              <a:rPr lang="en-US" dirty="0" smtClean="0"/>
              <a:t>e.g., HIV vaccine efficacy studies use HIV infection as endpoint</a:t>
            </a:r>
          </a:p>
          <a:p>
            <a:r>
              <a:rPr lang="en-US" dirty="0" smtClean="0"/>
              <a:t>Surrogate endpoints</a:t>
            </a:r>
          </a:p>
          <a:p>
            <a:pPr lvl="1"/>
            <a:r>
              <a:rPr lang="en-US" dirty="0" smtClean="0"/>
              <a:t>Not always feasible or ethical to wait for clinical endpoints</a:t>
            </a:r>
          </a:p>
          <a:p>
            <a:pPr lvl="1"/>
            <a:r>
              <a:rPr lang="en-US" dirty="0" smtClean="0"/>
              <a:t>Laboratory: HIV-1 RNA, CD4, lipids, biomarkers…</a:t>
            </a:r>
          </a:p>
          <a:p>
            <a:pPr lvl="1"/>
            <a:r>
              <a:rPr lang="en-US" dirty="0"/>
              <a:t>e.g., </a:t>
            </a:r>
            <a:r>
              <a:rPr lang="en-US" dirty="0" smtClean="0"/>
              <a:t>early phase HIV vaccine studies rely on immunogenicity endpoints</a:t>
            </a:r>
          </a:p>
          <a:p>
            <a:pPr lvl="1"/>
            <a:r>
              <a:rPr lang="en-US" dirty="0" smtClean="0"/>
              <a:t>Potentially misleading, i.e., effect on surrogate may not imply effect on clinical endpoint</a:t>
            </a:r>
          </a:p>
          <a:p>
            <a:r>
              <a:rPr lang="en-US" dirty="0" smtClean="0"/>
              <a:t>Composite endpoints</a:t>
            </a:r>
          </a:p>
          <a:p>
            <a:pPr lvl="1"/>
            <a:r>
              <a:rPr lang="en-US" dirty="0"/>
              <a:t>e.g., </a:t>
            </a:r>
            <a:r>
              <a:rPr lang="en-US" dirty="0" smtClean="0"/>
              <a:t>time until HIV infection or death (BAN)</a:t>
            </a:r>
          </a:p>
          <a:p>
            <a:pPr lvl="1"/>
            <a:r>
              <a:rPr lang="en-US" dirty="0" smtClean="0"/>
              <a:t>More relevant from public health or policy standpoint ?</a:t>
            </a:r>
          </a:p>
          <a:p>
            <a:pPr lvl="1"/>
            <a:r>
              <a:rPr lang="en-US" dirty="0" smtClean="0"/>
              <a:t>Can simplify analysis and increase power, but results may be difficult to interpret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10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</a:t>
            </a:r>
            <a:r>
              <a:rPr lang="en-US" dirty="0" smtClean="0"/>
              <a:t>size </a:t>
            </a:r>
            <a:r>
              <a:rPr lang="en-US" dirty="0"/>
              <a:t>and </a:t>
            </a:r>
            <a:r>
              <a:rPr lang="en-US" dirty="0" smtClean="0"/>
              <a:t>power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Takes one of </a:t>
            </a:r>
            <a:r>
              <a:rPr lang="en-US" dirty="0" smtClean="0"/>
              <a:t>the following </a:t>
            </a:r>
            <a:r>
              <a:rPr lang="en-US" dirty="0"/>
              <a:t>forms: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dirty="0" smtClean="0"/>
              <a:t>Given </a:t>
            </a:r>
            <a:r>
              <a:rPr lang="en-US" dirty="0"/>
              <a:t>a particular </a:t>
            </a:r>
            <a:r>
              <a:rPr lang="en-US" dirty="0" smtClean="0"/>
              <a:t>effect size </a:t>
            </a:r>
            <a:r>
              <a:rPr lang="en-US" dirty="0"/>
              <a:t>that we would like to detect</a:t>
            </a:r>
            <a:r>
              <a:rPr lang="en-US" dirty="0" smtClean="0"/>
              <a:t> (e.g., difference in mean outcome between study arms/groups), </a:t>
            </a:r>
            <a:r>
              <a:rPr lang="en-US" dirty="0"/>
              <a:t>what sample size is required to insure adequate power </a:t>
            </a:r>
            <a:r>
              <a:rPr lang="en-US" dirty="0" smtClean="0"/>
              <a:t>?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dirty="0" smtClean="0"/>
              <a:t>For fixed sample size, what effect size can be detected with adequate power ?</a:t>
            </a:r>
          </a:p>
          <a:p>
            <a:pPr indent="-342900"/>
            <a:endParaRPr lang="en-US" dirty="0" smtClean="0"/>
          </a:p>
          <a:p>
            <a:pPr indent="-342900"/>
            <a:r>
              <a:rPr lang="en-US" dirty="0" smtClean="0"/>
              <a:t>Generally three approaches</a:t>
            </a:r>
          </a:p>
          <a:p>
            <a:pPr lvl="1"/>
            <a:r>
              <a:rPr lang="en-US" dirty="0" smtClean="0"/>
              <a:t>1. Mathematical formula in a book/article</a:t>
            </a:r>
          </a:p>
          <a:p>
            <a:pPr lvl="1"/>
            <a:r>
              <a:rPr lang="en-US" dirty="0" smtClean="0"/>
              <a:t>2. Statistical software (which often relies on 1)</a:t>
            </a:r>
          </a:p>
          <a:p>
            <a:pPr lvl="1"/>
            <a:r>
              <a:rPr lang="en-US" dirty="0" smtClean="0"/>
              <a:t>3. Simulation study (modeling)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01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0"/>
            <a:ext cx="7620000" cy="1143000"/>
          </a:xfrm>
        </p:spPr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800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Power/sample size inherently linked to the statistical notion of hypothesis testing</a:t>
            </a:r>
          </a:p>
          <a:p>
            <a:endParaRPr lang="en-US" sz="2000" b="1" dirty="0"/>
          </a:p>
          <a:p>
            <a:r>
              <a:rPr lang="en-US" sz="2000" b="1" dirty="0" smtClean="0"/>
              <a:t>Null hypothesis (H</a:t>
            </a:r>
            <a:r>
              <a:rPr lang="en-US" sz="2000" b="1" baseline="-25000" dirty="0" smtClean="0"/>
              <a:t>0</a:t>
            </a:r>
            <a:r>
              <a:rPr lang="en-US" sz="2000" b="1" dirty="0"/>
              <a:t>) </a:t>
            </a:r>
            <a:r>
              <a:rPr lang="en-US" sz="2000" dirty="0"/>
              <a:t>: </a:t>
            </a:r>
            <a:r>
              <a:rPr lang="en-US" sz="2000" dirty="0" smtClean="0"/>
              <a:t>typically no association or effect</a:t>
            </a:r>
          </a:p>
          <a:p>
            <a:pPr lvl="1"/>
            <a:r>
              <a:rPr lang="en-US" sz="1800" dirty="0" err="1" smtClean="0"/>
              <a:t>Eg</a:t>
            </a:r>
            <a:r>
              <a:rPr lang="en-US" sz="1800" dirty="0" smtClean="0"/>
              <a:t>, HIV incidence will be the same in two study groups</a:t>
            </a:r>
          </a:p>
          <a:p>
            <a:pPr lvl="1"/>
            <a:r>
              <a:rPr lang="en-US" sz="1800" dirty="0" err="1" smtClean="0"/>
              <a:t>Eg</a:t>
            </a:r>
            <a:r>
              <a:rPr lang="en-US" sz="1800" dirty="0" smtClean="0"/>
              <a:t>, viral load will be the same before and after new ART received</a:t>
            </a:r>
          </a:p>
          <a:p>
            <a:pPr lvl="1"/>
            <a:endParaRPr lang="en-US" sz="1800" dirty="0"/>
          </a:p>
          <a:p>
            <a:r>
              <a:rPr lang="en-US" sz="2000" b="1" dirty="0" smtClean="0"/>
              <a:t>Alternative hypothesis (H</a:t>
            </a:r>
            <a:r>
              <a:rPr lang="en-US" sz="2000" b="1" baseline="-25000" dirty="0" smtClean="0"/>
              <a:t>1</a:t>
            </a:r>
            <a:r>
              <a:rPr lang="en-US" sz="2000" b="1" dirty="0" smtClean="0"/>
              <a:t>) :  </a:t>
            </a:r>
            <a:r>
              <a:rPr lang="en-US" sz="2000" dirty="0" smtClean="0"/>
              <a:t>association/effect present</a:t>
            </a:r>
          </a:p>
          <a:p>
            <a:pPr lvl="1"/>
            <a:r>
              <a:rPr lang="en-US" sz="1800" dirty="0" err="1" smtClean="0"/>
              <a:t>Eg</a:t>
            </a:r>
            <a:r>
              <a:rPr lang="en-US" sz="1800" dirty="0"/>
              <a:t> </a:t>
            </a:r>
            <a:r>
              <a:rPr lang="en-US" sz="1800" dirty="0" smtClean="0"/>
              <a:t>HIV incidence will be 50% lower in vaccine group</a:t>
            </a:r>
          </a:p>
          <a:p>
            <a:pPr lvl="1"/>
            <a:r>
              <a:rPr lang="en-US" sz="1800" dirty="0" err="1" smtClean="0"/>
              <a:t>Eg</a:t>
            </a:r>
            <a:r>
              <a:rPr lang="en-US" sz="1800" dirty="0" smtClean="0"/>
              <a:t> viral load will be undetectable after new ART received</a:t>
            </a:r>
          </a:p>
          <a:p>
            <a:pPr lvl="1"/>
            <a:r>
              <a:rPr lang="en-US" sz="1800" dirty="0" smtClean="0"/>
              <a:t>Effect size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Conduct statistical test of null based on observed data </a:t>
            </a:r>
          </a:p>
          <a:p>
            <a:pPr lvl="1"/>
            <a:r>
              <a:rPr lang="en-US" sz="1800" dirty="0"/>
              <a:t>R</a:t>
            </a:r>
            <a:r>
              <a:rPr lang="en-US" sz="1800" dirty="0" smtClean="0"/>
              <a:t>eject null or not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7620000" cy="1143000"/>
          </a:xfrm>
        </p:spPr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20000" cy="48006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Type I error and significance </a:t>
            </a:r>
            <a:r>
              <a:rPr lang="en-US" sz="2000" b="1" dirty="0"/>
              <a:t>level </a:t>
            </a:r>
            <a:r>
              <a:rPr lang="en-US" sz="2000" b="1" dirty="0" smtClean="0"/>
              <a:t>(</a:t>
            </a:r>
            <a:r>
              <a:rPr lang="el-GR" sz="2000" b="1" dirty="0" smtClean="0"/>
              <a:t>α</a:t>
            </a:r>
            <a:r>
              <a:rPr lang="en-US" sz="2000" b="1" dirty="0" smtClean="0"/>
              <a:t>) </a:t>
            </a:r>
          </a:p>
          <a:p>
            <a:pPr lvl="1"/>
            <a:r>
              <a:rPr lang="en-US" dirty="0" smtClean="0"/>
              <a:t>Type I error: incorrectly reject null when the null is true</a:t>
            </a:r>
          </a:p>
          <a:p>
            <a:pPr lvl="1"/>
            <a:r>
              <a:rPr lang="en-US" dirty="0" smtClean="0"/>
              <a:t>false positive</a:t>
            </a:r>
          </a:p>
          <a:p>
            <a:pPr lvl="1"/>
            <a:r>
              <a:rPr lang="en-US" dirty="0" smtClean="0"/>
              <a:t>Significance level: </a:t>
            </a:r>
            <a:r>
              <a:rPr lang="el-GR" dirty="0"/>
              <a:t>α </a:t>
            </a:r>
            <a:r>
              <a:rPr lang="en-US" dirty="0" smtClean="0"/>
              <a:t>= </a:t>
            </a:r>
            <a:r>
              <a:rPr lang="en-US" dirty="0" err="1" smtClean="0"/>
              <a:t>pr</a:t>
            </a:r>
            <a:r>
              <a:rPr lang="en-US" dirty="0" smtClean="0"/>
              <a:t>[type I error]; commonly </a:t>
            </a:r>
            <a:r>
              <a:rPr lang="el-GR" dirty="0"/>
              <a:t>α </a:t>
            </a:r>
            <a:r>
              <a:rPr lang="en-US" dirty="0" smtClean="0"/>
              <a:t>= 0.05</a:t>
            </a:r>
          </a:p>
          <a:p>
            <a:pPr lvl="1"/>
            <a:endParaRPr lang="en-US" dirty="0" smtClean="0"/>
          </a:p>
          <a:p>
            <a:pPr marL="342900" lvl="1">
              <a:buClr>
                <a:schemeClr val="accent1"/>
              </a:buClr>
            </a:pPr>
            <a:r>
              <a:rPr lang="en-US" b="1" dirty="0" smtClean="0"/>
              <a:t>Type </a:t>
            </a:r>
            <a:r>
              <a:rPr lang="en-US" b="1" dirty="0"/>
              <a:t>II error (</a:t>
            </a:r>
            <a:r>
              <a:rPr lang="el-GR" b="1" dirty="0"/>
              <a:t>β</a:t>
            </a:r>
            <a:r>
              <a:rPr lang="en-US" b="1" dirty="0"/>
              <a:t>) </a:t>
            </a:r>
            <a:endParaRPr lang="en-US" b="1" dirty="0" smtClean="0"/>
          </a:p>
          <a:p>
            <a:pPr marL="708660" lvl="2">
              <a:buClr>
                <a:schemeClr val="accent1"/>
              </a:buClr>
            </a:pPr>
            <a:r>
              <a:rPr lang="en-US" sz="2000" dirty="0" smtClean="0"/>
              <a:t>Type II error: fail to reject null when alternative true </a:t>
            </a:r>
          </a:p>
          <a:p>
            <a:pPr marL="708660" lvl="2">
              <a:buClr>
                <a:schemeClr val="accent1"/>
              </a:buClr>
            </a:pPr>
            <a:r>
              <a:rPr lang="en-US" sz="2000" dirty="0" smtClean="0"/>
              <a:t>false negative</a:t>
            </a:r>
          </a:p>
          <a:p>
            <a:pPr marL="708660" lvl="2">
              <a:buClr>
                <a:schemeClr val="accent1"/>
              </a:buClr>
            </a:pPr>
            <a:r>
              <a:rPr lang="el-GR" sz="2000" dirty="0"/>
              <a:t>β</a:t>
            </a:r>
            <a:r>
              <a:rPr lang="en-US" sz="2000" dirty="0" smtClean="0"/>
              <a:t> = </a:t>
            </a:r>
            <a:r>
              <a:rPr lang="en-US" sz="2000" dirty="0" err="1" smtClean="0"/>
              <a:t>pr</a:t>
            </a:r>
            <a:r>
              <a:rPr lang="en-US" sz="2000" dirty="0" smtClean="0"/>
              <a:t>[type II error]</a:t>
            </a:r>
          </a:p>
          <a:p>
            <a:pPr marL="708660" lvl="2">
              <a:buClr>
                <a:schemeClr val="accent1"/>
              </a:buClr>
            </a:pPr>
            <a:endParaRPr lang="en-US" sz="2000" dirty="0" smtClean="0"/>
          </a:p>
          <a:p>
            <a:r>
              <a:rPr lang="en-US" sz="2000" b="1" dirty="0" smtClean="0"/>
              <a:t>Power </a:t>
            </a:r>
            <a:r>
              <a:rPr lang="en-US" sz="2000" b="1" dirty="0"/>
              <a:t>(1-</a:t>
            </a:r>
            <a:r>
              <a:rPr lang="el-GR" sz="2000" b="1" dirty="0"/>
              <a:t> β</a:t>
            </a:r>
            <a:r>
              <a:rPr lang="en-US" sz="2000" b="1" dirty="0" smtClean="0"/>
              <a:t>) </a:t>
            </a:r>
            <a:endParaRPr lang="en-US" sz="2000" b="1" dirty="0"/>
          </a:p>
          <a:p>
            <a:pPr lvl="1"/>
            <a:r>
              <a:rPr lang="en-US" dirty="0" smtClean="0"/>
              <a:t>prob. correctly </a:t>
            </a:r>
            <a:r>
              <a:rPr lang="en-US" dirty="0"/>
              <a:t>reject the null when </a:t>
            </a:r>
            <a:r>
              <a:rPr lang="en-US" dirty="0" smtClean="0"/>
              <a:t>alternative true</a:t>
            </a:r>
            <a:endParaRPr lang="en-US" dirty="0"/>
          </a:p>
          <a:p>
            <a:pPr lvl="1"/>
            <a:r>
              <a:rPr lang="en-US" dirty="0" smtClean="0"/>
              <a:t>typically choose n such that power ≥</a:t>
            </a:r>
            <a:r>
              <a:rPr lang="en-US" dirty="0"/>
              <a:t>80</a:t>
            </a:r>
            <a:r>
              <a:rPr lang="en-US" dirty="0" smtClean="0"/>
              <a:t>%  (i.e. </a:t>
            </a:r>
            <a:r>
              <a:rPr lang="el-GR" dirty="0" smtClean="0"/>
              <a:t>β</a:t>
            </a:r>
            <a:r>
              <a:rPr lang="en-US" dirty="0" smtClean="0"/>
              <a:t> </a:t>
            </a:r>
            <a:r>
              <a:rPr lang="el-GR" dirty="0" smtClean="0"/>
              <a:t>≤</a:t>
            </a:r>
            <a:r>
              <a:rPr lang="en-US" dirty="0" smtClean="0"/>
              <a:t>20%)</a:t>
            </a:r>
            <a:endParaRPr lang="en-US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656" y="533400"/>
            <a:ext cx="7620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Type I and Type II error:  hypothesis testing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378628"/>
              </p:ext>
            </p:extLst>
          </p:nvPr>
        </p:nvGraphicFramePr>
        <p:xfrm>
          <a:off x="518613" y="1752600"/>
          <a:ext cx="7620000" cy="2438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857"/>
                <a:gridCol w="2394857"/>
                <a:gridCol w="2830286"/>
              </a:tblGrid>
              <a:tr h="37207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Population (Truth)</a:t>
                      </a:r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DECISION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20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Null hypothesis…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Reject the null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Do not reject the null</a:t>
                      </a:r>
                      <a:endParaRPr lang="en-US" sz="2000" dirty="0"/>
                    </a:p>
                  </a:txBody>
                  <a:tcPr/>
                </a:tc>
              </a:tr>
              <a:tr h="6582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Is 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Type I error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α)</a:t>
                      </a:r>
                    </a:p>
                    <a:p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false positive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Correct</a:t>
                      </a:r>
                      <a:endParaRPr lang="en-US" sz="2000" dirty="0"/>
                    </a:p>
                  </a:txBody>
                  <a:tcPr/>
                </a:tc>
              </a:tr>
              <a:tr h="9445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Is False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accent4"/>
                          </a:solidFill>
                        </a:rPr>
                        <a:t>Correct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accent4"/>
                          </a:solidFill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Type II error</a:t>
                      </a:r>
                      <a:r>
                        <a:rPr lang="en-US" sz="2000" baseline="0" dirty="0" smtClean="0"/>
                        <a:t> (</a:t>
                      </a:r>
                      <a:r>
                        <a:rPr lang="el-GR" sz="2000" dirty="0" smtClean="0"/>
                        <a:t>β</a:t>
                      </a:r>
                      <a:r>
                        <a:rPr lang="en-US" sz="2000" dirty="0" smtClean="0"/>
                        <a:t>)</a:t>
                      </a:r>
                    </a:p>
                    <a:p>
                      <a:r>
                        <a:rPr lang="en-US" sz="2000" dirty="0" smtClean="0"/>
                        <a:t>false negative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8612" y="4798367"/>
            <a:ext cx="824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Typically </a:t>
            </a:r>
            <a:r>
              <a:rPr lang="en-US" sz="2400" dirty="0" smtClean="0">
                <a:solidFill>
                  <a:srgbClr val="C00000"/>
                </a:solidFill>
              </a:rPr>
              <a:t>α set to 5% </a:t>
            </a:r>
            <a:r>
              <a:rPr lang="en-US" sz="2400" dirty="0" smtClean="0">
                <a:solidFill>
                  <a:prstClr val="black"/>
                </a:solidFill>
              </a:rPr>
              <a:t>and </a:t>
            </a:r>
            <a:r>
              <a:rPr lang="en-US" sz="2400" dirty="0" smtClean="0">
                <a:solidFill>
                  <a:schemeClr val="accent4"/>
                </a:solidFill>
              </a:rPr>
              <a:t>power (1-</a:t>
            </a:r>
            <a:r>
              <a:rPr lang="el-GR" sz="2400" dirty="0" smtClean="0">
                <a:solidFill>
                  <a:schemeClr val="accent4"/>
                </a:solidFill>
              </a:rPr>
              <a:t>β</a:t>
            </a:r>
            <a:r>
              <a:rPr lang="en-US" sz="2400" dirty="0" smtClean="0">
                <a:solidFill>
                  <a:schemeClr val="accent4"/>
                </a:solidFill>
              </a:rPr>
              <a:t>) set to ≥80%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aims to powered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02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PI: Form a hypothesis and primary research objective</a:t>
            </a:r>
          </a:p>
          <a:p>
            <a:pPr lvl="1"/>
            <a:r>
              <a:rPr lang="en-US" dirty="0" smtClean="0"/>
              <a:t>Often a grant contains several research questions/aims, which questions are most important (will drive the sample size) ?</a:t>
            </a:r>
          </a:p>
          <a:p>
            <a:r>
              <a:rPr lang="en-US" sz="2000" dirty="0" smtClean="0"/>
              <a:t>PI/Stat: Choose endpoint(s) that address the primary research question(s)</a:t>
            </a:r>
          </a:p>
          <a:p>
            <a:r>
              <a:rPr lang="en-US" sz="2000" dirty="0" smtClean="0"/>
              <a:t>Stat/PI: Choose appropriate statistical analysis approach to evaluate the research question(s)</a:t>
            </a:r>
          </a:p>
          <a:p>
            <a:r>
              <a:rPr lang="en-US" sz="2000" dirty="0" smtClean="0"/>
              <a:t>Stat/PI: For </a:t>
            </a:r>
            <a:r>
              <a:rPr lang="en-US" sz="2000" dirty="0"/>
              <a:t>fixed α </a:t>
            </a:r>
            <a:r>
              <a:rPr lang="en-US" sz="2000" dirty="0" smtClean="0"/>
              <a:t>(0.05) </a:t>
            </a:r>
            <a:r>
              <a:rPr lang="en-US" sz="2000" dirty="0"/>
              <a:t>and power </a:t>
            </a:r>
            <a:r>
              <a:rPr lang="en-US" sz="2000" dirty="0" smtClean="0"/>
              <a:t>(80% or 90%), </a:t>
            </a:r>
          </a:p>
          <a:p>
            <a:pPr lvl="1"/>
            <a:r>
              <a:rPr lang="en-US" dirty="0" smtClean="0"/>
              <a:t>determine effect size (H</a:t>
            </a:r>
            <a:r>
              <a:rPr lang="en-US" baseline="-25000" dirty="0" smtClean="0"/>
              <a:t>1</a:t>
            </a:r>
            <a:r>
              <a:rPr lang="en-US" dirty="0" smtClean="0"/>
              <a:t>) for given sample size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etermine sample size for given effect size</a:t>
            </a:r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Computing SS/power relies on a priori </a:t>
            </a:r>
            <a:r>
              <a:rPr lang="en-US" sz="2000" dirty="0" smtClean="0"/>
              <a:t>assumptions about distribution of endpoints, loss-to-follow-up rate, </a:t>
            </a:r>
            <a:r>
              <a:rPr lang="en-US" sz="2000" dirty="0" err="1" smtClean="0"/>
              <a:t>etc</a:t>
            </a:r>
            <a:endParaRPr lang="en-US" sz="2000" dirty="0"/>
          </a:p>
          <a:p>
            <a:r>
              <a:rPr lang="en-US" sz="2000" dirty="0"/>
              <a:t>Typically informed by prior studies/literature</a:t>
            </a:r>
          </a:p>
          <a:p>
            <a:r>
              <a:rPr lang="en-US" sz="2000" dirty="0"/>
              <a:t>Often there is uncertainty in many assumptions</a:t>
            </a:r>
          </a:p>
          <a:p>
            <a:pPr lvl="1"/>
            <a:r>
              <a:rPr lang="en-US" dirty="0"/>
              <a:t>Sensitivity analysis: explore a range of likely assumptions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, assume SD 2.5, determine power for SD = 2.0, 2.5, 3.0</a:t>
            </a:r>
          </a:p>
          <a:p>
            <a:pPr marL="114300" indent="0">
              <a:buNone/>
            </a:pPr>
            <a:endParaRPr lang="en-US" sz="2000" dirty="0" smtClean="0"/>
          </a:p>
          <a:p>
            <a:r>
              <a:rPr lang="en-US" sz="2000" dirty="0" smtClean="0"/>
              <a:t>Effect size / alternative hypothesis H</a:t>
            </a:r>
            <a:r>
              <a:rPr lang="en-US" sz="2000" baseline="-25000" dirty="0" smtClean="0"/>
              <a:t>1</a:t>
            </a:r>
            <a:endParaRPr lang="en-US" sz="2000" dirty="0" smtClean="0"/>
          </a:p>
          <a:p>
            <a:pPr lvl="1"/>
            <a:r>
              <a:rPr lang="en-US" i="1" dirty="0"/>
              <a:t>“If I already knew what the effect was, I wouldn’t be doing a study!” </a:t>
            </a:r>
          </a:p>
          <a:p>
            <a:pPr lvl="1"/>
            <a:r>
              <a:rPr lang="en-US" dirty="0" smtClean="0"/>
              <a:t>Minimum </a:t>
            </a:r>
            <a:r>
              <a:rPr lang="en-US" dirty="0"/>
              <a:t>effect size </a:t>
            </a:r>
            <a:r>
              <a:rPr lang="en-US" dirty="0" smtClean="0"/>
              <a:t>that considered scientifically </a:t>
            </a:r>
            <a:r>
              <a:rPr lang="en-US" dirty="0"/>
              <a:t>important</a:t>
            </a:r>
            <a:endParaRPr lang="en-US" dirty="0" smtClean="0"/>
          </a:p>
          <a:p>
            <a:pPr lvl="1"/>
            <a:r>
              <a:rPr lang="en-US" dirty="0" smtClean="0"/>
              <a:t>Previous studies may suggest </a:t>
            </a:r>
            <a:r>
              <a:rPr lang="en-US" dirty="0"/>
              <a:t>plausible effect </a:t>
            </a:r>
            <a:r>
              <a:rPr lang="en-US" dirty="0" smtClean="0"/>
              <a:t>size</a:t>
            </a:r>
          </a:p>
          <a:p>
            <a:endParaRPr lang="en-US" sz="24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11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Ex: Two sample continuous outcome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Suppose want to compare mean continuous outcome (</a:t>
            </a:r>
            <a:r>
              <a:rPr lang="en-US" sz="2400" dirty="0" err="1" smtClean="0"/>
              <a:t>eg</a:t>
            </a:r>
            <a:r>
              <a:rPr lang="en-US" sz="2400" dirty="0" smtClean="0"/>
              <a:t> viral load or CD4 count) between two independent groups (</a:t>
            </a:r>
            <a:r>
              <a:rPr lang="en-US" sz="2400" dirty="0" err="1" smtClean="0"/>
              <a:t>eg</a:t>
            </a:r>
            <a:r>
              <a:rPr lang="en-US" sz="2400" dirty="0" smtClean="0"/>
              <a:t> drug versus placebo)</a:t>
            </a:r>
          </a:p>
          <a:p>
            <a:r>
              <a:rPr lang="en-US" sz="2400" dirty="0" smtClean="0"/>
              <a:t>PI: provide assumed mean (</a:t>
            </a:r>
            <a:r>
              <a:rPr lang="el-GR" sz="2400" dirty="0" smtClean="0"/>
              <a:t>μ</a:t>
            </a:r>
            <a:r>
              <a:rPr lang="en-US" sz="2400" dirty="0" smtClean="0"/>
              <a:t>) and </a:t>
            </a:r>
            <a:r>
              <a:rPr lang="en-US" sz="2400" dirty="0"/>
              <a:t>SD </a:t>
            </a:r>
            <a:r>
              <a:rPr lang="en-US" sz="2400" dirty="0" smtClean="0"/>
              <a:t>(</a:t>
            </a:r>
            <a:r>
              <a:rPr lang="el-GR" sz="2400" dirty="0" smtClean="0"/>
              <a:t>σ</a:t>
            </a:r>
            <a:r>
              <a:rPr lang="en-US" sz="2400" dirty="0" smtClean="0"/>
              <a:t>) in </a:t>
            </a:r>
            <a:r>
              <a:rPr lang="en-US" sz="2400" dirty="0"/>
              <a:t>each </a:t>
            </a:r>
            <a:r>
              <a:rPr lang="en-US" sz="2400" dirty="0" smtClean="0"/>
              <a:t>group</a:t>
            </a:r>
          </a:p>
          <a:p>
            <a:r>
              <a:rPr lang="en-US" sz="2400" dirty="0" smtClean="0"/>
              <a:t>Need pilot data or previous literature to inform these assumptions</a:t>
            </a:r>
          </a:p>
          <a:p>
            <a:r>
              <a:rPr lang="en-US" sz="2400" dirty="0" smtClean="0"/>
              <a:t>Effect size </a:t>
            </a:r>
            <a:r>
              <a:rPr lang="el-GR" sz="2400" dirty="0"/>
              <a:t>Δ</a:t>
            </a:r>
            <a:r>
              <a:rPr lang="en-US" sz="2400" dirty="0"/>
              <a:t>=(</a:t>
            </a:r>
            <a:r>
              <a:rPr lang="el-GR" sz="2400" dirty="0" smtClean="0"/>
              <a:t>μ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-</a:t>
            </a:r>
            <a:r>
              <a:rPr lang="el-GR" sz="2400" dirty="0" smtClean="0"/>
              <a:t>μ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)/</a:t>
            </a:r>
            <a:r>
              <a:rPr lang="el-GR" sz="2400" dirty="0" smtClean="0"/>
              <a:t>σ</a:t>
            </a:r>
            <a:r>
              <a:rPr lang="en-US" sz="2400" dirty="0" smtClean="0"/>
              <a:t> difference </a:t>
            </a:r>
            <a:r>
              <a:rPr lang="en-US" sz="2400" dirty="0"/>
              <a:t>in means  between the two </a:t>
            </a:r>
            <a:r>
              <a:rPr lang="en-US" sz="2400" dirty="0" smtClean="0"/>
              <a:t>groups (a and b) </a:t>
            </a:r>
            <a:r>
              <a:rPr lang="en-US" sz="2400" dirty="0"/>
              <a:t>divided by the population SD, i.e., standardized difference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99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Two </a:t>
            </a:r>
            <a:r>
              <a:rPr lang="en-US" sz="3600" dirty="0"/>
              <a:t>sample continuous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Assume alpha = 0.05, power = 80%</a:t>
            </a:r>
          </a:p>
          <a:p>
            <a:r>
              <a:rPr lang="en-US" sz="2400" dirty="0" smtClean="0"/>
              <a:t>Sample size per group </a:t>
            </a:r>
            <a:endParaRPr lang="en-US" sz="2400" dirty="0"/>
          </a:p>
          <a:p>
            <a:pPr marL="114300" indent="0" algn="ctr">
              <a:buNone/>
            </a:pPr>
            <a:r>
              <a:rPr lang="en-US" sz="2400" dirty="0" smtClean="0"/>
              <a:t>n=16/</a:t>
            </a:r>
            <a:r>
              <a:rPr lang="el-GR" sz="2400" dirty="0" smtClean="0"/>
              <a:t>Δ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	where effect size </a:t>
            </a:r>
            <a:r>
              <a:rPr lang="el-GR" sz="2400" dirty="0" smtClean="0"/>
              <a:t>Δ</a:t>
            </a:r>
            <a:r>
              <a:rPr lang="en-US" sz="2400" dirty="0" smtClean="0"/>
              <a:t>=(</a:t>
            </a:r>
            <a:r>
              <a:rPr lang="el-GR" sz="2400" dirty="0" smtClean="0"/>
              <a:t>μ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-</a:t>
            </a:r>
            <a:r>
              <a:rPr lang="el-GR" sz="2400" dirty="0" smtClean="0"/>
              <a:t>μ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)/</a:t>
            </a:r>
            <a:r>
              <a:rPr lang="el-GR" sz="2400" dirty="0" smtClean="0"/>
              <a:t>σ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For 90% power, replace 16 with 21</a:t>
            </a:r>
          </a:p>
          <a:p>
            <a:r>
              <a:rPr lang="en-US" sz="2400" dirty="0" smtClean="0"/>
              <a:t>Assuming </a:t>
            </a:r>
            <a:r>
              <a:rPr lang="en-US" sz="2400" dirty="0"/>
              <a:t>balanced </a:t>
            </a:r>
            <a:r>
              <a:rPr lang="en-US" sz="2400" dirty="0" smtClean="0"/>
              <a:t>design, which typically is the most powerful</a:t>
            </a:r>
            <a:endParaRPr lang="en-US" sz="2400" dirty="0"/>
          </a:p>
          <a:p>
            <a:r>
              <a:rPr lang="en-US" sz="2400" dirty="0" smtClean="0"/>
              <a:t>Approximation for large n study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36268"/>
            <a:ext cx="536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Gerald van Belle.  Statistical Rules of Thumb.  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Two </a:t>
            </a:r>
            <a:r>
              <a:rPr lang="en-US" sz="3600" dirty="0"/>
              <a:t>sample continuous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Sample size per group:  n=16/</a:t>
            </a:r>
            <a:r>
              <a:rPr lang="el-GR" sz="2400" dirty="0" smtClean="0"/>
              <a:t>Δ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Want to detect a 0.5 log10 difference in mean HIV DNA between groups</a:t>
            </a:r>
          </a:p>
          <a:p>
            <a:endParaRPr lang="en-US" sz="2400" dirty="0" smtClean="0"/>
          </a:p>
          <a:p>
            <a:r>
              <a:rPr lang="en-US" sz="2400" dirty="0" smtClean="0"/>
              <a:t>Let’s say SD=1.2 in each group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[ref: hypothetical]</a:t>
            </a:r>
          </a:p>
          <a:p>
            <a:endParaRPr lang="en-US" sz="2400" dirty="0" smtClean="0"/>
          </a:p>
          <a:p>
            <a:r>
              <a:rPr lang="el-GR" sz="2400" dirty="0" smtClean="0"/>
              <a:t>Δ</a:t>
            </a:r>
            <a:r>
              <a:rPr lang="en-US" sz="2400" dirty="0" smtClean="0"/>
              <a:t>=0.5/1.2 = 0.4167</a:t>
            </a:r>
          </a:p>
          <a:p>
            <a:endParaRPr lang="en-US" sz="2400" dirty="0" smtClean="0"/>
          </a:p>
          <a:p>
            <a:r>
              <a:rPr lang="en-US" sz="2400" dirty="0" smtClean="0"/>
              <a:t>n per group = 16/0.4167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= 93 (evaluable)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36268"/>
            <a:ext cx="536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Gerald van Belle.  Statistical Rules of Thumb.  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001000" cy="2006600"/>
          </a:xfrm>
        </p:spPr>
        <p:txBody>
          <a:bodyPr/>
          <a:lstStyle/>
          <a:p>
            <a:pPr algn="ctr"/>
            <a:r>
              <a:rPr lang="en-US" sz="2800" dirty="0" smtClean="0">
                <a:latin typeface="Bookman Old Style" panose="02050604050505020204" pitchFamily="18" charset="0"/>
              </a:rPr>
              <a:t>Please contact authors for permission to reproduce or publicly present any of these slides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08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098198" cy="5486400"/>
          </a:xfrm>
        </p:spPr>
      </p:pic>
      <p:cxnSp>
        <p:nvCxnSpPr>
          <p:cNvPr id="3" name="Straight Connector 2"/>
          <p:cNvCxnSpPr/>
          <p:nvPr/>
        </p:nvCxnSpPr>
        <p:spPr>
          <a:xfrm>
            <a:off x="3429000" y="4038600"/>
            <a:ext cx="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28800" y="4038600"/>
            <a:ext cx="1600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For sample size/power</a:t>
            </a:r>
          </a:p>
          <a:p>
            <a:pPr lvl="1"/>
            <a:r>
              <a:rPr lang="en-US" dirty="0" smtClean="0"/>
              <a:t>SAS PROC POWER</a:t>
            </a:r>
          </a:p>
          <a:p>
            <a:pPr lvl="1"/>
            <a:r>
              <a:rPr lang="en-US" dirty="0" err="1" smtClean="0"/>
              <a:t>nQuery</a:t>
            </a:r>
            <a:r>
              <a:rPr lang="en-US" dirty="0" smtClean="0"/>
              <a:t> </a:t>
            </a:r>
            <a:r>
              <a:rPr lang="en-US" dirty="0"/>
              <a:t>Advisor </a:t>
            </a:r>
          </a:p>
          <a:p>
            <a:pPr lvl="1"/>
            <a:r>
              <a:rPr lang="en-US" dirty="0" smtClean="0"/>
              <a:t>Both are free to UNC faculty, staff, and students!</a:t>
            </a:r>
            <a:endParaRPr lang="en-US" dirty="0"/>
          </a:p>
          <a:p>
            <a:pPr marL="411480" lvl="1" indent="0">
              <a:buNone/>
            </a:pP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://software.sites.unc.edu/software-category/science-and-statistics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pPr marL="411480" lvl="1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code: 2-sample t-test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038600"/>
            <a:ext cx="3962400" cy="2362200"/>
          </a:xfrm>
        </p:spPr>
        <p:txBody>
          <a:bodyPr/>
          <a:lstStyle/>
          <a:p>
            <a:r>
              <a:rPr lang="en-US" dirty="0" smtClean="0"/>
              <a:t>Press the running man to execute SAS code</a:t>
            </a:r>
            <a:endParaRPr lang="en-US" dirty="0"/>
          </a:p>
          <a:p>
            <a:r>
              <a:rPr lang="en-US" dirty="0" smtClean="0"/>
              <a:t>(or) Run </a:t>
            </a:r>
            <a:r>
              <a:rPr lang="en-US" dirty="0" smtClean="0">
                <a:sym typeface="Wingdings" panose="05000000000000000000" pitchFamily="2" charset="2"/>
              </a:rPr>
              <a:t> Submit</a:t>
            </a: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0" t="46621" r="31517" b="37655"/>
          <a:stretch/>
        </p:blipFill>
        <p:spPr bwMode="auto">
          <a:xfrm>
            <a:off x="522707" y="1371600"/>
            <a:ext cx="363620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9" t="8965" r="15053" b="53749"/>
          <a:stretch/>
        </p:blipFill>
        <p:spPr bwMode="auto">
          <a:xfrm>
            <a:off x="4308516" y="1371600"/>
            <a:ext cx="399728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7" b="3761"/>
          <a:stretch/>
        </p:blipFill>
        <p:spPr bwMode="auto">
          <a:xfrm>
            <a:off x="3048000" y="4444275"/>
            <a:ext cx="373135" cy="3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3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 smtClean="0"/>
              <a:t> Advisor: 2-sample t-test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File </a:t>
            </a:r>
            <a:r>
              <a:rPr lang="en-US" dirty="0" smtClean="0">
                <a:sym typeface="Wingdings" panose="05000000000000000000" pitchFamily="2" charset="2"/>
              </a:rPr>
              <a:t> New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8275" r="77759" b="46759"/>
          <a:stretch/>
        </p:blipFill>
        <p:spPr bwMode="auto">
          <a:xfrm>
            <a:off x="304800" y="2057400"/>
            <a:ext cx="4135822" cy="327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2" t="31590" r="22400" b="46619"/>
          <a:stretch/>
        </p:blipFill>
        <p:spPr bwMode="auto">
          <a:xfrm>
            <a:off x="4481021" y="3681483"/>
            <a:ext cx="3882788" cy="249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9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Two </a:t>
            </a:r>
            <a:r>
              <a:rPr lang="en-US" sz="3600" dirty="0"/>
              <a:t>sample </a:t>
            </a:r>
            <a:r>
              <a:rPr lang="en-US" sz="3600" dirty="0" smtClean="0"/>
              <a:t>binary </a:t>
            </a:r>
            <a:r>
              <a:rPr lang="en-US" sz="3600" dirty="0"/>
              <a:t>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Sample size per group (</a:t>
            </a:r>
            <a:r>
              <a:rPr lang="el-GR" sz="2400" dirty="0" smtClean="0"/>
              <a:t>α</a:t>
            </a:r>
            <a:r>
              <a:rPr lang="en-US" sz="2400" dirty="0" smtClean="0"/>
              <a:t>=0.05, power=80%)</a:t>
            </a:r>
          </a:p>
          <a:p>
            <a:pPr algn="ctr">
              <a:buNone/>
            </a:pPr>
            <a:r>
              <a:rPr lang="en-US" sz="2400" dirty="0" smtClean="0"/>
              <a:t>n=16/</a:t>
            </a:r>
            <a:r>
              <a:rPr lang="el-GR" sz="2400" dirty="0" smtClean="0"/>
              <a:t>Δ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	where </a:t>
            </a:r>
            <a:r>
              <a:rPr lang="el-GR" sz="2400" dirty="0" smtClean="0"/>
              <a:t>Δ</a:t>
            </a:r>
            <a:r>
              <a:rPr lang="en-US" sz="2400" dirty="0" smtClean="0"/>
              <a:t>=(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-</a:t>
            </a:r>
            <a:r>
              <a:rPr lang="en-US" sz="2400" dirty="0"/>
              <a:t>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)/</a:t>
            </a:r>
            <a:r>
              <a:rPr lang="el-GR" sz="2400" dirty="0" smtClean="0"/>
              <a:t>σ</a:t>
            </a:r>
            <a:r>
              <a:rPr lang="en-US" sz="2400" dirty="0" smtClean="0"/>
              <a:t> and </a:t>
            </a:r>
            <a:r>
              <a:rPr lang="el-GR" sz="2400" dirty="0" smtClean="0"/>
              <a:t>σ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={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(1-p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) + 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(1-p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)}/2</a:t>
            </a:r>
            <a:endParaRPr lang="en-US" sz="2400" dirty="0"/>
          </a:p>
          <a:p>
            <a:r>
              <a:rPr lang="en-US" sz="2400" dirty="0" smtClean="0"/>
              <a:t>For 90% power, replace 16 with 21</a:t>
            </a:r>
          </a:p>
          <a:p>
            <a:r>
              <a:rPr lang="en-US" sz="2400" dirty="0" smtClean="0"/>
              <a:t>Approximation for large n study</a:t>
            </a:r>
          </a:p>
          <a:p>
            <a:endParaRPr lang="en-US" sz="2400" dirty="0" smtClean="0"/>
          </a:p>
          <a:p>
            <a:r>
              <a:rPr lang="en-US" sz="2400" dirty="0" smtClean="0"/>
              <a:t>SAS: </a:t>
            </a:r>
            <a:r>
              <a:rPr lang="en-US" sz="2400" dirty="0" err="1" smtClean="0"/>
              <a:t>Proc</a:t>
            </a:r>
            <a:r>
              <a:rPr lang="en-US" sz="2400" dirty="0" smtClean="0"/>
              <a:t> Power; </a:t>
            </a:r>
            <a:r>
              <a:rPr lang="en-US" sz="2400" dirty="0" err="1" smtClean="0"/>
              <a:t>twosamplefreq</a:t>
            </a:r>
            <a:r>
              <a:rPr lang="en-US" sz="2400" dirty="0"/>
              <a:t> </a:t>
            </a:r>
            <a:r>
              <a:rPr lang="en-US" sz="2400" dirty="0" smtClean="0"/>
              <a:t>… ; 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nQuery</a:t>
            </a:r>
            <a:r>
              <a:rPr lang="en-US" sz="2400" dirty="0" smtClean="0"/>
              <a:t>: Proportions</a:t>
            </a:r>
            <a:r>
              <a:rPr lang="en-US" sz="2400" dirty="0"/>
              <a:t> </a:t>
            </a:r>
            <a:r>
              <a:rPr lang="en-US" sz="2400" dirty="0" smtClean="0"/>
              <a:t>-&gt; Two groups -&gt; Test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57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impacts 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Effect size of interest  or # of events</a:t>
            </a:r>
          </a:p>
          <a:p>
            <a:pPr lvl="1"/>
            <a:r>
              <a:rPr lang="en-US" dirty="0" smtClean="0"/>
              <a:t>The smaller the effect size (# of events), the larger n will need to </a:t>
            </a:r>
            <a:r>
              <a:rPr lang="en-US" dirty="0"/>
              <a:t>be (e.g. </a:t>
            </a:r>
            <a:r>
              <a:rPr lang="en-US" dirty="0" smtClean="0"/>
              <a:t>HR = </a:t>
            </a:r>
            <a:r>
              <a:rPr lang="en-US" dirty="0"/>
              <a:t>1.5 requires a larger n than </a:t>
            </a:r>
            <a:r>
              <a:rPr lang="en-US" dirty="0" smtClean="0"/>
              <a:t>HR </a:t>
            </a:r>
            <a:r>
              <a:rPr lang="en-US" dirty="0"/>
              <a:t>= </a:t>
            </a:r>
            <a:r>
              <a:rPr lang="en-US" dirty="0" smtClean="0"/>
              <a:t>2)</a:t>
            </a:r>
          </a:p>
          <a:p>
            <a:r>
              <a:rPr lang="en-US" dirty="0" smtClean="0"/>
              <a:t>Variability of outcome measure (e.g. standard deviation)</a:t>
            </a:r>
          </a:p>
          <a:p>
            <a:pPr lvl="1"/>
            <a:r>
              <a:rPr lang="en-US" dirty="0" smtClean="0"/>
              <a:t>The greater the variability, the larger the n will need to be</a:t>
            </a:r>
          </a:p>
          <a:p>
            <a:r>
              <a:rPr lang="en-US" dirty="0" smtClean="0"/>
              <a:t>Alpha and power (e.g. 5% and 80%) </a:t>
            </a:r>
          </a:p>
          <a:p>
            <a:pPr lvl="1"/>
            <a:r>
              <a:rPr lang="en-US" dirty="0" smtClean="0"/>
              <a:t>The smaller alpha or the greater the power, the larger n will need to be</a:t>
            </a:r>
          </a:p>
          <a:p>
            <a:r>
              <a:rPr lang="en-US" dirty="0" smtClean="0"/>
              <a:t>Number of groups and multiple comparisons (MC)</a:t>
            </a:r>
          </a:p>
          <a:p>
            <a:pPr lvl="1"/>
            <a:r>
              <a:rPr lang="en-US" dirty="0" smtClean="0"/>
              <a:t>The greater the number of MC, the larger n will need to be </a:t>
            </a:r>
          </a:p>
          <a:p>
            <a:pPr indent="-342900"/>
            <a:r>
              <a:rPr lang="en-US" dirty="0" smtClean="0"/>
              <a:t>Missing data / loss to follow-up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attrition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small study, may replace individuals who are not evaluable for the primary endpoint</a:t>
            </a:r>
          </a:p>
          <a:p>
            <a:r>
              <a:rPr lang="en-US" dirty="0" smtClean="0"/>
              <a:t>In a larger study, anticipate expected loss to follow-up, and adjust enrollment sample size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n=150 evaluable (non-missing) achieves 90% power</a:t>
            </a:r>
          </a:p>
          <a:p>
            <a:pPr lvl="1"/>
            <a:r>
              <a:rPr lang="en-US" dirty="0" smtClean="0"/>
              <a:t>But we expect 20% attrition (loss of subjects)</a:t>
            </a:r>
          </a:p>
          <a:p>
            <a:pPr lvl="1"/>
            <a:r>
              <a:rPr lang="en-US" dirty="0" smtClean="0"/>
              <a:t>Enroll= </a:t>
            </a:r>
            <a:r>
              <a:rPr lang="en-US" dirty="0" err="1" smtClean="0"/>
              <a:t>Eval</a:t>
            </a:r>
            <a:r>
              <a:rPr lang="en-US" dirty="0" smtClean="0"/>
              <a:t>/(1-loss)</a:t>
            </a:r>
          </a:p>
          <a:p>
            <a:pPr lvl="1"/>
            <a:r>
              <a:rPr lang="en-US" dirty="0" smtClean="0"/>
              <a:t>We should enroll 150/0.8 = 188 (round up to maintain power)</a:t>
            </a:r>
          </a:p>
          <a:p>
            <a:pPr marL="41148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considerations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800600"/>
          </a:xfrm>
        </p:spPr>
        <p:txBody>
          <a:bodyPr/>
          <a:lstStyle/>
          <a:p>
            <a:r>
              <a:rPr lang="en-US" dirty="0" smtClean="0"/>
              <a:t>Below discuss several power/SS calculations recently conducted by the CFAR Bios Core, with corresponding SAS code and </a:t>
            </a:r>
            <a:r>
              <a:rPr lang="en-US" dirty="0" err="1" smtClean="0"/>
              <a:t>nQuery</a:t>
            </a:r>
            <a:r>
              <a:rPr lang="en-US" dirty="0" smtClean="0"/>
              <a:t> computation</a:t>
            </a:r>
          </a:p>
          <a:p>
            <a:r>
              <a:rPr lang="en-US" dirty="0" smtClean="0"/>
              <a:t>Sometimes there are enough complications (drop-out, missing data, censoring, repeated measures, correlated responses, </a:t>
            </a:r>
            <a:r>
              <a:rPr lang="en-US" dirty="0" err="1" smtClean="0"/>
              <a:t>etc</a:t>
            </a:r>
            <a:r>
              <a:rPr lang="en-US" dirty="0" smtClean="0"/>
              <a:t>) that software or formula not available; in this case, simulation studies can be conducted to estimate power</a:t>
            </a:r>
          </a:p>
          <a:p>
            <a:r>
              <a:rPr lang="en-US" dirty="0" smtClean="0"/>
              <a:t>In some settings there is not a hypothesis to test (one sample problem), but rather sample size considerations are driven by anticipated precision / confidence interval width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543800" cy="2593975"/>
          </a:xfrm>
        </p:spPr>
        <p:txBody>
          <a:bodyPr/>
          <a:lstStyle/>
          <a:p>
            <a:r>
              <a:rPr lang="en-US" dirty="0" smtClean="0"/>
              <a:t>CFAR Power Examples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Data! Data! Data! I can't make bricks without clay!</a:t>
            </a:r>
            <a:br>
              <a:rPr lang="en-US" dirty="0"/>
            </a:br>
            <a:r>
              <a:rPr lang="en-US" i="1" dirty="0"/>
              <a:t>---Sherlock Holmes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6000"/>
            <a:ext cx="7659687" cy="1168400"/>
          </a:xfrm>
        </p:spPr>
        <p:txBody>
          <a:bodyPr/>
          <a:lstStyle/>
          <a:p>
            <a:r>
              <a:rPr lang="en-US" dirty="0" smtClean="0"/>
              <a:t>Paired t-test: continuous data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change from baseline to follow-up</a:t>
            </a:r>
            <a:br>
              <a:rPr lang="en-US" dirty="0" smtClean="0"/>
            </a:br>
            <a:r>
              <a:rPr lang="en-US" dirty="0" smtClean="0"/>
              <a:t>pre &amp; post measure on same subject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233862"/>
            <a:ext cx="6745287" cy="16335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Assumes </a:t>
            </a:r>
            <a:r>
              <a:rPr lang="en-US" dirty="0"/>
              <a:t>a sufficiently large sample size </a:t>
            </a:r>
            <a:r>
              <a:rPr lang="en-US" dirty="0" smtClean="0"/>
              <a:t> -OR- </a:t>
            </a:r>
          </a:p>
          <a:p>
            <a:r>
              <a:rPr lang="en-US" dirty="0" smtClean="0"/>
              <a:t>a normally distributed outcome variable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5" t="7999" r="6172" b="8277"/>
          <a:stretch/>
        </p:blipFill>
        <p:spPr bwMode="auto">
          <a:xfrm>
            <a:off x="4343400" y="152400"/>
            <a:ext cx="3583785" cy="2971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 CFAR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34312"/>
            <a:ext cx="3657600" cy="45902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4"/>
              </a:rPr>
              <a:t>http://unccfar.org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/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/>
              <a:t>Cores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Administrative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Developmental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Clinical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Virology, Immunology, Microbiology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Clinical Pharmacology/ Analytical Chemistry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Social &amp; Behavioral Science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Biostatistics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3246120"/>
            <a:ext cx="4114800" cy="323088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u="sng" dirty="0" smtClean="0"/>
              <a:t>Biostatistics Core</a:t>
            </a:r>
          </a:p>
          <a:p>
            <a:r>
              <a:rPr lang="en-US" sz="2000" dirty="0" smtClean="0"/>
              <a:t>Collaborative Services</a:t>
            </a:r>
          </a:p>
          <a:p>
            <a:pPr marL="114300" lvl="1" indent="0">
              <a:buClr>
                <a:schemeClr val="accent1"/>
              </a:buClr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Design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analysis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manuscript</a:t>
            </a:r>
            <a:endParaRPr lang="en-US" sz="2000" dirty="0" smtClean="0"/>
          </a:p>
          <a:p>
            <a:r>
              <a:rPr lang="en-US" sz="2000" dirty="0" smtClean="0"/>
              <a:t> Connection &amp; growth</a:t>
            </a:r>
          </a:p>
          <a:p>
            <a:pPr marL="114300" indent="0">
              <a:buNone/>
            </a:pPr>
            <a:r>
              <a:rPr lang="en-US" sz="2000" dirty="0" smtClean="0"/>
              <a:t>      </a:t>
            </a:r>
            <a:r>
              <a:rPr lang="en-US" sz="1800" dirty="0" smtClean="0"/>
              <a:t>HIV researchers </a:t>
            </a:r>
            <a:r>
              <a:rPr lang="en-US" sz="1800" dirty="0" smtClean="0">
                <a:sym typeface="Wingdings" panose="05000000000000000000" pitchFamily="2" charset="2"/>
              </a:rPr>
              <a:t>  </a:t>
            </a:r>
            <a:r>
              <a:rPr lang="en-US" sz="1800" dirty="0" smtClean="0"/>
              <a:t>Statisticians </a:t>
            </a:r>
          </a:p>
          <a:p>
            <a:r>
              <a:rPr lang="en-US" sz="2000" dirty="0" smtClean="0"/>
              <a:t>Innovation &amp; leadership</a:t>
            </a:r>
          </a:p>
          <a:p>
            <a:r>
              <a:rPr lang="en-US" sz="2000" dirty="0" smtClean="0"/>
              <a:t>Training &amp; mentoring</a:t>
            </a:r>
          </a:p>
        </p:txBody>
      </p:sp>
    </p:spTree>
    <p:extLst>
      <p:ext uri="{BB962C8B-B14F-4D97-AF65-F5344CB8AC3E}">
        <p14:creationId xmlns:p14="http://schemas.microsoft.com/office/powerpoint/2010/main" val="12533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Paired t-test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10540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Aim: </a:t>
            </a:r>
            <a:r>
              <a:rPr lang="en-US" dirty="0" smtClean="0"/>
              <a:t>Evaluate </a:t>
            </a:r>
            <a:r>
              <a:rPr lang="en-US" dirty="0"/>
              <a:t>changes in </a:t>
            </a:r>
            <a:r>
              <a:rPr lang="en-US" dirty="0" smtClean="0"/>
              <a:t>women's </a:t>
            </a:r>
            <a:r>
              <a:rPr lang="en-US" dirty="0"/>
              <a:t>perceptions of the </a:t>
            </a:r>
            <a:r>
              <a:rPr lang="en-US" dirty="0">
                <a:solidFill>
                  <a:schemeClr val="accent4"/>
                </a:solidFill>
              </a:rPr>
              <a:t>availability</a:t>
            </a:r>
            <a:r>
              <a:rPr lang="en-US" dirty="0" smtClean="0">
                <a:solidFill>
                  <a:schemeClr val="accent4"/>
                </a:solidFill>
              </a:rPr>
              <a:t> of condoms </a:t>
            </a:r>
            <a:r>
              <a:rPr lang="en-US" dirty="0"/>
              <a:t>on </a:t>
            </a:r>
            <a:r>
              <a:rPr lang="en-US" dirty="0" smtClean="0"/>
              <a:t>campus 3 </a:t>
            </a:r>
            <a:r>
              <a:rPr lang="en-US" dirty="0"/>
              <a:t>months </a:t>
            </a:r>
            <a:r>
              <a:rPr lang="en-US" dirty="0" smtClean="0"/>
              <a:t>after implementation </a:t>
            </a:r>
            <a:r>
              <a:rPr lang="en-US" dirty="0"/>
              <a:t>of the </a:t>
            </a:r>
            <a:r>
              <a:rPr lang="en-US" dirty="0" smtClean="0"/>
              <a:t>condom dispenser initiative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b="1" dirty="0" smtClean="0"/>
              <a:t>Design: </a:t>
            </a:r>
            <a:r>
              <a:rPr lang="en-US" dirty="0" smtClean="0">
                <a:solidFill>
                  <a:schemeClr val="accent4"/>
                </a:solidFill>
              </a:rPr>
              <a:t>pre-post longitudinal survey design</a:t>
            </a:r>
            <a:r>
              <a:rPr lang="en-US" dirty="0" smtClean="0"/>
              <a:t>, survey at baseline and 3 months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b="1" dirty="0" smtClean="0"/>
              <a:t>Statistical considerations: </a:t>
            </a:r>
            <a:r>
              <a:rPr lang="en-US" dirty="0" smtClean="0"/>
              <a:t>n=300 women </a:t>
            </a:r>
            <a:r>
              <a:rPr lang="en-US" dirty="0"/>
              <a:t>will be recruited into the study. Assuming an 80% retention rate, which we have achieved in other studies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[citation]</a:t>
            </a:r>
            <a:r>
              <a:rPr lang="en-US" dirty="0"/>
              <a:t>, the follow-up sample size would be n=240. </a:t>
            </a:r>
            <a:r>
              <a:rPr lang="en-US" dirty="0" smtClean="0"/>
              <a:t>For the condom </a:t>
            </a:r>
            <a:r>
              <a:rPr lang="en-US" dirty="0"/>
              <a:t>availability </a:t>
            </a:r>
            <a:r>
              <a:rPr lang="en-US" dirty="0" smtClean="0"/>
              <a:t>endpoint, an </a:t>
            </a:r>
            <a:r>
              <a:rPr lang="en-US" dirty="0"/>
              <a:t>effective sample size of n=240 will provide </a:t>
            </a:r>
            <a:r>
              <a:rPr lang="en-US" dirty="0" smtClean="0">
                <a:solidFill>
                  <a:schemeClr val="accent4"/>
                </a:solidFill>
              </a:rPr>
              <a:t>90</a:t>
            </a:r>
            <a:r>
              <a:rPr lang="en-US" dirty="0">
                <a:solidFill>
                  <a:schemeClr val="accent4"/>
                </a:solidFill>
              </a:rPr>
              <a:t>% power </a:t>
            </a:r>
            <a:r>
              <a:rPr lang="en-US" dirty="0"/>
              <a:t>to detect a </a:t>
            </a:r>
            <a:r>
              <a:rPr lang="en-US" dirty="0">
                <a:solidFill>
                  <a:schemeClr val="accent4"/>
                </a:solidFill>
              </a:rPr>
              <a:t>mean change of 0.3 or greater </a:t>
            </a:r>
            <a:r>
              <a:rPr lang="en-US" dirty="0"/>
              <a:t>on </a:t>
            </a:r>
            <a:r>
              <a:rPr lang="en-US" dirty="0" smtClean="0"/>
              <a:t>the </a:t>
            </a:r>
            <a:r>
              <a:rPr lang="en-US" dirty="0"/>
              <a:t>5 point </a:t>
            </a:r>
            <a:r>
              <a:rPr lang="en-US" dirty="0" smtClean="0"/>
              <a:t>scale using a paired t-test with a 2-sided significance level of 0.05. 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3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Paired t-test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 calculation assumed </a:t>
            </a:r>
            <a:r>
              <a:rPr lang="en-US" dirty="0">
                <a:solidFill>
                  <a:schemeClr val="accent4"/>
                </a:solidFill>
              </a:rPr>
              <a:t>SD=1.0 at pre and post measures </a:t>
            </a:r>
            <a:r>
              <a:rPr lang="en-US" dirty="0"/>
              <a:t>(estimated from pilot data) and </a:t>
            </a:r>
            <a:r>
              <a:rPr lang="en-US" dirty="0">
                <a:solidFill>
                  <a:schemeClr val="accent4"/>
                </a:solidFill>
              </a:rPr>
              <a:t>0 correlation </a:t>
            </a:r>
            <a:r>
              <a:rPr lang="en-US" dirty="0"/>
              <a:t>between pre and post measures.</a:t>
            </a:r>
          </a:p>
          <a:p>
            <a:endParaRPr lang="en-US" dirty="0" smtClean="0"/>
          </a:p>
          <a:p>
            <a:r>
              <a:rPr lang="en-US" dirty="0" smtClean="0"/>
              <a:t>Might expect a woman’s pre and post responses to be positively correlated, but perhaps the amount of correlation is unknown.  </a:t>
            </a:r>
          </a:p>
          <a:p>
            <a:pPr marL="11430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Assuming correlation=0 is conservative </a:t>
            </a:r>
            <a:endParaRPr lang="en-US" dirty="0"/>
          </a:p>
          <a:p>
            <a:pPr marL="411480" lvl="1" indent="0">
              <a:buNone/>
            </a:pPr>
            <a:r>
              <a:rPr lang="en-US" dirty="0" smtClean="0"/>
              <a:t>   (unless pre and post are negatively correlated)</a:t>
            </a:r>
          </a:p>
          <a:p>
            <a:pPr marL="411480" lvl="1" indent="0">
              <a:buNone/>
            </a:pPr>
            <a:endParaRPr lang="en-US" dirty="0" smtClean="0"/>
          </a:p>
          <a:p>
            <a:pPr lvl="1"/>
            <a:r>
              <a:rPr lang="en-US" dirty="0"/>
              <a:t>If correlation&gt;0, power will be higher</a:t>
            </a:r>
          </a:p>
          <a:p>
            <a:pPr marL="41148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72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SD of difference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SD is available only at fixed time points then compute SD for difference</a:t>
            </a:r>
          </a:p>
          <a:p>
            <a:endParaRPr lang="en-US" dirty="0" smtClean="0"/>
          </a:p>
          <a:p>
            <a:r>
              <a:rPr lang="el-GR" dirty="0" smtClean="0"/>
              <a:t>σ</a:t>
            </a:r>
            <a:r>
              <a:rPr lang="en-US" baseline="30000" dirty="0" smtClean="0"/>
              <a:t> </a:t>
            </a:r>
            <a:r>
              <a:rPr lang="en-US" baseline="30000" dirty="0"/>
              <a:t>=</a:t>
            </a:r>
            <a:r>
              <a:rPr lang="en-US" dirty="0"/>
              <a:t> √Variance</a:t>
            </a:r>
            <a:endParaRPr lang="en-US" baseline="30000" dirty="0"/>
          </a:p>
          <a:p>
            <a:r>
              <a:rPr lang="en-US" dirty="0" err="1" smtClean="0"/>
              <a:t>Var</a:t>
            </a:r>
            <a:r>
              <a:rPr lang="en-US" dirty="0" smtClean="0"/>
              <a:t>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post</a:t>
            </a:r>
            <a:r>
              <a:rPr lang="en-US" baseline="-25000" dirty="0" smtClean="0"/>
              <a:t> </a:t>
            </a:r>
            <a:r>
              <a:rPr lang="en-US" dirty="0" smtClean="0"/>
              <a:t>-</a:t>
            </a:r>
            <a:r>
              <a:rPr lang="en-US" dirty="0" err="1" smtClean="0"/>
              <a:t>Y</a:t>
            </a:r>
            <a:r>
              <a:rPr lang="en-US" baseline="-25000" dirty="0" err="1" smtClean="0"/>
              <a:t>pre</a:t>
            </a:r>
            <a:r>
              <a:rPr lang="en-US" dirty="0" smtClean="0"/>
              <a:t>)= </a:t>
            </a:r>
            <a:r>
              <a:rPr lang="en-US" dirty="0" err="1" smtClean="0"/>
              <a:t>Var</a:t>
            </a:r>
            <a:r>
              <a:rPr lang="en-US" dirty="0" smtClean="0"/>
              <a:t>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post</a:t>
            </a:r>
            <a:r>
              <a:rPr lang="en-US" dirty="0" smtClean="0"/>
              <a:t>)+</a:t>
            </a:r>
            <a:r>
              <a:rPr lang="en-US" dirty="0" err="1" smtClean="0"/>
              <a:t>Var</a:t>
            </a:r>
            <a:r>
              <a:rPr lang="en-US" dirty="0" smtClean="0"/>
              <a:t>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pre</a:t>
            </a:r>
            <a:r>
              <a:rPr lang="en-US" dirty="0" smtClean="0"/>
              <a:t>) </a:t>
            </a:r>
            <a:r>
              <a:rPr lang="en-US" dirty="0"/>
              <a:t>–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2*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Cov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baseline="-25000" dirty="0" err="1" smtClean="0">
                <a:solidFill>
                  <a:schemeClr val="bg1">
                    <a:lumMod val="50000"/>
                  </a:schemeClr>
                </a:solidFill>
              </a:rPr>
              <a:t>post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baseline="-25000" dirty="0" err="1" smtClean="0">
                <a:solidFill>
                  <a:schemeClr val="bg1">
                    <a:lumMod val="50000"/>
                  </a:schemeClr>
                </a:solidFill>
              </a:rPr>
              <a:t>pre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11430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 smtClean="0"/>
              <a:t>Y</a:t>
            </a:r>
            <a:r>
              <a:rPr lang="en-US" baseline="-25000" dirty="0" err="1" smtClean="0"/>
              <a:t>post</a:t>
            </a:r>
            <a:r>
              <a:rPr lang="en-US" dirty="0" smtClean="0"/>
              <a:t>: 3 month response</a:t>
            </a:r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pre</a:t>
            </a:r>
            <a:r>
              <a:rPr lang="en-US" dirty="0"/>
              <a:t>: baseline </a:t>
            </a:r>
            <a:r>
              <a:rPr lang="en-US" dirty="0" smtClean="0"/>
              <a:t>response</a:t>
            </a:r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correlation=0,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covariance piece is 0</a:t>
            </a:r>
          </a:p>
          <a:p>
            <a:endParaRPr lang="en-US" baseline="30000" dirty="0"/>
          </a:p>
          <a:p>
            <a:r>
              <a:rPr lang="en-US" dirty="0" err="1"/>
              <a:t>Noar’s</a:t>
            </a:r>
            <a:r>
              <a:rPr lang="en-US" dirty="0"/>
              <a:t> pilot data: </a:t>
            </a:r>
            <a:r>
              <a:rPr lang="el-GR" dirty="0" smtClean="0"/>
              <a:t>σ</a:t>
            </a:r>
            <a:r>
              <a:rPr lang="en-US" baseline="-25000" dirty="0" smtClean="0"/>
              <a:t>pre</a:t>
            </a:r>
            <a:r>
              <a:rPr lang="el-GR" dirty="0" smtClean="0"/>
              <a:t> </a:t>
            </a:r>
            <a:r>
              <a:rPr lang="en-US" dirty="0" smtClean="0"/>
              <a:t>=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dirty="0" smtClean="0"/>
              <a:t>, assume same for </a:t>
            </a:r>
            <a:r>
              <a:rPr lang="el-GR" dirty="0"/>
              <a:t>σ</a:t>
            </a:r>
            <a:r>
              <a:rPr lang="en-US" baseline="-25000" dirty="0" smtClean="0"/>
              <a:t>post</a:t>
            </a:r>
            <a:r>
              <a:rPr lang="el-GR" dirty="0" smtClean="0"/>
              <a:t> </a:t>
            </a:r>
            <a:endParaRPr lang="en-US" dirty="0" smtClean="0"/>
          </a:p>
          <a:p>
            <a:r>
              <a:rPr lang="el-GR" dirty="0" smtClean="0"/>
              <a:t>σ</a:t>
            </a:r>
            <a:r>
              <a:rPr lang="en-US" baseline="-25000" dirty="0" smtClean="0"/>
              <a:t>post-pre</a:t>
            </a:r>
            <a:r>
              <a:rPr lang="en-US" dirty="0" smtClean="0"/>
              <a:t>= √(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baseline="30000" dirty="0" smtClean="0"/>
              <a:t>2</a:t>
            </a:r>
            <a:r>
              <a:rPr lang="en-US" dirty="0" smtClean="0"/>
              <a:t>+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baseline="30000" dirty="0" smtClean="0"/>
              <a:t>2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- 0</a:t>
            </a:r>
            <a:r>
              <a:rPr lang="en-US" dirty="0" smtClean="0"/>
              <a:t>)= √2 = 1.414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Paired continuous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Rule of thumb sample </a:t>
            </a:r>
            <a:r>
              <a:rPr lang="en-US" sz="2000" dirty="0"/>
              <a:t>size </a:t>
            </a:r>
            <a:r>
              <a:rPr lang="en-US" sz="2000" dirty="0" smtClean="0"/>
              <a:t>(alpha 0.05, power 80%)</a:t>
            </a:r>
          </a:p>
          <a:p>
            <a:pPr algn="ctr">
              <a:buNone/>
            </a:pPr>
            <a:r>
              <a:rPr lang="en-US" sz="2000" dirty="0" smtClean="0"/>
              <a:t>n=8/</a:t>
            </a:r>
            <a:r>
              <a:rPr lang="el-GR" sz="2000" dirty="0" smtClean="0"/>
              <a:t>Δ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</a:p>
          <a:p>
            <a:pPr>
              <a:buNone/>
            </a:pPr>
            <a:r>
              <a:rPr lang="en-US" sz="2000" dirty="0"/>
              <a:t>	where effect size </a:t>
            </a:r>
            <a:r>
              <a:rPr lang="el-GR" sz="2000" dirty="0"/>
              <a:t>Δ</a:t>
            </a:r>
            <a:r>
              <a:rPr lang="en-US" sz="2000" dirty="0" smtClean="0"/>
              <a:t>=</a:t>
            </a:r>
            <a:r>
              <a:rPr lang="el-GR" sz="2000" dirty="0" smtClean="0"/>
              <a:t>μ</a:t>
            </a:r>
            <a:r>
              <a:rPr lang="en-US" sz="2000" baseline="-25000" dirty="0" smtClean="0"/>
              <a:t>post-pre</a:t>
            </a:r>
            <a:r>
              <a:rPr lang="en-US" sz="2000" dirty="0" smtClean="0"/>
              <a:t>/</a:t>
            </a:r>
            <a:r>
              <a:rPr lang="el-GR" sz="2000" dirty="0" smtClean="0"/>
              <a:t>σ</a:t>
            </a: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r>
              <a:rPr lang="en-US" sz="2000" dirty="0" smtClean="0"/>
              <a:t>Here </a:t>
            </a:r>
            <a:r>
              <a:rPr lang="el-GR" sz="2000" dirty="0" smtClean="0"/>
              <a:t>μ</a:t>
            </a:r>
            <a:r>
              <a:rPr lang="en-US" sz="2000" baseline="-25000" dirty="0" smtClean="0"/>
              <a:t>post-pre</a:t>
            </a:r>
            <a:r>
              <a:rPr lang="en-US" sz="2000" dirty="0" smtClean="0"/>
              <a:t> is the mean difference (post-pre) and </a:t>
            </a:r>
            <a:r>
              <a:rPr lang="el-GR" sz="2000" dirty="0"/>
              <a:t>σ </a:t>
            </a:r>
            <a:r>
              <a:rPr lang="en-US" sz="2000" dirty="0" smtClean="0"/>
              <a:t>is the SD of the differences</a:t>
            </a:r>
          </a:p>
          <a:p>
            <a:r>
              <a:rPr lang="en-US" sz="2000" dirty="0"/>
              <a:t>For 90% power, change </a:t>
            </a:r>
            <a:r>
              <a:rPr lang="en-US" sz="2000" dirty="0" smtClean="0"/>
              <a:t>8 </a:t>
            </a:r>
            <a:r>
              <a:rPr lang="en-US" sz="2000" dirty="0"/>
              <a:t>to </a:t>
            </a:r>
            <a:r>
              <a:rPr lang="en-US" sz="2000" dirty="0" smtClean="0"/>
              <a:t>10.5</a:t>
            </a:r>
          </a:p>
          <a:p>
            <a:endParaRPr lang="en-US" sz="2000" dirty="0"/>
          </a:p>
          <a:p>
            <a:pPr marL="114300" indent="0">
              <a:buNone/>
            </a:pPr>
            <a:r>
              <a:rPr lang="en-US" sz="2000" dirty="0" smtClean="0"/>
              <a:t>    Example: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uppose </a:t>
            </a:r>
            <a:r>
              <a:rPr lang="el-GR" sz="1800" dirty="0"/>
              <a:t>μ</a:t>
            </a:r>
            <a:r>
              <a:rPr lang="en-US" sz="1800" baseline="-25000" dirty="0" smtClean="0"/>
              <a:t>post-pre</a:t>
            </a:r>
            <a:r>
              <a:rPr lang="en-US" sz="1800" dirty="0" smtClean="0"/>
              <a:t>=0.3 and </a:t>
            </a:r>
            <a:r>
              <a:rPr lang="el-GR" sz="1800" dirty="0" smtClean="0"/>
              <a:t>σ</a:t>
            </a:r>
            <a:r>
              <a:rPr lang="en-US" sz="1800" dirty="0" smtClean="0"/>
              <a:t>=1.414</a:t>
            </a:r>
          </a:p>
          <a:p>
            <a:pPr lvl="1"/>
            <a:r>
              <a:rPr lang="en-US" sz="1800" dirty="0" smtClean="0"/>
              <a:t>Then for 90% power, n=10.5/(0.3/1.414)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=233.3</a:t>
            </a:r>
          </a:p>
          <a:p>
            <a:pPr lvl="1"/>
            <a:r>
              <a:rPr lang="en-US" sz="1800" dirty="0" smtClean="0"/>
              <a:t>Total sample size of approximately 234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SAS: paired t-test</a:t>
            </a:r>
            <a:r>
              <a:rPr lang="en-US" dirty="0"/>
              <a:t> </a:t>
            </a:r>
            <a:r>
              <a:rPr lang="en-US" dirty="0" smtClean="0"/>
              <a:t>power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6" t="44965" r="19179" b="35449"/>
          <a:stretch/>
        </p:blipFill>
        <p:spPr bwMode="auto">
          <a:xfrm>
            <a:off x="76200" y="1295400"/>
            <a:ext cx="8305800" cy="287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49163"/>
              </p:ext>
            </p:extLst>
          </p:nvPr>
        </p:nvGraphicFramePr>
        <p:xfrm>
          <a:off x="4419600" y="4648200"/>
          <a:ext cx="3505200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Correlation between pre &amp; post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Computed Power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0.905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0.955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0.988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4693384"/>
            <a:ext cx="4000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Power to detect mean change from baseline to month 3: +0.3 on Likert scale with n=240 paired pre-post observations. </a:t>
            </a:r>
          </a:p>
          <a:p>
            <a:endParaRPr lang="en-US" sz="2000" dirty="0"/>
          </a:p>
          <a:p>
            <a:r>
              <a:rPr lang="el-GR" sz="2000" dirty="0" smtClean="0"/>
              <a:t>σ</a:t>
            </a:r>
            <a:r>
              <a:rPr lang="en-US" sz="2000" dirty="0" smtClean="0"/>
              <a:t> = 1 at pre and post measurement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2547610"/>
            <a:ext cx="411480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4"/>
                </a:solidFill>
              </a:rPr>
              <a:t>corr</a:t>
            </a:r>
            <a:r>
              <a:rPr lang="en-US" sz="1600" dirty="0" smtClean="0">
                <a:solidFill>
                  <a:schemeClr val="accent4"/>
                </a:solidFill>
              </a:rPr>
              <a:t>: correlation between </a:t>
            </a:r>
            <a:r>
              <a:rPr lang="en-US" sz="1600" dirty="0">
                <a:solidFill>
                  <a:schemeClr val="accent4"/>
                </a:solidFill>
              </a:rPr>
              <a:t>members of a pair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9100" y="3200400"/>
            <a:ext cx="40767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4"/>
                </a:solidFill>
              </a:rPr>
              <a:t>stddev</a:t>
            </a:r>
            <a:r>
              <a:rPr lang="en-US" sz="1600" dirty="0" smtClean="0">
                <a:solidFill>
                  <a:schemeClr val="accent4"/>
                </a:solidFill>
              </a:rPr>
              <a:t>: standard </a:t>
            </a:r>
            <a:r>
              <a:rPr lang="en-US" sz="1600" dirty="0">
                <a:solidFill>
                  <a:schemeClr val="accent4"/>
                </a:solidFill>
              </a:rPr>
              <a:t>deviation assumed to be common to both members of a pair</a:t>
            </a:r>
            <a:r>
              <a:rPr lang="en-US" sz="1600" dirty="0" smtClean="0">
                <a:solidFill>
                  <a:schemeClr val="accent4"/>
                </a:solidFill>
              </a:rPr>
              <a:t>.  SD at a fixed time point (e.g. pre survey)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 smtClean="0"/>
              <a:t>: paired t-test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File</a:t>
            </a:r>
            <a:r>
              <a:rPr lang="en-US" dirty="0" smtClean="0">
                <a:sym typeface="Wingdings" panose="05000000000000000000" pitchFamily="2" charset="2"/>
              </a:rPr>
              <a:t> New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8001" r="77759" b="47862"/>
          <a:stretch/>
        </p:blipFill>
        <p:spPr bwMode="auto">
          <a:xfrm>
            <a:off x="1447800" y="2057400"/>
            <a:ext cx="5257800" cy="407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dirty="0" err="1"/>
              <a:t>nQuery</a:t>
            </a:r>
            <a:r>
              <a:rPr lang="en-US" dirty="0"/>
              <a:t>: paired t-test power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" r="85991" b="71304"/>
          <a:stretch/>
        </p:blipFill>
        <p:spPr bwMode="auto">
          <a:xfrm>
            <a:off x="685800" y="1295400"/>
            <a:ext cx="563066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10800000">
            <a:off x="5334001" y="4191000"/>
            <a:ext cx="1295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6324600" y="2971800"/>
            <a:ext cx="1905000" cy="144164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9400" y="3383019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Recall…</a:t>
            </a:r>
          </a:p>
          <a:p>
            <a:r>
              <a:rPr lang="en-US" sz="1400" dirty="0" smtClean="0"/>
              <a:t>SD(</a:t>
            </a:r>
            <a:r>
              <a:rPr lang="en-US" sz="1400" dirty="0" err="1" smtClean="0"/>
              <a:t>Y</a:t>
            </a:r>
            <a:r>
              <a:rPr lang="en-US" sz="1400" baseline="-25000" dirty="0" err="1" smtClean="0"/>
              <a:t>post</a:t>
            </a:r>
            <a:r>
              <a:rPr lang="en-US" sz="1400" dirty="0" err="1" smtClean="0"/>
              <a:t>-Y</a:t>
            </a:r>
            <a:r>
              <a:rPr lang="en-US" sz="1400" baseline="-25000" dirty="0" err="1" smtClean="0"/>
              <a:t>pre</a:t>
            </a:r>
            <a:r>
              <a:rPr lang="en-US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02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/>
              <a:t> </a:t>
            </a:r>
            <a:r>
              <a:rPr lang="en-US" dirty="0" smtClean="0"/>
              <a:t>Assist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800600"/>
          </a:xfrm>
        </p:spPr>
        <p:txBody>
          <a:bodyPr/>
          <a:lstStyle/>
          <a:p>
            <a:r>
              <a:rPr lang="en-US" dirty="0" smtClean="0"/>
              <a:t>Assistants (on the tool bar) </a:t>
            </a:r>
            <a:r>
              <a:rPr lang="en-US" dirty="0" smtClean="0">
                <a:sym typeface="Wingdings" panose="05000000000000000000" pitchFamily="2" charset="2"/>
              </a:rPr>
              <a:t> Estimate SD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nQuery</a:t>
            </a:r>
            <a:r>
              <a:rPr lang="en-US" dirty="0" smtClean="0">
                <a:sym typeface="Wingdings" panose="05000000000000000000" pitchFamily="2" charset="2"/>
              </a:rPr>
              <a:t> can help with that pesky SD calculation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24828" r="77655" b="40000"/>
          <a:stretch/>
        </p:blipFill>
        <p:spPr bwMode="auto">
          <a:xfrm>
            <a:off x="1447800" y="2514600"/>
            <a:ext cx="3405352" cy="40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6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/>
              <a:t> </a:t>
            </a:r>
            <a:r>
              <a:rPr lang="en-US" dirty="0" smtClean="0"/>
              <a:t>Assist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79" b="72421"/>
          <a:stretch/>
        </p:blipFill>
        <p:spPr bwMode="auto">
          <a:xfrm>
            <a:off x="381000" y="2133600"/>
            <a:ext cx="791704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0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nQuery</a:t>
            </a:r>
            <a:r>
              <a:rPr lang="en-US" dirty="0"/>
              <a:t>: paired t-test power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4724400"/>
            <a:ext cx="6324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30000" dirty="0" smtClean="0"/>
              <a:t> </a:t>
            </a:r>
            <a:r>
              <a:rPr lang="en-US" baseline="30000" dirty="0"/>
              <a:t>=</a:t>
            </a:r>
            <a:r>
              <a:rPr lang="en-US" dirty="0"/>
              <a:t> √Variance</a:t>
            </a:r>
            <a:endParaRPr lang="en-US" baseline="30000" dirty="0"/>
          </a:p>
          <a:p>
            <a:r>
              <a:rPr lang="en-US" dirty="0" err="1"/>
              <a:t>Var</a:t>
            </a:r>
            <a:r>
              <a:rPr lang="en-US" dirty="0"/>
              <a:t>(</a:t>
            </a:r>
            <a:r>
              <a:rPr lang="en-US" dirty="0" err="1"/>
              <a:t>Y</a:t>
            </a:r>
            <a:r>
              <a:rPr lang="en-US" baseline="-25000" dirty="0" err="1"/>
              <a:t>post</a:t>
            </a:r>
            <a:r>
              <a:rPr lang="en-US" baseline="-25000" dirty="0"/>
              <a:t> </a:t>
            </a:r>
            <a:r>
              <a:rPr lang="en-US" dirty="0"/>
              <a:t>-</a:t>
            </a:r>
            <a:r>
              <a:rPr lang="en-US" dirty="0" err="1"/>
              <a:t>Y</a:t>
            </a:r>
            <a:r>
              <a:rPr lang="en-US" baseline="-25000" dirty="0" err="1"/>
              <a:t>pre</a:t>
            </a:r>
            <a:r>
              <a:rPr lang="en-US" dirty="0"/>
              <a:t>)= </a:t>
            </a:r>
            <a:r>
              <a:rPr lang="en-US" dirty="0" err="1"/>
              <a:t>Var</a:t>
            </a:r>
            <a:r>
              <a:rPr lang="en-US" dirty="0"/>
              <a:t>(</a:t>
            </a:r>
            <a:r>
              <a:rPr lang="en-US" dirty="0" err="1"/>
              <a:t>Y</a:t>
            </a:r>
            <a:r>
              <a:rPr lang="en-US" baseline="-25000" dirty="0" err="1"/>
              <a:t>post</a:t>
            </a:r>
            <a:r>
              <a:rPr lang="en-US" dirty="0"/>
              <a:t>)+</a:t>
            </a:r>
            <a:r>
              <a:rPr lang="en-US" dirty="0" err="1"/>
              <a:t>Var</a:t>
            </a:r>
            <a:r>
              <a:rPr lang="en-US" dirty="0"/>
              <a:t>(</a:t>
            </a:r>
            <a:r>
              <a:rPr lang="en-US" dirty="0" err="1"/>
              <a:t>Y</a:t>
            </a:r>
            <a:r>
              <a:rPr lang="en-US" baseline="-25000" dirty="0" err="1"/>
              <a:t>pre</a:t>
            </a:r>
            <a:r>
              <a:rPr lang="en-US" dirty="0"/>
              <a:t>) – </a:t>
            </a:r>
            <a:r>
              <a:rPr lang="en-US" dirty="0" smtClean="0"/>
              <a:t>2*</a:t>
            </a:r>
            <a:r>
              <a:rPr lang="en-US" dirty="0" err="1" smtClean="0"/>
              <a:t>Cov</a:t>
            </a:r>
            <a:r>
              <a:rPr lang="en-US" dirty="0" smtClean="0"/>
              <a:t>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post</a:t>
            </a:r>
            <a:r>
              <a:rPr lang="en-US" dirty="0"/>
              <a:t>, </a:t>
            </a:r>
            <a:r>
              <a:rPr lang="en-US" dirty="0" err="1"/>
              <a:t>Y</a:t>
            </a:r>
            <a:r>
              <a:rPr lang="en-US" baseline="-25000" dirty="0" err="1"/>
              <a:t>pre</a:t>
            </a:r>
            <a:r>
              <a:rPr lang="en-US" dirty="0"/>
              <a:t>)</a:t>
            </a:r>
          </a:p>
          <a:p>
            <a:r>
              <a:rPr lang="en-US" dirty="0" err="1" smtClean="0"/>
              <a:t>Cov</a:t>
            </a:r>
            <a:r>
              <a:rPr lang="en-US" dirty="0" smtClean="0"/>
              <a:t>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post</a:t>
            </a:r>
            <a:r>
              <a:rPr lang="en-US" dirty="0" err="1" smtClean="0"/>
              <a:t>,Y</a:t>
            </a:r>
            <a:r>
              <a:rPr lang="en-US" baseline="-25000" dirty="0" err="1" smtClean="0"/>
              <a:t>pre</a:t>
            </a:r>
            <a:r>
              <a:rPr lang="en-US" dirty="0" smtClean="0"/>
              <a:t>)=Correlation*</a:t>
            </a:r>
            <a:r>
              <a:rPr lang="el-GR" dirty="0"/>
              <a:t> </a:t>
            </a:r>
            <a:r>
              <a:rPr lang="el-GR" dirty="0" smtClean="0"/>
              <a:t>σ</a:t>
            </a:r>
            <a:r>
              <a:rPr lang="en-US" baseline="-25000" dirty="0" smtClean="0"/>
              <a:t>post</a:t>
            </a:r>
            <a:r>
              <a:rPr lang="en-US" dirty="0" smtClean="0"/>
              <a:t>*</a:t>
            </a:r>
            <a:r>
              <a:rPr lang="el-GR" dirty="0" smtClean="0"/>
              <a:t> σ</a:t>
            </a:r>
            <a:r>
              <a:rPr lang="en-US" baseline="-25000" dirty="0" smtClean="0"/>
              <a:t>pre</a:t>
            </a:r>
            <a:endParaRPr lang="en-US" dirty="0"/>
          </a:p>
          <a:p>
            <a:endParaRPr lang="en-US" baseline="30000" dirty="0" smtClean="0"/>
          </a:p>
          <a:p>
            <a:r>
              <a:rPr lang="en-US" dirty="0" err="1" smtClean="0"/>
              <a:t>Noar’s</a:t>
            </a:r>
            <a:r>
              <a:rPr lang="en-US" dirty="0" smtClean="0"/>
              <a:t> pilot data: </a:t>
            </a:r>
            <a:r>
              <a:rPr lang="el-GR" dirty="0" smtClean="0"/>
              <a:t>σ</a:t>
            </a:r>
            <a:r>
              <a:rPr lang="en-US" baseline="-25000" dirty="0" smtClean="0"/>
              <a:t>pre</a:t>
            </a:r>
            <a:r>
              <a:rPr lang="el-GR" dirty="0" smtClean="0"/>
              <a:t> </a:t>
            </a:r>
            <a:r>
              <a:rPr lang="en-US" dirty="0" smtClean="0"/>
              <a:t>=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dirty="0" smtClean="0"/>
              <a:t>, and let’s assume correlation of </a:t>
            </a:r>
            <a:r>
              <a:rPr lang="en-US" dirty="0" smtClean="0">
                <a:solidFill>
                  <a:srgbClr val="006600"/>
                </a:solidFill>
              </a:rPr>
              <a:t>+0.4</a:t>
            </a:r>
          </a:p>
          <a:p>
            <a:r>
              <a:rPr lang="el-GR" dirty="0" smtClean="0"/>
              <a:t>σ</a:t>
            </a:r>
            <a:r>
              <a:rPr lang="en-US" baseline="-25000" dirty="0" smtClean="0"/>
              <a:t>post-pre</a:t>
            </a:r>
            <a:r>
              <a:rPr lang="en-US" dirty="0" smtClean="0"/>
              <a:t> = √(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baseline="30000" dirty="0" smtClean="0"/>
              <a:t>2</a:t>
            </a:r>
            <a:r>
              <a:rPr lang="en-US" dirty="0" smtClean="0"/>
              <a:t>+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baseline="30000" dirty="0" smtClean="0"/>
              <a:t>2</a:t>
            </a:r>
            <a:r>
              <a:rPr lang="en-US" dirty="0" smtClean="0"/>
              <a:t> – 2*</a:t>
            </a:r>
            <a:r>
              <a:rPr lang="en-US" dirty="0" smtClean="0">
                <a:solidFill>
                  <a:srgbClr val="006600"/>
                </a:solidFill>
              </a:rPr>
              <a:t>0.4</a:t>
            </a:r>
            <a:r>
              <a:rPr lang="en-US" dirty="0" smtClean="0"/>
              <a:t>*</a:t>
            </a:r>
            <a:r>
              <a:rPr lang="en-US" dirty="0" smtClean="0">
                <a:solidFill>
                  <a:schemeClr val="accent4"/>
                </a:solidFill>
              </a:rPr>
              <a:t>1</a:t>
            </a:r>
            <a:r>
              <a:rPr lang="en-US" dirty="0" smtClean="0"/>
              <a:t>*</a:t>
            </a:r>
            <a:r>
              <a:rPr lang="en-US" dirty="0">
                <a:solidFill>
                  <a:schemeClr val="accent4"/>
                </a:solidFill>
              </a:rPr>
              <a:t>1</a:t>
            </a:r>
            <a:r>
              <a:rPr lang="en-US" dirty="0" smtClean="0"/>
              <a:t>)= √(2-0.8) </a:t>
            </a:r>
            <a:r>
              <a:rPr lang="en-US" dirty="0"/>
              <a:t>= </a:t>
            </a:r>
            <a:r>
              <a:rPr lang="en-US" dirty="0" smtClean="0"/>
              <a:t>1.095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08" b="72690"/>
          <a:stretch/>
        </p:blipFill>
        <p:spPr bwMode="auto">
          <a:xfrm>
            <a:off x="1524001" y="1331069"/>
            <a:ext cx="4447430" cy="31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3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543800" cy="127558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UNC CFAR BIOS Core</a:t>
            </a:r>
            <a:endParaRPr lang="en-US" sz="4800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204912" y="3200400"/>
            <a:ext cx="191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>
                <a:solidFill>
                  <a:schemeClr val="accent1"/>
                </a:solidFill>
              </a:rPr>
              <a:t>Michael Hudgens, PhD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Core Director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342371" y="3237807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>
                <a:solidFill>
                  <a:schemeClr val="accent1"/>
                </a:solidFill>
              </a:rPr>
              <a:t>Katie Mollan, MS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Biostatistician</a:t>
            </a:r>
          </a:p>
        </p:txBody>
      </p:sp>
      <p:pic>
        <p:nvPicPr>
          <p:cNvPr id="12" name="Picture 11" descr="V:\picMichaelHudge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0" r="4292"/>
          <a:stretch/>
        </p:blipFill>
        <p:spPr bwMode="auto">
          <a:xfrm>
            <a:off x="1571036" y="1601788"/>
            <a:ext cx="1118344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ollan150_1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91" y="1600200"/>
            <a:ext cx="1108863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esteph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53" y="1600200"/>
            <a:ext cx="1117947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593556" y="3219994"/>
            <a:ext cx="1919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Stephen Cole, </a:t>
            </a:r>
            <a:r>
              <a:rPr lang="en-US" b="1" dirty="0">
                <a:solidFill>
                  <a:schemeClr val="accent1"/>
                </a:solidFill>
              </a:rPr>
              <a:t>PhD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Associate Core </a:t>
            </a:r>
            <a:r>
              <a:rPr lang="en-US" b="1" dirty="0">
                <a:solidFill>
                  <a:schemeClr val="accent1"/>
                </a:solidFill>
              </a:rPr>
              <a:t>Director</a:t>
            </a:r>
          </a:p>
        </p:txBody>
      </p:sp>
      <p:pic>
        <p:nvPicPr>
          <p:cNvPr id="1030" name="Picture 6" descr="OFrancis150_1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74" y="4017151"/>
            <a:ext cx="1108863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179905" y="5734011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Owen Francis, </a:t>
            </a:r>
            <a:r>
              <a:rPr lang="en-US" b="1" dirty="0">
                <a:solidFill>
                  <a:schemeClr val="accent1"/>
                </a:solidFill>
              </a:rPr>
              <a:t>MS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Bios PhD Student, GRA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328023" y="5734011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Drew Allmon, BS</a:t>
            </a:r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Bios PhD Student, GRA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3" name="Picture 2" descr="JRigdon150_1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8" y="4017151"/>
            <a:ext cx="1108863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42912" y="5734011"/>
            <a:ext cx="152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Joseph Rigdon, 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PhD Candidate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Semi-retired GRA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C:\Users\kmollan\AppData\Local\Microsoft\Windows\Temporary Internet Files\Content.Outlook\IA8NG9AB\Profession_Picture_Drew_Allmon (3)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13589" r="18803" b="17821"/>
          <a:stretch/>
        </p:blipFill>
        <p:spPr bwMode="auto">
          <a:xfrm>
            <a:off x="4747831" y="4017151"/>
            <a:ext cx="1116322" cy="15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553200" y="5702691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EFF9FF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Busola Sanusi, MS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Future GRA?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73" r="-21773"/>
          <a:stretch/>
        </p:blipFill>
        <p:spPr>
          <a:xfrm>
            <a:off x="6697606" y="4031644"/>
            <a:ext cx="1539987" cy="153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641600"/>
            <a:ext cx="7659687" cy="1778000"/>
          </a:xfrm>
        </p:spPr>
        <p:txBody>
          <a:bodyPr/>
          <a:lstStyle/>
          <a:p>
            <a:r>
              <a:rPr lang="en-US" dirty="0" smtClean="0"/>
              <a:t>Exact Wilcoxon signed-rank test</a:t>
            </a:r>
            <a:br>
              <a:rPr lang="en-US" dirty="0" smtClean="0"/>
            </a:br>
            <a:r>
              <a:rPr lang="en-US" dirty="0" smtClean="0"/>
              <a:t>continuous </a:t>
            </a:r>
            <a:r>
              <a:rPr lang="en-US" dirty="0"/>
              <a:t>–or- ordinal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paired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897687" cy="1633538"/>
          </a:xfrm>
        </p:spPr>
        <p:txBody>
          <a:bodyPr/>
          <a:lstStyle/>
          <a:p>
            <a:r>
              <a:rPr lang="en-US" dirty="0" smtClean="0"/>
              <a:t>Rank-based analysis approach</a:t>
            </a:r>
          </a:p>
          <a:p>
            <a:r>
              <a:rPr lang="en-US" dirty="0" smtClean="0"/>
              <a:t>Exact test, no large sample assumptions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6845"/>
          <a:stretch/>
        </p:blipFill>
        <p:spPr bwMode="auto">
          <a:xfrm>
            <a:off x="6781800" y="5482587"/>
            <a:ext cx="1513368" cy="12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52400"/>
            <a:ext cx="1156718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Small n, exact Wilcoxon signed-rank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650120"/>
              </p:ext>
            </p:extLst>
          </p:nvPr>
        </p:nvGraphicFramePr>
        <p:xfrm>
          <a:off x="609600" y="1828800"/>
          <a:ext cx="3200400" cy="3358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7600"/>
                <a:gridCol w="1041400"/>
                <a:gridCol w="10414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Standardized Effect </a:t>
                      </a:r>
                      <a:r>
                        <a:rPr lang="en-US" sz="2400" u="none" strike="noStrike" dirty="0" smtClean="0">
                          <a:effectLst/>
                        </a:rPr>
                        <a:t>Size </a:t>
                      </a:r>
                      <a:r>
                        <a:rPr lang="el-GR" sz="2400" dirty="0" smtClean="0"/>
                        <a:t>Δ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 total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80% Power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90% Power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2.14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1.03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1.20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0.94</a:t>
                      </a:r>
                      <a:endParaRPr lang="en-US" sz="2400" b="0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1.09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ontent Placeholder 5"/>
          <p:cNvSpPr txBox="1">
            <a:spLocks/>
          </p:cNvSpPr>
          <p:nvPr/>
        </p:nvSpPr>
        <p:spPr>
          <a:xfrm>
            <a:off x="4074946" y="1676400"/>
            <a:ext cx="4257676" cy="38193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2-sided 0.05 significance level</a:t>
            </a:r>
          </a:p>
          <a:p>
            <a:r>
              <a:rPr lang="en-US" sz="2000" dirty="0" smtClean="0"/>
              <a:t>1 arm study to assess pre to post change in a continuous measure</a:t>
            </a:r>
          </a:p>
          <a:p>
            <a:r>
              <a:rPr lang="en-US" sz="2000" dirty="0" smtClean="0"/>
              <a:t>null </a:t>
            </a:r>
            <a:r>
              <a:rPr lang="en-US" sz="2000" dirty="0"/>
              <a:t>hypothesis </a:t>
            </a:r>
            <a:r>
              <a:rPr lang="el-GR" sz="2000" dirty="0"/>
              <a:t>μ </a:t>
            </a:r>
            <a:r>
              <a:rPr lang="en-US" sz="2000" dirty="0"/>
              <a:t>=0</a:t>
            </a:r>
            <a:endParaRPr lang="en-US" sz="2000" dirty="0" smtClean="0"/>
          </a:p>
          <a:p>
            <a:r>
              <a:rPr lang="en-US" sz="2000" dirty="0" smtClean="0"/>
              <a:t>Detectable effect sizes in this table based upon 10,000 empirical simulations from </a:t>
            </a:r>
            <a:r>
              <a:rPr lang="en-US" sz="2000" dirty="0"/>
              <a:t>a</a:t>
            </a:r>
            <a:r>
              <a:rPr lang="en-US" sz="2000" dirty="0" smtClean="0"/>
              <a:t> normal distribution 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n=12</a:t>
            </a:r>
            <a:r>
              <a:rPr lang="en-US" sz="2000" dirty="0" smtClean="0"/>
              <a:t> subjects provides 80% power to detect a mean change from baseline to follow-up of 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0.94</a:t>
            </a:r>
            <a:r>
              <a:rPr lang="en-US" sz="2000" dirty="0" smtClean="0"/>
              <a:t> SDs</a:t>
            </a:r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09600" y="5478691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dirty="0" smtClean="0"/>
              <a:t>Δ</a:t>
            </a:r>
            <a:r>
              <a:rPr lang="en-US" sz="3600" dirty="0" smtClean="0"/>
              <a:t> = </a:t>
            </a:r>
            <a:r>
              <a:rPr lang="el-GR" sz="3600" dirty="0" smtClean="0"/>
              <a:t>μ</a:t>
            </a:r>
            <a:r>
              <a:rPr lang="en-US" sz="3600" dirty="0" smtClean="0"/>
              <a:t>/SD</a:t>
            </a:r>
          </a:p>
        </p:txBody>
      </p:sp>
    </p:spTree>
    <p:extLst>
      <p:ext uri="{BB962C8B-B14F-4D97-AF65-F5344CB8AC3E}">
        <p14:creationId xmlns:p14="http://schemas.microsoft.com/office/powerpoint/2010/main" val="18490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Wilcoxon </a:t>
            </a:r>
            <a:r>
              <a:rPr lang="en-US" sz="4800" dirty="0" smtClean="0"/>
              <a:t>signed-rank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029200"/>
          </a:xfrm>
        </p:spPr>
        <p:txBody>
          <a:bodyPr>
            <a:normAutofit lnSpcReduction="10000"/>
          </a:bodyPr>
          <a:lstStyle/>
          <a:p>
            <a:r>
              <a:rPr lang="en-US" sz="2800" u="sng" dirty="0" smtClean="0"/>
              <a:t>Hypothetical</a:t>
            </a:r>
            <a:r>
              <a:rPr lang="en-US" sz="2800" dirty="0" smtClean="0"/>
              <a:t> study</a:t>
            </a:r>
          </a:p>
          <a:p>
            <a:pPr lvl="1"/>
            <a:r>
              <a:rPr lang="en-US" sz="2400" dirty="0" smtClean="0"/>
              <a:t>n=12 subjects initiate a new experimental </a:t>
            </a:r>
            <a:r>
              <a:rPr lang="en-US" sz="2400" dirty="0"/>
              <a:t>therapy we hope will reduce viral load in the GI tract </a:t>
            </a:r>
            <a:r>
              <a:rPr lang="en-US" sz="2400" dirty="0" smtClean="0"/>
              <a:t>tissue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lvl="1"/>
            <a:r>
              <a:rPr lang="en-US" sz="2400" dirty="0"/>
              <a:t>Endpoint: change from baseline to week 24 in HIV RNA log</a:t>
            </a:r>
            <a:r>
              <a:rPr lang="en-US" sz="2400" baseline="-25000" dirty="0"/>
              <a:t>10</a:t>
            </a:r>
            <a:r>
              <a:rPr lang="en-US" sz="2400" dirty="0"/>
              <a:t> copies/mg in GI tract </a:t>
            </a:r>
            <a:r>
              <a:rPr lang="en-US" sz="2400" dirty="0" smtClean="0"/>
              <a:t>tissue</a:t>
            </a:r>
          </a:p>
          <a:p>
            <a:pPr marL="411480" lvl="1" indent="0">
              <a:buNone/>
            </a:pPr>
            <a:endParaRPr lang="en-US" sz="2400" dirty="0"/>
          </a:p>
          <a:p>
            <a:pPr lvl="1"/>
            <a:r>
              <a:rPr lang="en-US" sz="2400" dirty="0" smtClean="0"/>
              <a:t>Suppose the assay  is awesome; expect a continuous measurement  with minimal censoring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In the case of substantial censoring (</a:t>
            </a:r>
            <a:r>
              <a:rPr lang="en-US" sz="2400" dirty="0" err="1" smtClean="0"/>
              <a:t>eg</a:t>
            </a:r>
            <a:r>
              <a:rPr lang="en-US" sz="2400" dirty="0" smtClean="0"/>
              <a:t>, below limit of quantification) contact the Bios Core</a:t>
            </a:r>
          </a:p>
          <a:p>
            <a:pPr lvl="1"/>
            <a:endParaRPr lang="en-US" sz="2400" dirty="0" smtClean="0"/>
          </a:p>
          <a:p>
            <a:pPr marL="11430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Wilcoxon </a:t>
            </a:r>
            <a:r>
              <a:rPr lang="en-US" sz="4800" dirty="0" smtClean="0"/>
              <a:t>signed-rank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Baseline SD=0.7 from literature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Compute SD for change from baseline to follow-up</a:t>
            </a:r>
          </a:p>
          <a:p>
            <a:pPr lvl="2"/>
            <a:r>
              <a:rPr lang="en-US" sz="2200" dirty="0" smtClean="0"/>
              <a:t>SD(Y</a:t>
            </a:r>
            <a:r>
              <a:rPr lang="en-US" sz="2200" baseline="-25000" dirty="0" smtClean="0"/>
              <a:t>24</a:t>
            </a:r>
            <a:r>
              <a:rPr lang="en-US" sz="2200" dirty="0" smtClean="0"/>
              <a:t>-Y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) = </a:t>
            </a:r>
            <a:r>
              <a:rPr lang="en-US" sz="2200" dirty="0"/>
              <a:t>√</a:t>
            </a:r>
            <a:r>
              <a:rPr lang="en-US" sz="2200" dirty="0" smtClean="0"/>
              <a:t>(0.7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+0.7</a:t>
            </a:r>
            <a:r>
              <a:rPr lang="en-US" sz="2200" baseline="30000" dirty="0" smtClean="0"/>
              <a:t>2</a:t>
            </a:r>
            <a:r>
              <a:rPr lang="en-US" sz="2200" dirty="0"/>
              <a:t>)= </a:t>
            </a:r>
            <a:r>
              <a:rPr lang="en-US" sz="2200" dirty="0" smtClean="0">
                <a:solidFill>
                  <a:srgbClr val="C00000"/>
                </a:solidFill>
              </a:rPr>
              <a:t>0.99</a:t>
            </a:r>
            <a:r>
              <a:rPr lang="en-US" sz="2200" dirty="0" smtClean="0"/>
              <a:t>.  </a:t>
            </a:r>
            <a:endParaRPr lang="en-US" sz="2200" dirty="0"/>
          </a:p>
          <a:p>
            <a:pPr lvl="2"/>
            <a:r>
              <a:rPr lang="en-US" sz="2200" dirty="0" smtClean="0"/>
              <a:t>assuming correlation=0 in this example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If reference paper gives SD for change from baseline to follow-up, then skip SD calc. above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Detectable mean change= </a:t>
            </a:r>
            <a:r>
              <a:rPr lang="el-GR" sz="2400" dirty="0"/>
              <a:t>Δ</a:t>
            </a:r>
            <a:r>
              <a:rPr lang="en-US" sz="2400" dirty="0"/>
              <a:t>*SD</a:t>
            </a:r>
            <a:r>
              <a:rPr lang="el-GR" sz="2400" dirty="0"/>
              <a:t> </a:t>
            </a:r>
            <a:r>
              <a:rPr lang="en-US" sz="2400" dirty="0" smtClean="0"/>
              <a:t>= </a:t>
            </a:r>
            <a:r>
              <a:rPr lang="en-US" sz="2400" dirty="0" smtClean="0">
                <a:solidFill>
                  <a:srgbClr val="7030A0"/>
                </a:solidFill>
              </a:rPr>
              <a:t>0.94</a:t>
            </a:r>
            <a:r>
              <a:rPr lang="en-US" sz="2400" dirty="0" smtClean="0"/>
              <a:t>*</a:t>
            </a:r>
            <a:r>
              <a:rPr lang="en-US" sz="2400" dirty="0" smtClean="0">
                <a:solidFill>
                  <a:srgbClr val="C00000"/>
                </a:solidFill>
              </a:rPr>
              <a:t>0.99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FF9900"/>
                </a:solidFill>
              </a:rPr>
              <a:t>0.93</a:t>
            </a:r>
            <a:endParaRPr lang="en-US" sz="2400" dirty="0">
              <a:solidFill>
                <a:srgbClr val="FF9900"/>
              </a:solidFill>
            </a:endParaRP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3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Wilcoxon </a:t>
            </a:r>
            <a:r>
              <a:rPr lang="en-US" sz="4800" dirty="0" smtClean="0"/>
              <a:t>signed-rank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/>
              <a:t>Hypothetical</a:t>
            </a:r>
            <a:r>
              <a:rPr lang="en-US" sz="2400" dirty="0" smtClean="0"/>
              <a:t> study cont’d</a:t>
            </a:r>
          </a:p>
          <a:p>
            <a:pPr lvl="1"/>
            <a:endParaRPr lang="en-US" sz="2400" dirty="0" smtClean="0"/>
          </a:p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Change in </a:t>
            </a:r>
            <a:r>
              <a:rPr lang="en-US" sz="2400" dirty="0"/>
              <a:t>HIV RNA log</a:t>
            </a:r>
            <a:r>
              <a:rPr lang="en-US" sz="2400" baseline="-25000" dirty="0"/>
              <a:t>10</a:t>
            </a:r>
            <a:r>
              <a:rPr lang="en-US" sz="2400" dirty="0"/>
              <a:t> copies/mg in GI tract </a:t>
            </a:r>
            <a:r>
              <a:rPr lang="en-US" sz="2400" dirty="0" smtClean="0"/>
              <a:t>tissue from baseline to week 24 will be evaluated using a Wilcoxon signed-rank test with 2-sided alpha=0.05.  Assuming a SD of </a:t>
            </a:r>
            <a:r>
              <a:rPr lang="en-US" sz="2400" dirty="0" smtClean="0">
                <a:solidFill>
                  <a:srgbClr val="C00000"/>
                </a:solidFill>
              </a:rPr>
              <a:t>0.99</a:t>
            </a:r>
            <a:r>
              <a:rPr lang="en-US" sz="2400" dirty="0" smtClean="0"/>
              <a:t> in the change measure, </a:t>
            </a:r>
            <a:r>
              <a:rPr lang="en-US" sz="2400" dirty="0" smtClean="0">
                <a:solidFill>
                  <a:srgbClr val="7030A0"/>
                </a:solidFill>
              </a:rPr>
              <a:t>n=12</a:t>
            </a:r>
            <a:r>
              <a:rPr lang="en-US" sz="2400" dirty="0" smtClean="0"/>
              <a:t> subjects provides 80% power to detect a mean change from baseline to week 24 of </a:t>
            </a:r>
            <a:r>
              <a:rPr lang="en-US" sz="2400" dirty="0" smtClean="0">
                <a:solidFill>
                  <a:srgbClr val="FF9900"/>
                </a:solidFill>
              </a:rPr>
              <a:t>0.93</a:t>
            </a:r>
            <a:r>
              <a:rPr lang="en-US" sz="2400" dirty="0" smtClean="0"/>
              <a:t> </a:t>
            </a:r>
            <a:r>
              <a:rPr lang="en-US" sz="2400" dirty="0"/>
              <a:t>log</a:t>
            </a:r>
            <a:r>
              <a:rPr lang="en-US" sz="2400" baseline="-25000" dirty="0"/>
              <a:t>10</a:t>
            </a:r>
            <a:r>
              <a:rPr lang="en-US" sz="2400" dirty="0"/>
              <a:t> </a:t>
            </a:r>
            <a:r>
              <a:rPr lang="en-US" sz="2400" dirty="0" smtClean="0"/>
              <a:t>copies/mg.</a:t>
            </a:r>
          </a:p>
          <a:p>
            <a:pPr marL="342900" lvl="1">
              <a:buClr>
                <a:schemeClr val="accent1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69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Small n reference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953000"/>
          </a:xfrm>
        </p:spPr>
        <p:txBody>
          <a:bodyPr>
            <a:norm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Could make </a:t>
            </a:r>
            <a:r>
              <a:rPr lang="en-US" sz="2400" dirty="0"/>
              <a:t>a </a:t>
            </a:r>
            <a:r>
              <a:rPr lang="en-US" sz="2400" dirty="0" smtClean="0"/>
              <a:t>customized table </a:t>
            </a:r>
            <a:r>
              <a:rPr lang="en-US" sz="2400" dirty="0"/>
              <a:t>of </a:t>
            </a:r>
            <a:r>
              <a:rPr lang="el-GR" sz="2400" dirty="0"/>
              <a:t>Δ</a:t>
            </a:r>
            <a:r>
              <a:rPr lang="en-US" sz="2400" dirty="0"/>
              <a:t>*SD</a:t>
            </a:r>
            <a:r>
              <a:rPr lang="el-GR" sz="2400" dirty="0"/>
              <a:t> </a:t>
            </a:r>
            <a:r>
              <a:rPr lang="en-US" sz="2400" dirty="0"/>
              <a:t> for a range of n’s to guide discussion about study </a:t>
            </a:r>
            <a:r>
              <a:rPr lang="en-US" sz="2400" dirty="0" smtClean="0"/>
              <a:t>size</a:t>
            </a:r>
          </a:p>
          <a:p>
            <a:pPr marL="342900" lvl="1">
              <a:buClr>
                <a:schemeClr val="accent1"/>
              </a:buClr>
            </a:pPr>
            <a:endParaRPr lang="en-US" sz="2400" dirty="0"/>
          </a:p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Plug in several SD assumptions (say 0.8, 1.0, 1.2) to produce a table of detectable mean changes at 80% power for a given n</a:t>
            </a:r>
          </a:p>
          <a:p>
            <a:pPr marL="342900" lvl="1">
              <a:buClr>
                <a:schemeClr val="accent1"/>
              </a:buClr>
            </a:pPr>
            <a:endParaRPr lang="en-US" sz="2400" dirty="0" smtClean="0"/>
          </a:p>
          <a:p>
            <a:pPr marL="342900" lvl="1">
              <a:buClr>
                <a:schemeClr val="accent1"/>
              </a:buClr>
            </a:pPr>
            <a:r>
              <a:rPr lang="en-US" sz="2400" dirty="0" smtClean="0"/>
              <a:t>Detectable mean changes, 80% power, n=12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61774"/>
              </p:ext>
            </p:extLst>
          </p:nvPr>
        </p:nvGraphicFramePr>
        <p:xfrm>
          <a:off x="2743200" y="4876800"/>
          <a:ext cx="2489200" cy="1693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0576"/>
                <a:gridCol w="154862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Assumed SD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Detectable mean change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1.13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8024" y="5040868"/>
            <a:ext cx="18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 </a:t>
            </a:r>
            <a:r>
              <a:rPr lang="en-US" dirty="0" smtClean="0"/>
              <a:t>0.94*SD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mann-whitney</a:t>
            </a:r>
            <a:r>
              <a:rPr lang="en-US" dirty="0" smtClean="0"/>
              <a:t> </a:t>
            </a:r>
            <a:r>
              <a:rPr lang="en-US" i="1" dirty="0" smtClean="0"/>
              <a:t>U</a:t>
            </a:r>
            <a:r>
              <a:rPr lang="en-US" dirty="0" smtClean="0"/>
              <a:t> test</a:t>
            </a:r>
            <a:br>
              <a:rPr lang="en-US" dirty="0" smtClean="0"/>
            </a:br>
            <a:r>
              <a:rPr lang="en-US" dirty="0" smtClean="0"/>
              <a:t>continuous –or- ordinal DATA</a:t>
            </a:r>
            <a:br>
              <a:rPr lang="en-US" dirty="0" smtClean="0"/>
            </a:br>
            <a:r>
              <a:rPr lang="en-US" dirty="0"/>
              <a:t>2 independent samples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a.k.a. Wilcoxon rank-sum test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a.k.a. Wilcoxon-Mann-Whitney test</a:t>
            </a:r>
          </a:p>
        </p:txBody>
      </p:sp>
    </p:spTree>
    <p:extLst>
      <p:ext uri="{BB962C8B-B14F-4D97-AF65-F5344CB8AC3E}">
        <p14:creationId xmlns:p14="http://schemas.microsoft.com/office/powerpoint/2010/main" val="32791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Smal</a:t>
            </a:r>
            <a:r>
              <a:rPr lang="en-US" sz="4000" dirty="0"/>
              <a:t>l</a:t>
            </a:r>
            <a:r>
              <a:rPr lang="en-US" sz="4000" dirty="0" smtClean="0"/>
              <a:t> n, exact Mann-Whitney test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048124" y="1819441"/>
            <a:ext cx="4257676" cy="3819359"/>
          </a:xfrm>
        </p:spPr>
        <p:txBody>
          <a:bodyPr>
            <a:noAutofit/>
          </a:bodyPr>
          <a:lstStyle/>
          <a:p>
            <a:r>
              <a:rPr lang="en-US" sz="2000" dirty="0"/>
              <a:t>2-sided 0.05 significance level</a:t>
            </a:r>
          </a:p>
          <a:p>
            <a:endParaRPr lang="en-US" sz="2000" dirty="0" smtClean="0"/>
          </a:p>
          <a:p>
            <a:r>
              <a:rPr lang="en-US" sz="2000" dirty="0" smtClean="0"/>
              <a:t>Detectable </a:t>
            </a:r>
            <a:r>
              <a:rPr lang="en-US" sz="2000" dirty="0"/>
              <a:t>effect sizes based upon 10,000 empirical simulations from </a:t>
            </a:r>
            <a:r>
              <a:rPr lang="en-US" sz="2000" dirty="0" smtClean="0"/>
              <a:t>two </a:t>
            </a:r>
            <a:r>
              <a:rPr lang="en-US" sz="2000" dirty="0"/>
              <a:t>independent normal distributions </a:t>
            </a:r>
            <a:endParaRPr lang="en-US" sz="2000" dirty="0" smtClean="0"/>
          </a:p>
          <a:p>
            <a:pPr marL="114300" indent="0">
              <a:buNone/>
            </a:pPr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n=10</a:t>
            </a:r>
            <a:r>
              <a:rPr lang="en-US" sz="2000" dirty="0" smtClean="0"/>
              <a:t> per group provides 80% power to detect a difference in the means of group A vs. group B of </a:t>
            </a:r>
            <a:r>
              <a:rPr lang="en-US" sz="2000" dirty="0" smtClean="0">
                <a:solidFill>
                  <a:srgbClr val="7030A0"/>
                </a:solidFill>
              </a:rPr>
              <a:t>1.41</a:t>
            </a:r>
            <a:r>
              <a:rPr lang="en-US" sz="2000" dirty="0" smtClean="0"/>
              <a:t> SDs</a:t>
            </a:r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481677"/>
              </p:ext>
            </p:extLst>
          </p:nvPr>
        </p:nvGraphicFramePr>
        <p:xfrm>
          <a:off x="533400" y="1905000"/>
          <a:ext cx="3429000" cy="3358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Standardized Effect </a:t>
                      </a:r>
                      <a:r>
                        <a:rPr lang="en-US" sz="2400" u="none" strike="noStrike" dirty="0" smtClean="0">
                          <a:effectLst/>
                        </a:rPr>
                        <a:t>Size </a:t>
                      </a:r>
                      <a:r>
                        <a:rPr lang="el-GR" sz="2400" dirty="0" smtClean="0"/>
                        <a:t>Δ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 per group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80% Power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90% Power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1.94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2.24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1.81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1.41</a:t>
                      </a:r>
                      <a:endParaRPr lang="en-US" sz="2400" b="0" i="0" u="none" strike="no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1.26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1.14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1.32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62000" y="5638800"/>
            <a:ext cx="5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Δ</a:t>
            </a:r>
            <a:r>
              <a:rPr lang="en-US" sz="3200" dirty="0"/>
              <a:t>=(</a:t>
            </a:r>
            <a:r>
              <a:rPr lang="el-GR" sz="3200" dirty="0"/>
              <a:t>μ</a:t>
            </a:r>
            <a:r>
              <a:rPr lang="en-US" sz="3200" baseline="-25000" dirty="0"/>
              <a:t>b</a:t>
            </a:r>
            <a:r>
              <a:rPr lang="en-US" sz="3200" dirty="0"/>
              <a:t>-</a:t>
            </a:r>
            <a:r>
              <a:rPr lang="el-GR" sz="3200" dirty="0"/>
              <a:t>μ</a:t>
            </a:r>
            <a:r>
              <a:rPr lang="en-US" sz="3200" baseline="-25000" dirty="0"/>
              <a:t>a</a:t>
            </a:r>
            <a:r>
              <a:rPr lang="en-US" sz="3200" dirty="0"/>
              <a:t>)/</a:t>
            </a:r>
            <a:r>
              <a:rPr lang="el-GR" sz="3200" dirty="0" smtClean="0"/>
              <a:t>σ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633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Exact Mann-Whitney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001000" cy="5410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Endpoint: HIV </a:t>
            </a:r>
            <a:r>
              <a:rPr lang="en-US" sz="2800" dirty="0"/>
              <a:t>RNA log</a:t>
            </a:r>
            <a:r>
              <a:rPr lang="en-US" sz="2800" baseline="-25000" dirty="0"/>
              <a:t>10</a:t>
            </a:r>
            <a:r>
              <a:rPr lang="en-US" sz="2800" dirty="0"/>
              <a:t> copies/mg in GI </a:t>
            </a:r>
            <a:r>
              <a:rPr lang="en-US" sz="2800" dirty="0" smtClean="0"/>
              <a:t>tissue</a:t>
            </a:r>
          </a:p>
          <a:p>
            <a:pPr marL="114300" indent="0">
              <a:buNone/>
            </a:pPr>
            <a:endParaRPr lang="en-US" sz="2800" dirty="0" smtClean="0"/>
          </a:p>
          <a:p>
            <a:r>
              <a:rPr lang="en-US" sz="2800" dirty="0" smtClean="0"/>
              <a:t>2 independent groups of </a:t>
            </a:r>
            <a:r>
              <a:rPr lang="en-US" sz="2800" dirty="0" smtClean="0">
                <a:solidFill>
                  <a:srgbClr val="7030A0"/>
                </a:solidFill>
              </a:rPr>
              <a:t>n=10</a:t>
            </a:r>
          </a:p>
          <a:p>
            <a:pPr lvl="1"/>
            <a:r>
              <a:rPr lang="en-US" sz="2200" dirty="0" smtClean="0"/>
              <a:t>Arm A raltegravir,  Arm B </a:t>
            </a:r>
            <a:r>
              <a:rPr lang="en-US" sz="2200" dirty="0" err="1" smtClean="0"/>
              <a:t>dolutegravir</a:t>
            </a:r>
            <a:r>
              <a:rPr lang="en-US" sz="2200" dirty="0" smtClean="0"/>
              <a:t> (both with TDF-FTC)</a:t>
            </a:r>
          </a:p>
          <a:p>
            <a:pPr lvl="1"/>
            <a:endParaRPr lang="en-US" sz="2200" dirty="0" smtClean="0"/>
          </a:p>
          <a:p>
            <a:r>
              <a:rPr lang="en-US" sz="2800" dirty="0" smtClean="0"/>
              <a:t>Express specific alternative hypothesis as difference between means, </a:t>
            </a:r>
            <a:r>
              <a:rPr lang="el-GR" sz="2400" dirty="0" smtClean="0"/>
              <a:t>μ</a:t>
            </a:r>
            <a:r>
              <a:rPr lang="en-US" sz="2400" baseline="-25000" dirty="0"/>
              <a:t>b</a:t>
            </a:r>
            <a:r>
              <a:rPr lang="en-US" sz="2400" dirty="0"/>
              <a:t>-</a:t>
            </a:r>
            <a:r>
              <a:rPr lang="el-GR" sz="2400" dirty="0"/>
              <a:t>μ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= </a:t>
            </a:r>
            <a:r>
              <a:rPr lang="el-GR" sz="2400" dirty="0" smtClean="0"/>
              <a:t>Δ</a:t>
            </a:r>
            <a:r>
              <a:rPr lang="en-US" sz="2400" dirty="0" smtClean="0"/>
              <a:t>*</a:t>
            </a:r>
            <a:r>
              <a:rPr lang="el-GR" sz="2400" dirty="0" smtClean="0"/>
              <a:t>σ</a:t>
            </a:r>
            <a:endParaRPr lang="en-US" sz="2400" dirty="0" smtClean="0"/>
          </a:p>
          <a:p>
            <a:pPr lvl="1"/>
            <a:r>
              <a:rPr lang="en-US" sz="2200" dirty="0"/>
              <a:t>From the </a:t>
            </a:r>
            <a:r>
              <a:rPr lang="en-US" sz="2200" dirty="0" smtClean="0"/>
              <a:t>table on previous slide: </a:t>
            </a:r>
            <a:r>
              <a:rPr lang="el-GR" sz="2200" dirty="0" smtClean="0"/>
              <a:t>Δ</a:t>
            </a:r>
            <a:r>
              <a:rPr lang="en-US" sz="2200" dirty="0"/>
              <a:t>=</a:t>
            </a:r>
            <a:r>
              <a:rPr lang="en-US" sz="2200" dirty="0">
                <a:solidFill>
                  <a:srgbClr val="7030A0"/>
                </a:solidFill>
              </a:rPr>
              <a:t>1.41</a:t>
            </a:r>
          </a:p>
          <a:p>
            <a:pPr lvl="1"/>
            <a:r>
              <a:rPr lang="en-US" sz="2200" dirty="0" smtClean="0"/>
              <a:t>SD </a:t>
            </a:r>
            <a:r>
              <a:rPr lang="en-US" sz="2200" dirty="0"/>
              <a:t>(</a:t>
            </a:r>
            <a:r>
              <a:rPr lang="el-GR" sz="2200" dirty="0"/>
              <a:t>σ</a:t>
            </a:r>
            <a:r>
              <a:rPr lang="en-US" sz="2200" dirty="0"/>
              <a:t>) =</a:t>
            </a:r>
            <a:r>
              <a:rPr lang="en-US" sz="2200" dirty="0" smtClean="0"/>
              <a:t> </a:t>
            </a:r>
            <a:r>
              <a:rPr lang="en-US" sz="2200" dirty="0">
                <a:solidFill>
                  <a:srgbClr val="C00000"/>
                </a:solidFill>
              </a:rPr>
              <a:t>0.69 </a:t>
            </a:r>
            <a:r>
              <a:rPr lang="en-US" sz="2200" dirty="0" smtClean="0"/>
              <a:t>(published data)</a:t>
            </a:r>
          </a:p>
          <a:p>
            <a:pPr lvl="1"/>
            <a:r>
              <a:rPr lang="en-US" sz="2200" dirty="0" smtClean="0"/>
              <a:t>detectable difference in means,</a:t>
            </a:r>
            <a:r>
              <a:rPr lang="el-GR" sz="2200" dirty="0" smtClean="0"/>
              <a:t> </a:t>
            </a:r>
            <a:r>
              <a:rPr lang="el-GR" sz="2200" dirty="0"/>
              <a:t>μ</a:t>
            </a:r>
            <a:r>
              <a:rPr lang="en-US" sz="2200" baseline="-25000" dirty="0"/>
              <a:t>b</a:t>
            </a:r>
            <a:r>
              <a:rPr lang="en-US" sz="2200" dirty="0"/>
              <a:t>-</a:t>
            </a:r>
            <a:r>
              <a:rPr lang="el-GR" sz="2200" dirty="0"/>
              <a:t>μ</a:t>
            </a:r>
            <a:r>
              <a:rPr lang="en-US" sz="2200" baseline="-25000" dirty="0"/>
              <a:t>a</a:t>
            </a:r>
            <a:r>
              <a:rPr lang="en-US" sz="2200" dirty="0"/>
              <a:t> </a:t>
            </a:r>
            <a:r>
              <a:rPr lang="en-US" sz="2200" dirty="0" smtClean="0"/>
              <a:t> = </a:t>
            </a:r>
            <a:r>
              <a:rPr lang="en-US" sz="2200" dirty="0" smtClean="0">
                <a:solidFill>
                  <a:srgbClr val="7030A0"/>
                </a:solidFill>
              </a:rPr>
              <a:t>1.41</a:t>
            </a:r>
            <a:r>
              <a:rPr lang="en-US" sz="2200" dirty="0" smtClean="0"/>
              <a:t>*</a:t>
            </a:r>
            <a:r>
              <a:rPr lang="en-US" sz="2200" dirty="0" smtClean="0">
                <a:solidFill>
                  <a:srgbClr val="C00000"/>
                </a:solidFill>
              </a:rPr>
              <a:t>0.69</a:t>
            </a:r>
            <a:r>
              <a:rPr lang="en-US" sz="2200" dirty="0" smtClean="0"/>
              <a:t>  = </a:t>
            </a:r>
            <a:r>
              <a:rPr lang="en-US" sz="2200" dirty="0" smtClean="0">
                <a:solidFill>
                  <a:srgbClr val="FF9900"/>
                </a:solidFill>
              </a:rPr>
              <a:t>0.97</a:t>
            </a:r>
          </a:p>
        </p:txBody>
      </p:sp>
    </p:spTree>
    <p:extLst>
      <p:ext uri="{BB962C8B-B14F-4D97-AF65-F5344CB8AC3E}">
        <p14:creationId xmlns:p14="http://schemas.microsoft.com/office/powerpoint/2010/main" val="41691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Exact Mann-Whitney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001000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Assuming </a:t>
            </a:r>
            <a:r>
              <a:rPr lang="en-US" sz="2400" dirty="0"/>
              <a:t>HIV RNA log</a:t>
            </a:r>
            <a:r>
              <a:rPr lang="en-US" sz="2400" baseline="-25000" dirty="0"/>
              <a:t>10</a:t>
            </a:r>
            <a:r>
              <a:rPr lang="en-US" sz="2400" dirty="0"/>
              <a:t> copies/mg in GI tract tissue has a SD of </a:t>
            </a:r>
            <a:r>
              <a:rPr lang="en-US" sz="2400" dirty="0" smtClean="0">
                <a:solidFill>
                  <a:srgbClr val="C00000"/>
                </a:solidFill>
              </a:rPr>
              <a:t>0.69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[citation]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7030A0"/>
                </a:solidFill>
              </a:rPr>
              <a:t>n=10</a:t>
            </a:r>
            <a:r>
              <a:rPr lang="en-US" sz="2400" dirty="0" smtClean="0"/>
              <a:t> subjects per </a:t>
            </a:r>
            <a:r>
              <a:rPr lang="en-US" sz="2400" dirty="0"/>
              <a:t>group </a:t>
            </a:r>
            <a:r>
              <a:rPr lang="en-US" sz="2400" dirty="0" smtClean="0"/>
              <a:t>provides 80% </a:t>
            </a:r>
            <a:r>
              <a:rPr lang="en-US" sz="2400" dirty="0"/>
              <a:t>power to detect a </a:t>
            </a:r>
            <a:r>
              <a:rPr lang="en-US" sz="2400" dirty="0" smtClean="0">
                <a:solidFill>
                  <a:srgbClr val="FF9900"/>
                </a:solidFill>
              </a:rPr>
              <a:t>0.97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/>
              <a:t>log</a:t>
            </a:r>
            <a:r>
              <a:rPr lang="en-US" sz="2400" baseline="-25000" dirty="0"/>
              <a:t>10</a:t>
            </a:r>
            <a:r>
              <a:rPr lang="en-US" sz="2400" dirty="0"/>
              <a:t> difference </a:t>
            </a:r>
            <a:r>
              <a:rPr lang="en-US" sz="2400" dirty="0" smtClean="0"/>
              <a:t>between </a:t>
            </a:r>
            <a:r>
              <a:rPr lang="en-US" sz="2400" dirty="0"/>
              <a:t>the means </a:t>
            </a:r>
            <a:r>
              <a:rPr lang="en-US" sz="2400" dirty="0" smtClean="0"/>
              <a:t>in arms </a:t>
            </a:r>
            <a:r>
              <a:rPr lang="en-US" sz="2400" dirty="0"/>
              <a:t>A </a:t>
            </a:r>
            <a:r>
              <a:rPr lang="en-US" sz="2400" dirty="0" smtClean="0"/>
              <a:t>vs. </a:t>
            </a:r>
            <a:r>
              <a:rPr lang="en-US" sz="2400" dirty="0"/>
              <a:t>B using an exact Mann-Whitney test </a:t>
            </a:r>
            <a:r>
              <a:rPr lang="en-US" sz="2400" dirty="0" smtClean="0"/>
              <a:t>with a 2-sided significance level </a:t>
            </a:r>
            <a:r>
              <a:rPr lang="en-US" sz="2400" dirty="0"/>
              <a:t>of </a:t>
            </a:r>
            <a:r>
              <a:rPr lang="en-US" sz="2400" dirty="0" smtClean="0"/>
              <a:t>0.05.  </a:t>
            </a:r>
          </a:p>
          <a:p>
            <a:pPr marL="114300" indent="0">
              <a:buNone/>
            </a:pPr>
            <a:endParaRPr lang="en-US" sz="2400" dirty="0" smtClean="0"/>
          </a:p>
          <a:p>
            <a:r>
              <a:rPr lang="en-US" sz="2400" dirty="0" smtClean="0"/>
              <a:t>Protocol states : 82% power to detect a 1.0 </a:t>
            </a:r>
            <a:r>
              <a:rPr lang="en-US" sz="2400" dirty="0"/>
              <a:t>log</a:t>
            </a:r>
            <a:r>
              <a:rPr lang="en-US" sz="2400" baseline="-25000" dirty="0"/>
              <a:t>10</a:t>
            </a:r>
            <a:r>
              <a:rPr lang="en-US" sz="2400" dirty="0"/>
              <a:t> </a:t>
            </a:r>
            <a:r>
              <a:rPr lang="en-US" sz="2400" dirty="0" smtClean="0"/>
              <a:t>difference between means</a:t>
            </a:r>
          </a:p>
        </p:txBody>
      </p:sp>
    </p:spTree>
    <p:extLst>
      <p:ext uri="{BB962C8B-B14F-4D97-AF65-F5344CB8AC3E}">
        <p14:creationId xmlns:p14="http://schemas.microsoft.com/office/powerpoint/2010/main" val="11261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Boot camp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/>
              <a:t>To learn…</a:t>
            </a:r>
          </a:p>
          <a:p>
            <a:r>
              <a:rPr lang="en-US" sz="2400" dirty="0" smtClean="0"/>
              <a:t>basic understanding of power / sample size concepts and terminology</a:t>
            </a:r>
          </a:p>
          <a:p>
            <a:r>
              <a:rPr lang="en-US" sz="2400" dirty="0" smtClean="0"/>
              <a:t>inputs needed to compute power / sample size</a:t>
            </a:r>
          </a:p>
          <a:p>
            <a:r>
              <a:rPr lang="en-US" sz="2400" dirty="0" smtClean="0"/>
              <a:t>how to use </a:t>
            </a:r>
            <a:r>
              <a:rPr lang="en-US" sz="2400" dirty="0" err="1" smtClean="0"/>
              <a:t>nQuery</a:t>
            </a:r>
            <a:r>
              <a:rPr lang="en-US" sz="2400" dirty="0" smtClean="0"/>
              <a:t> or SAS to estimate sample size</a:t>
            </a:r>
          </a:p>
          <a:p>
            <a:r>
              <a:rPr lang="en-US" sz="2400" dirty="0" smtClean="0"/>
              <a:t>how to use rule of thumb formulas to approximate sample size for large studies</a:t>
            </a:r>
          </a:p>
          <a:p>
            <a:r>
              <a:rPr lang="en-US" sz="2400" dirty="0" smtClean="0"/>
              <a:t>how to use reference tables for small n studies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596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Mann-Whitney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 table: empirical power of exact test using data simulated from normal distribution</a:t>
            </a:r>
          </a:p>
          <a:p>
            <a:r>
              <a:rPr lang="en-US" dirty="0" smtClean="0"/>
              <a:t>Mann-Whitney test does not assume normal distribution</a:t>
            </a:r>
          </a:p>
          <a:p>
            <a:endParaRPr lang="en-US" dirty="0" smtClean="0"/>
          </a:p>
          <a:p>
            <a:r>
              <a:rPr lang="en-US" dirty="0" smtClean="0"/>
              <a:t>For a measure ranging from 0 to ∞, consider log transformed individual-level data</a:t>
            </a:r>
          </a:p>
          <a:p>
            <a:r>
              <a:rPr lang="en-US" dirty="0"/>
              <a:t>For ordinal data, see next example</a:t>
            </a:r>
          </a:p>
          <a:p>
            <a:r>
              <a:rPr lang="en-US" dirty="0" smtClean="0"/>
              <a:t>For a continuous outcome ranging from 0 to 1 (0-100%), such as “% infected cells”, contact the Bios Core</a:t>
            </a:r>
          </a:p>
          <a:p>
            <a:endParaRPr lang="en-US" dirty="0" smtClean="0"/>
          </a:p>
          <a:p>
            <a:r>
              <a:rPr lang="en-US" dirty="0" smtClean="0"/>
              <a:t>Simulation </a:t>
            </a:r>
            <a:r>
              <a:rPr lang="en-US" dirty="0"/>
              <a:t>used a common SD in both groups, contact Bios Core if  SD is different in each </a:t>
            </a:r>
            <a:r>
              <a:rPr lang="en-US" dirty="0" smtClean="0"/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29159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20000" cy="1143000"/>
          </a:xfrm>
        </p:spPr>
        <p:txBody>
          <a:bodyPr/>
          <a:lstStyle/>
          <a:p>
            <a:r>
              <a:rPr lang="en-US" dirty="0" smtClean="0"/>
              <a:t>Mann-Whitney test</a:t>
            </a:r>
            <a:br>
              <a:rPr lang="en-US" dirty="0" smtClean="0"/>
            </a:br>
            <a:r>
              <a:rPr lang="en-US" dirty="0" smtClean="0"/>
              <a:t>Ordinal outcome variable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Cumulative </a:t>
            </a:r>
            <a:r>
              <a:rPr lang="en-US" dirty="0"/>
              <a:t>stress </a:t>
            </a:r>
            <a:r>
              <a:rPr lang="en-US" dirty="0" smtClean="0"/>
              <a:t>(</a:t>
            </a:r>
            <a:r>
              <a:rPr lang="en-US" dirty="0"/>
              <a:t>scale 0-5) will be compared between African American and White participants with a 2-sided Mann-Whitney test.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Assuming </a:t>
            </a:r>
            <a:r>
              <a:rPr lang="en-US" dirty="0"/>
              <a:t>cumulative stress scores are measured on a 0-5 scale, and </a:t>
            </a:r>
            <a:r>
              <a:rPr lang="en-US" dirty="0">
                <a:solidFill>
                  <a:schemeClr val="accent1"/>
                </a:solidFill>
              </a:rPr>
              <a:t>5% loss for missing data</a:t>
            </a:r>
            <a:r>
              <a:rPr lang="en-US" dirty="0"/>
              <a:t>, with n=75 enrolled per race group, there is 80% power to detect a difference in cumulative stress between race groups using a 2-sided Mann-Whitney test and a 0.05 significance level. </a:t>
            </a:r>
          </a:p>
          <a:p>
            <a:endParaRPr lang="en-US" dirty="0" smtClean="0"/>
          </a:p>
          <a:p>
            <a:r>
              <a:rPr lang="en-US" dirty="0" smtClean="0"/>
              <a:t>Power </a:t>
            </a:r>
            <a:r>
              <a:rPr lang="en-US" dirty="0"/>
              <a:t>was estimated empirically by a simulation study with the assumed distribution of the number of stressors among African Americans and </a:t>
            </a:r>
            <a:r>
              <a:rPr lang="en-US" dirty="0" smtClean="0"/>
              <a:t>Whites </a:t>
            </a:r>
            <a:r>
              <a:rPr lang="en-US" dirty="0"/>
              <a:t>based on Table 2 of </a:t>
            </a:r>
            <a:r>
              <a:rPr lang="en-US" dirty="0" err="1"/>
              <a:t>Sternthal</a:t>
            </a:r>
            <a:r>
              <a:rPr lang="en-US" dirty="0"/>
              <a:t> et al 2011.</a:t>
            </a:r>
          </a:p>
        </p:txBody>
      </p:sp>
    </p:spTree>
    <p:extLst>
      <p:ext uri="{BB962C8B-B14F-4D97-AF65-F5344CB8AC3E}">
        <p14:creationId xmlns:p14="http://schemas.microsoft.com/office/powerpoint/2010/main" val="27035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data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600200"/>
            <a:ext cx="608527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99" y="1348859"/>
            <a:ext cx="467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Distribution of number of stressors by 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6142434"/>
            <a:ext cx="6880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Sternthal</a:t>
            </a:r>
            <a:r>
              <a:rPr lang="en-US" sz="1400" dirty="0"/>
              <a:t>, Michelle J., Natalie </a:t>
            </a:r>
            <a:r>
              <a:rPr lang="en-US" sz="1400" dirty="0" err="1"/>
              <a:t>Slopen</a:t>
            </a:r>
            <a:r>
              <a:rPr lang="en-US" sz="1400" dirty="0"/>
              <a:t>, and David R. Williams. "Racial disparities in health." </a:t>
            </a:r>
            <a:r>
              <a:rPr lang="en-US" sz="1400" i="1" dirty="0"/>
              <a:t>Du Bois Review: Social Science Research on Race</a:t>
            </a:r>
            <a:r>
              <a:rPr lang="en-US" sz="1400" dirty="0"/>
              <a:t> 8.01 (2011): 95-113.</a:t>
            </a:r>
          </a:p>
        </p:txBody>
      </p:sp>
    </p:spTree>
    <p:extLst>
      <p:ext uri="{BB962C8B-B14F-4D97-AF65-F5344CB8AC3E}">
        <p14:creationId xmlns:p14="http://schemas.microsoft.com/office/powerpoint/2010/main" val="157572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620000" cy="1143000"/>
          </a:xfrm>
        </p:spPr>
        <p:txBody>
          <a:bodyPr/>
          <a:lstStyle/>
          <a:p>
            <a:r>
              <a:rPr lang="en-US" dirty="0" smtClean="0"/>
              <a:t>R simulation code: 80% power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2" t="1" r="27162" b="59416"/>
          <a:stretch/>
        </p:blipFill>
        <p:spPr bwMode="auto">
          <a:xfrm>
            <a:off x="381000" y="1051913"/>
            <a:ext cx="7696200" cy="51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1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PROC POWER code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45263" r="67689" b="35579"/>
          <a:stretch/>
        </p:blipFill>
        <p:spPr bwMode="auto">
          <a:xfrm>
            <a:off x="152399" y="1371600"/>
            <a:ext cx="817863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514" y="49530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Result: 78% power</a:t>
            </a:r>
          </a:p>
          <a:p>
            <a:r>
              <a:rPr lang="en-US" dirty="0" smtClean="0"/>
              <a:t>Probabilities for categories 0-5 computed from N’s in  </a:t>
            </a:r>
            <a:r>
              <a:rPr lang="en-US" dirty="0" err="1" smtClean="0"/>
              <a:t>Sternthal</a:t>
            </a:r>
            <a:r>
              <a:rPr lang="en-US" dirty="0" smtClean="0"/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42532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 smtClean="0"/>
              <a:t> Advisor: Mann-Whitney Ordered Categories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File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New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43579" r="70552" b="12842"/>
          <a:stretch/>
        </p:blipFill>
        <p:spPr bwMode="auto">
          <a:xfrm>
            <a:off x="2362199" y="1676400"/>
            <a:ext cx="583095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24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 smtClean="0"/>
              <a:t> Advisor: Mann-Whitney Ordered Categories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4038600"/>
            <a:ext cx="2514600" cy="2362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 err="1"/>
              <a:t>nQuery</a:t>
            </a:r>
            <a:r>
              <a:rPr lang="en-US" sz="2000" dirty="0"/>
              <a:t> </a:t>
            </a:r>
            <a:r>
              <a:rPr lang="en-US" sz="2000" dirty="0" smtClean="0"/>
              <a:t>Side table: </a:t>
            </a:r>
            <a:endParaRPr lang="en-US" sz="2000" dirty="0"/>
          </a:p>
          <a:p>
            <a:pPr marL="285750" indent="-285750"/>
            <a:r>
              <a:rPr lang="en-US" sz="2000" dirty="0"/>
              <a:t>Enter background data </a:t>
            </a:r>
            <a:r>
              <a:rPr lang="en-US" sz="2000" dirty="0" smtClean="0"/>
              <a:t>from </a:t>
            </a:r>
            <a:r>
              <a:rPr lang="en-US" sz="2000" dirty="0" err="1" smtClean="0"/>
              <a:t>Sternthal</a:t>
            </a:r>
            <a:r>
              <a:rPr lang="en-US" sz="2000" dirty="0" smtClean="0"/>
              <a:t> paper</a:t>
            </a:r>
          </a:p>
          <a:p>
            <a:pPr marL="285750" indent="-285750"/>
            <a:r>
              <a:rPr lang="en-US" sz="2000" dirty="0" smtClean="0"/>
              <a:t>Click ‘Compute’ to get P(X&lt;Y)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14069" r="80820" b="65586"/>
          <a:stretch/>
        </p:blipFill>
        <p:spPr bwMode="auto">
          <a:xfrm>
            <a:off x="533401" y="1600200"/>
            <a:ext cx="4419600" cy="20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t="62062" r="63296" b="15789"/>
          <a:stretch/>
        </p:blipFill>
        <p:spPr bwMode="auto">
          <a:xfrm>
            <a:off x="3048000" y="3945340"/>
            <a:ext cx="4913194" cy="253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0800000">
            <a:off x="4114801" y="2890113"/>
            <a:ext cx="1371600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105400" y="1905000"/>
            <a:ext cx="2743200" cy="12192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0700" y="216876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Assistants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Compute Effect Size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28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size: survival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5257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What we need to know: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ength of follow-up per individual (</a:t>
            </a:r>
            <a:r>
              <a:rPr lang="en-US" dirty="0" err="1" smtClean="0"/>
              <a:t>eg</a:t>
            </a:r>
            <a:r>
              <a:rPr lang="en-US" dirty="0" smtClean="0"/>
              <a:t>, 2 years)</a:t>
            </a:r>
          </a:p>
          <a:p>
            <a:pPr lvl="1"/>
            <a:r>
              <a:rPr lang="en-US" dirty="0" smtClean="0"/>
              <a:t>In some designs, length of follow-up varies by individual:</a:t>
            </a:r>
          </a:p>
          <a:p>
            <a:pPr lvl="2"/>
            <a:r>
              <a:rPr lang="en-US" dirty="0" err="1" smtClean="0"/>
              <a:t>eg</a:t>
            </a:r>
            <a:r>
              <a:rPr lang="en-US" dirty="0" smtClean="0"/>
              <a:t>, 1 year of accrual, then all subjects followed for an additional 2 years after accrual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Survival at given time(s) or hazard rate in each group, or</a:t>
            </a:r>
          </a:p>
          <a:p>
            <a:pPr lvl="1"/>
            <a:r>
              <a:rPr lang="en-US" dirty="0" smtClean="0"/>
              <a:t>hazard </a:t>
            </a:r>
            <a:r>
              <a:rPr lang="en-US" dirty="0"/>
              <a:t>ratio (</a:t>
            </a:r>
            <a:r>
              <a:rPr lang="en-US" dirty="0" smtClean="0"/>
              <a:t>HR) and survival  (or hazard) </a:t>
            </a:r>
            <a:r>
              <a:rPr lang="en-US" dirty="0"/>
              <a:t>in 1 </a:t>
            </a:r>
            <a:r>
              <a:rPr lang="en-US" dirty="0" smtClean="0"/>
              <a:t>group</a:t>
            </a:r>
          </a:p>
          <a:p>
            <a:pPr marL="411480" lvl="1" indent="0">
              <a:buNone/>
            </a:pPr>
            <a:endParaRPr lang="en-US" dirty="0"/>
          </a:p>
          <a:p>
            <a:pPr lvl="1"/>
            <a:r>
              <a:rPr lang="en-US" dirty="0" smtClean="0"/>
              <a:t>Attrition in each group at given time(s)</a:t>
            </a:r>
          </a:p>
          <a:p>
            <a:pPr lvl="2"/>
            <a:r>
              <a:rPr lang="en-US" dirty="0" smtClean="0"/>
              <a:t>20% prematurely discontinued study by 2 years of follow-up</a:t>
            </a:r>
          </a:p>
          <a:p>
            <a:pPr lvl="2"/>
            <a:r>
              <a:rPr lang="en-US" dirty="0" smtClean="0"/>
              <a:t>Loss often assumed equal in all groups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analysis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Survival = Probability(remain event-free)</a:t>
            </a:r>
          </a:p>
          <a:p>
            <a:r>
              <a:rPr lang="en-US" dirty="0" smtClean="0"/>
              <a:t>Event: fertile mucus </a:t>
            </a:r>
          </a:p>
          <a:p>
            <a:endParaRPr lang="en-US" dirty="0" smtClean="0"/>
          </a:p>
          <a:p>
            <a:r>
              <a:rPr lang="en-US" dirty="0" smtClean="0"/>
              <a:t>Depo-Provera vs. </a:t>
            </a:r>
            <a:r>
              <a:rPr lang="en-US" dirty="0" err="1" smtClean="0"/>
              <a:t>Jadelle</a:t>
            </a:r>
            <a:r>
              <a:rPr lang="en-US" dirty="0"/>
              <a:t> </a:t>
            </a:r>
            <a:r>
              <a:rPr lang="en-US" dirty="0" smtClean="0"/>
              <a:t>(both with EFV)</a:t>
            </a:r>
          </a:p>
          <a:p>
            <a:r>
              <a:rPr lang="en-US" dirty="0" smtClean="0"/>
              <a:t>Assume 70% vs. 90% probability of remaining free of fertile mucus through 2 years of follow-up</a:t>
            </a:r>
          </a:p>
          <a:p>
            <a:endParaRPr lang="en-US" dirty="0" smtClean="0"/>
          </a:p>
          <a:p>
            <a:r>
              <a:rPr lang="en-US" dirty="0" smtClean="0"/>
              <a:t>Plan to follow each woman for 2 years</a:t>
            </a:r>
          </a:p>
          <a:p>
            <a:r>
              <a:rPr lang="en-US" dirty="0" smtClean="0"/>
              <a:t>Anticipate 10% loss to follow-up </a:t>
            </a:r>
            <a:r>
              <a:rPr lang="en-US" i="1" dirty="0" smtClean="0"/>
              <a:t>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962400" cy="45902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Power / SS overview</a:t>
            </a:r>
          </a:p>
          <a:p>
            <a:r>
              <a:rPr lang="en-US" sz="3200" dirty="0" smtClean="0"/>
              <a:t>Examples</a:t>
            </a:r>
          </a:p>
          <a:p>
            <a:pPr lvl="1"/>
            <a:r>
              <a:rPr lang="en-US" dirty="0" smtClean="0"/>
              <a:t>2-sample t-test</a:t>
            </a:r>
          </a:p>
          <a:p>
            <a:pPr lvl="1"/>
            <a:r>
              <a:rPr lang="en-US" dirty="0" smtClean="0"/>
              <a:t>Paired-t</a:t>
            </a:r>
          </a:p>
          <a:p>
            <a:pPr lvl="1"/>
            <a:r>
              <a:rPr lang="en-US" dirty="0" smtClean="0"/>
              <a:t>Exact signed-rank</a:t>
            </a:r>
          </a:p>
          <a:p>
            <a:pPr lvl="1"/>
            <a:r>
              <a:rPr lang="en-US" dirty="0" smtClean="0"/>
              <a:t>Exact Mann-Whitney</a:t>
            </a:r>
          </a:p>
          <a:p>
            <a:pPr lvl="1"/>
            <a:r>
              <a:rPr lang="en-US" dirty="0" smtClean="0"/>
              <a:t>Mann-Whitney ordinal</a:t>
            </a:r>
          </a:p>
          <a:p>
            <a:pPr lvl="1"/>
            <a:r>
              <a:rPr lang="en-US" dirty="0" smtClean="0"/>
              <a:t>Survival analysis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  <a:p>
            <a:pPr lvl="1"/>
            <a:r>
              <a:rPr lang="en-US" dirty="0"/>
              <a:t>CFAR </a:t>
            </a:r>
            <a:r>
              <a:rPr lang="en-US" dirty="0" smtClean="0"/>
              <a:t>Bios Core</a:t>
            </a:r>
            <a:endParaRPr lang="en-US" dirty="0"/>
          </a:p>
          <a:p>
            <a:pPr lvl="1"/>
            <a:r>
              <a:rPr lang="en-US" dirty="0"/>
              <a:t>SAS PROC POWER</a:t>
            </a:r>
          </a:p>
          <a:p>
            <a:pPr lvl="1"/>
            <a:r>
              <a:rPr lang="en-US" dirty="0" err="1"/>
              <a:t>nQuery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analysis rule of thumb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/>
          <a:lstStyle/>
          <a:p>
            <a:r>
              <a:rPr lang="en-US" dirty="0" smtClean="0"/>
              <a:t>Two sample problem, time to event outcome</a:t>
            </a:r>
          </a:p>
          <a:p>
            <a:r>
              <a:rPr lang="en-US" dirty="0" smtClean="0"/>
              <a:t>Effect size is defined by hazard ratio (HR) </a:t>
            </a:r>
          </a:p>
          <a:p>
            <a:r>
              <a:rPr lang="en-US" dirty="0" smtClean="0"/>
              <a:t>Total number of events (</a:t>
            </a:r>
            <a:r>
              <a:rPr lang="en-US" dirty="0" err="1" smtClean="0"/>
              <a:t>eg</a:t>
            </a:r>
            <a:r>
              <a:rPr lang="en-US" dirty="0" smtClean="0"/>
              <a:t>, deaths, infections) for alpha=0.05 and 80% power is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 algn="ctr">
              <a:buNone/>
            </a:pPr>
            <a:r>
              <a:rPr lang="en-US" dirty="0" smtClean="0"/>
              <a:t>d=31.4/log(HR)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r>
              <a:rPr lang="en-US" dirty="0" smtClean="0"/>
              <a:t>For example, if HR=0.30, then d=21.7</a:t>
            </a:r>
          </a:p>
          <a:p>
            <a:r>
              <a:rPr lang="en-US" dirty="0" smtClean="0"/>
              <a:t>Need to observe approximately 22 events to provide 80% power to detect HR of 0.30 or smaller</a:t>
            </a:r>
          </a:p>
          <a:p>
            <a:r>
              <a:rPr lang="en-US" dirty="0" smtClean="0"/>
              <a:t>For 90% power,  replace 31.4 with 42.0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552187"/>
              </p:ext>
            </p:extLst>
          </p:nvPr>
        </p:nvGraphicFramePr>
        <p:xfrm>
          <a:off x="61214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14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6368534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Reference: </a:t>
            </a:r>
            <a:r>
              <a:rPr lang="en-US" sz="1400" dirty="0" err="1" smtClean="0">
                <a:solidFill>
                  <a:schemeClr val="accent6"/>
                </a:solidFill>
              </a:rPr>
              <a:t>Collett</a:t>
            </a:r>
            <a:r>
              <a:rPr lang="en-US" sz="1400" dirty="0" smtClean="0">
                <a:solidFill>
                  <a:schemeClr val="accent6"/>
                </a:solidFill>
              </a:rPr>
              <a:t> “Modelling Survival Data in Medical Research” (2003, 2</a:t>
            </a:r>
            <a:r>
              <a:rPr lang="en-US" sz="1400" baseline="30000" dirty="0" smtClean="0">
                <a:solidFill>
                  <a:schemeClr val="accent6"/>
                </a:solidFill>
              </a:rPr>
              <a:t>nd</a:t>
            </a:r>
            <a:r>
              <a:rPr lang="en-US" sz="1400" dirty="0" smtClean="0">
                <a:solidFill>
                  <a:schemeClr val="accent6"/>
                </a:solidFill>
              </a:rPr>
              <a:t> edition), Chapter 10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analysis example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Total sample size</a:t>
                </a:r>
              </a:p>
              <a:p>
                <a:pPr marL="114300" indent="0" algn="ctr">
                  <a:buNone/>
                </a:pPr>
                <a:r>
                  <a:rPr lang="en-US" dirty="0" smtClean="0"/>
                  <a:t>n=d/</a:t>
                </a:r>
                <a:r>
                  <a:rPr lang="en-US" dirty="0" err="1" smtClean="0"/>
                  <a:t>Pr</a:t>
                </a:r>
                <a:r>
                  <a:rPr lang="en-US" dirty="0" smtClean="0"/>
                  <a:t>[</a:t>
                </a:r>
                <a:r>
                  <a:rPr lang="en-US" i="1" dirty="0" smtClean="0"/>
                  <a:t>event</a:t>
                </a:r>
                <a:r>
                  <a:rPr lang="en-US" dirty="0" smtClean="0"/>
                  <a:t>]</a:t>
                </a:r>
              </a:p>
              <a:p>
                <a:pPr marL="114300" indent="0">
                  <a:buNone/>
                </a:pPr>
                <a:endParaRPr lang="en-US" dirty="0" smtClean="0"/>
              </a:p>
              <a:p>
                <a:pPr marL="114300" indent="0">
                  <a:buNone/>
                </a:pPr>
                <a:r>
                  <a:rPr lang="en-US" dirty="0" err="1" smtClean="0"/>
                  <a:t>Pr</a:t>
                </a:r>
                <a:r>
                  <a:rPr lang="en-US" dirty="0" smtClean="0"/>
                  <a:t>[</a:t>
                </a:r>
                <a:r>
                  <a:rPr lang="en-US" i="1" dirty="0" smtClean="0"/>
                  <a:t>event</a:t>
                </a:r>
                <a:r>
                  <a:rPr lang="en-US" dirty="0" smtClean="0"/>
                  <a:t>] is prob. of observing an event (</a:t>
                </a:r>
                <a:r>
                  <a:rPr lang="en-US" dirty="0" err="1" smtClean="0"/>
                  <a:t>eg</a:t>
                </a:r>
                <a:r>
                  <a:rPr lang="en-US" dirty="0" smtClean="0"/>
                  <a:t>, death, infection) for an individual in the study</a:t>
                </a:r>
              </a:p>
              <a:p>
                <a:r>
                  <a:rPr lang="en-US" dirty="0" smtClean="0"/>
                  <a:t>If no censoring, then n=d</a:t>
                </a:r>
              </a:p>
              <a:p>
                <a:r>
                  <a:rPr lang="en-US" dirty="0" smtClean="0"/>
                  <a:t>If administrative censoring only (no drop out), then</a:t>
                </a:r>
              </a:p>
              <a:p>
                <a:endParaRPr lang="en-US" dirty="0" smtClean="0"/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𝑒𝑣𝑒𝑛𝑡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=1 − 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1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en-US" b="0" i="1" baseline="-25000" smtClean="0">
                              <a:latin typeface="Cambria Math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114300" indent="0">
                  <a:buNone/>
                </a:pPr>
                <a:endParaRPr lang="en-US" dirty="0" smtClean="0"/>
              </a:p>
              <a:p>
                <a:pPr marL="114300" indent="0">
                  <a:buNone/>
                </a:pPr>
                <a:r>
                  <a:rPr lang="en-US" dirty="0" smtClean="0"/>
                  <a:t>where S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(t) and S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(t) are the (assumed) survival functions for each group and t is the study duration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t="-1525" r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092296"/>
              </p:ext>
            </p:extLst>
          </p:nvPr>
        </p:nvGraphicFramePr>
        <p:xfrm>
          <a:off x="61214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14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62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analysis example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eg</a:t>
            </a:r>
            <a:r>
              <a:rPr lang="en-US" dirty="0" smtClean="0"/>
              <a:t>, suppose S</a:t>
            </a:r>
            <a:r>
              <a:rPr lang="en-US" baseline="-25000" dirty="0" smtClean="0"/>
              <a:t>1</a:t>
            </a:r>
            <a:r>
              <a:rPr lang="en-US" dirty="0" smtClean="0"/>
              <a:t>(t)=.7 </a:t>
            </a:r>
            <a:r>
              <a:rPr lang="en-US" dirty="0"/>
              <a:t>and S</a:t>
            </a:r>
            <a:r>
              <a:rPr lang="en-US" baseline="-25000" dirty="0"/>
              <a:t>0</a:t>
            </a:r>
            <a:r>
              <a:rPr lang="en-US" dirty="0"/>
              <a:t>(t</a:t>
            </a:r>
            <a:r>
              <a:rPr lang="en-US" dirty="0" smtClean="0"/>
              <a:t>)=.9 at t=2 years</a:t>
            </a:r>
          </a:p>
          <a:p>
            <a:endParaRPr lang="en-US" dirty="0" smtClean="0"/>
          </a:p>
          <a:p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i="1" dirty="0"/>
              <a:t>event</a:t>
            </a:r>
            <a:r>
              <a:rPr lang="en-US" dirty="0" smtClean="0"/>
              <a:t>]= 1 – 0.8 = 0.2</a:t>
            </a:r>
          </a:p>
          <a:p>
            <a:endParaRPr lang="en-US" dirty="0"/>
          </a:p>
          <a:p>
            <a:r>
              <a:rPr lang="en-US" dirty="0" smtClean="0"/>
              <a:t>If d=22, then n=22/.2=110 total sample size needed</a:t>
            </a:r>
          </a:p>
          <a:p>
            <a:endParaRPr lang="en-US" dirty="0"/>
          </a:p>
          <a:p>
            <a:r>
              <a:rPr lang="en-US" dirty="0" smtClean="0"/>
              <a:t>If additionally 20% will be loss-to-follow-up prior to 2 years,  then inflate total sample size to 110/.8 = 138</a:t>
            </a:r>
          </a:p>
          <a:p>
            <a:endParaRPr lang="en-US" dirty="0"/>
          </a:p>
          <a:p>
            <a:r>
              <a:rPr lang="en-US" dirty="0" smtClean="0"/>
              <a:t>138/2 = 69 per group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982408"/>
              </p:ext>
            </p:extLst>
          </p:nvPr>
        </p:nvGraphicFramePr>
        <p:xfrm>
          <a:off x="61214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214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97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99284"/>
            <a:ext cx="7620000" cy="2406316"/>
          </a:xfrm>
        </p:spPr>
        <p:txBody>
          <a:bodyPr/>
          <a:lstStyle/>
          <a:p>
            <a:r>
              <a:rPr lang="en-US" dirty="0" smtClean="0"/>
              <a:t>80% power: n=69 per group</a:t>
            </a:r>
          </a:p>
          <a:p>
            <a:r>
              <a:rPr lang="en-US" dirty="0" smtClean="0"/>
              <a:t>90% power: n=92 per group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7" t="51310" r="18069" b="26621"/>
          <a:stretch/>
        </p:blipFill>
        <p:spPr bwMode="auto">
          <a:xfrm>
            <a:off x="381000" y="1295400"/>
            <a:ext cx="770953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t="8474" r="27897" b="48966"/>
          <a:stretch/>
        </p:blipFill>
        <p:spPr bwMode="auto">
          <a:xfrm>
            <a:off x="762000" y="1371600"/>
            <a:ext cx="6400800" cy="483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8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nQuery</a:t>
            </a:r>
            <a:r>
              <a:rPr lang="en-US" dirty="0" smtClean="0"/>
              <a:t>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4193109"/>
            <a:ext cx="5828576" cy="1979091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/>
              <a:t>Assistants </a:t>
            </a:r>
            <a:r>
              <a:rPr lang="en-US" dirty="0" smtClean="0">
                <a:sym typeface="Wingdings" panose="05000000000000000000" pitchFamily="2" charset="2"/>
              </a:rPr>
              <a:t> Conversion Between Parameters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41497" r="20105" b="41022"/>
          <a:stretch/>
        </p:blipFill>
        <p:spPr bwMode="auto">
          <a:xfrm>
            <a:off x="2997784" y="4724400"/>
            <a:ext cx="5345392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7" t="8414" r="31940" b="66848"/>
          <a:stretch/>
        </p:blipFill>
        <p:spPr bwMode="auto">
          <a:xfrm>
            <a:off x="677152" y="1295400"/>
            <a:ext cx="4809248" cy="282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934305" y="5877464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922803" y="6449681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162800" y="5877464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6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r>
              <a:rPr lang="en-US" dirty="0" smtClean="0"/>
              <a:t>General 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5181600"/>
          </a:xfrm>
        </p:spPr>
        <p:txBody>
          <a:bodyPr/>
          <a:lstStyle/>
          <a:p>
            <a:r>
              <a:rPr lang="en-US" dirty="0" smtClean="0"/>
              <a:t>Controlling alpha (</a:t>
            </a:r>
            <a:r>
              <a:rPr lang="el-GR" dirty="0" smtClean="0"/>
              <a:t>α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Multiple comparisons (family of hypotheses)</a:t>
            </a:r>
          </a:p>
          <a:p>
            <a:pPr lvl="1"/>
            <a:r>
              <a:rPr lang="en-US" dirty="0" smtClean="0"/>
              <a:t>Interim analyses (alpha spending)</a:t>
            </a:r>
          </a:p>
          <a:p>
            <a:pPr lvl="1"/>
            <a:r>
              <a:rPr lang="en-US" dirty="0"/>
              <a:t>1-sided hypothesis test </a:t>
            </a:r>
          </a:p>
          <a:p>
            <a:pPr lvl="2"/>
            <a:r>
              <a:rPr lang="en-US" dirty="0" smtClean="0"/>
              <a:t>Check </a:t>
            </a:r>
            <a:r>
              <a:rPr lang="en-US" dirty="0"/>
              <a:t>with your statistician before using a 1-sided </a:t>
            </a:r>
            <a:r>
              <a:rPr lang="en-US" dirty="0" smtClean="0"/>
              <a:t>test</a:t>
            </a:r>
          </a:p>
          <a:p>
            <a:pPr marL="777240" lvl="2" indent="0">
              <a:buNone/>
            </a:pPr>
            <a:endParaRPr lang="en-US" dirty="0"/>
          </a:p>
          <a:p>
            <a:r>
              <a:rPr lang="en-US" dirty="0"/>
              <a:t>Correlated observations</a:t>
            </a:r>
          </a:p>
          <a:p>
            <a:pPr lvl="1"/>
            <a:r>
              <a:rPr lang="en-US" dirty="0"/>
              <a:t>Longitudinal endpoint (3+ repeated measures)</a:t>
            </a:r>
          </a:p>
          <a:p>
            <a:pPr lvl="1"/>
            <a:r>
              <a:rPr lang="en-US" dirty="0"/>
              <a:t>Clustered data (intra-class correlation, cluster size</a:t>
            </a:r>
            <a:r>
              <a:rPr lang="en-US" dirty="0" smtClean="0"/>
              <a:t>)</a:t>
            </a:r>
          </a:p>
          <a:p>
            <a:pPr marL="411480" lvl="1" indent="0">
              <a:buNone/>
            </a:pPr>
            <a:endParaRPr lang="en-US" dirty="0"/>
          </a:p>
          <a:p>
            <a:r>
              <a:rPr lang="en-US" dirty="0" smtClean="0"/>
              <a:t>Non-inferiority </a:t>
            </a:r>
            <a:r>
              <a:rPr lang="en-US" dirty="0"/>
              <a:t>or equivalence hypothesis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sample size/power</a:t>
            </a:r>
          </a:p>
          <a:p>
            <a:pPr lvl="1"/>
            <a:r>
              <a:rPr lang="en-US" dirty="0" smtClean="0"/>
              <a:t>SAS PROC POWER</a:t>
            </a:r>
          </a:p>
          <a:p>
            <a:pPr lvl="2"/>
            <a:r>
              <a:rPr lang="en-US" dirty="0" smtClean="0"/>
              <a:t>User guide: </a:t>
            </a:r>
            <a:r>
              <a:rPr lang="en-US" dirty="0">
                <a:hlinkClick r:id="rId2"/>
              </a:rPr>
              <a:t>http://support.sas.com/documentation/cdl/en/statug/63962/HTML/default/viewer.htm#statug_power_sect002.htm</a:t>
            </a:r>
            <a:endParaRPr lang="en-US" dirty="0"/>
          </a:p>
          <a:p>
            <a:pPr lvl="1"/>
            <a:r>
              <a:rPr lang="en-US" dirty="0" err="1"/>
              <a:t>nQuery</a:t>
            </a:r>
            <a:r>
              <a:rPr lang="en-US" dirty="0"/>
              <a:t> Advisor </a:t>
            </a:r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www.statsols.com/wp-content/uploads/2013/10/nQ70_version2_manual.pdf</a:t>
            </a:r>
            <a:endParaRPr lang="en-US" dirty="0"/>
          </a:p>
          <a:p>
            <a:pPr marL="77724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Both are free to UNC faculty, staff, and students!</a:t>
            </a:r>
            <a:endParaRPr lang="en-US" dirty="0"/>
          </a:p>
          <a:p>
            <a:pPr marL="411480" lvl="1" indent="0">
              <a:buNone/>
            </a:pP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://software.sites.unc.edu/software-category/science-and-statistics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  <a:p>
            <a:pPr marL="411480" lvl="1" indent="0">
              <a:buNone/>
            </a:pPr>
            <a:endParaRPr lang="en-US" sz="20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r="54633" b="3849"/>
          <a:stretch/>
        </p:blipFill>
        <p:spPr bwMode="auto">
          <a:xfrm>
            <a:off x="838200" y="497457"/>
            <a:ext cx="724055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685800" y="4724400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685800" y="5300353"/>
            <a:ext cx="762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Biostatistics Training at UNC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620000" cy="4800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Biostatistics Department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http://sph.unc.edu/department-pages/biostatistics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BIOS 610 BIOSTATISTICS FOR LABORATORY SCIENTISTS (3). Prerequisite, elementary calculus. Introduces the basic concepts and methods of statistics, focusing on applications in the experimental biological sciences.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BIOS 668: DESIGN OF PUBLIC HEALTH STUDIES (3).  The </a:t>
            </a:r>
            <a:r>
              <a:rPr lang="en-US" sz="2400" dirty="0"/>
              <a:t>course provides an overview </a:t>
            </a:r>
            <a:r>
              <a:rPr lang="en-US" sz="2400" dirty="0" smtClean="0"/>
              <a:t>of </a:t>
            </a:r>
            <a:r>
              <a:rPr lang="en-US" sz="2400" dirty="0"/>
              <a:t>the design and analysis of </a:t>
            </a:r>
            <a:r>
              <a:rPr lang="en-US" sz="2400" dirty="0" smtClean="0"/>
              <a:t>the </a:t>
            </a:r>
            <a:r>
              <a:rPr lang="en-US" sz="2400" dirty="0"/>
              <a:t>most common types of study </a:t>
            </a:r>
            <a:r>
              <a:rPr lang="en-US" sz="2400" dirty="0" smtClean="0"/>
              <a:t>designs </a:t>
            </a:r>
            <a:r>
              <a:rPr lang="en-US" sz="2400" dirty="0"/>
              <a:t>used in public health </a:t>
            </a:r>
            <a:r>
              <a:rPr lang="en-US" sz="2400" dirty="0" smtClean="0"/>
              <a:t>research </a:t>
            </a:r>
            <a:r>
              <a:rPr lang="en-US" sz="2400" dirty="0"/>
              <a:t>today: </a:t>
            </a:r>
            <a:r>
              <a:rPr lang="en-US" sz="2400" dirty="0" smtClean="0"/>
              <a:t>cross-sectional, case-control</a:t>
            </a:r>
            <a:r>
              <a:rPr lang="en-US" sz="2400" dirty="0"/>
              <a:t>, prospective, </a:t>
            </a:r>
            <a:r>
              <a:rPr lang="en-US" sz="2400" dirty="0" smtClean="0"/>
              <a:t>and experimental </a:t>
            </a:r>
            <a:r>
              <a:rPr lang="en-US" sz="2400" dirty="0"/>
              <a:t>(including clinical </a:t>
            </a:r>
            <a:r>
              <a:rPr lang="en-US" sz="2400" dirty="0" smtClean="0"/>
              <a:t>trials</a:t>
            </a:r>
            <a:r>
              <a:rPr lang="en-US" sz="2400" dirty="0"/>
              <a:t>). The course also covers </a:t>
            </a:r>
            <a:r>
              <a:rPr lang="en-US" sz="2400" dirty="0" smtClean="0"/>
              <a:t>concepts </a:t>
            </a:r>
            <a:r>
              <a:rPr lang="en-US" sz="2400" dirty="0"/>
              <a:t>of validity, measurement </a:t>
            </a:r>
            <a:r>
              <a:rPr lang="en-US" sz="2400" dirty="0" smtClean="0"/>
              <a:t>error</a:t>
            </a:r>
            <a:r>
              <a:rPr lang="en-US" sz="2400" dirty="0"/>
              <a:t>, sample size determination, matching and </a:t>
            </a:r>
            <a:r>
              <a:rPr lang="en-US" sz="2400" dirty="0" smtClean="0"/>
              <a:t>random </a:t>
            </a:r>
            <a:r>
              <a:rPr lang="en-US" sz="2400" dirty="0"/>
              <a:t>allocation methods.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9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 size and power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Most grants/protocols include sample size justification</a:t>
            </a:r>
          </a:p>
          <a:p>
            <a:endParaRPr lang="en-US" dirty="0"/>
          </a:p>
          <a:p>
            <a:r>
              <a:rPr lang="en-US" dirty="0" smtClean="0"/>
              <a:t>Sample size (n) too small: may miss scientifically meaningful differences/associations</a:t>
            </a:r>
          </a:p>
          <a:p>
            <a:endParaRPr lang="en-US" dirty="0" smtClean="0"/>
          </a:p>
          <a:p>
            <a:r>
              <a:rPr lang="en-US" dirty="0" smtClean="0"/>
              <a:t>Sample size (n) too big: waste of resources</a:t>
            </a:r>
          </a:p>
          <a:p>
            <a:endParaRPr lang="en-US" dirty="0"/>
          </a:p>
          <a:p>
            <a:r>
              <a:rPr lang="en-US" dirty="0" smtClean="0"/>
              <a:t>Sample size justification typically in terms of statistical power or precision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12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5" t="7999" r="6172" b="8277"/>
          <a:stretch/>
        </p:blipFill>
        <p:spPr bwMode="auto">
          <a:xfrm>
            <a:off x="4343400" y="152400"/>
            <a:ext cx="3583785" cy="2971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 CFAR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34312"/>
            <a:ext cx="3657600" cy="45902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  <a:hlinkClick r:id="rId4"/>
              </a:rPr>
              <a:t>http://unccfar.org</a:t>
            </a:r>
            <a:r>
              <a:rPr lang="en-US" dirty="0" smtClean="0">
                <a:solidFill>
                  <a:schemeClr val="accent4"/>
                </a:solidFill>
                <a:hlinkClick r:id="rId4"/>
              </a:rPr>
              <a:t>/</a:t>
            </a:r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/>
              <a:t>Cores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Administrative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Developmental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Clinical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Virology, Immunology, Microbiology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Clinical Pharmacology/ Analytical Chemistry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/>
              <a:t>Social &amp; Behavioral Science</a:t>
            </a:r>
          </a:p>
          <a:p>
            <a:pPr marL="708660" lvl="2">
              <a:buClr>
                <a:schemeClr val="accent1"/>
              </a:buClr>
            </a:pPr>
            <a:r>
              <a:rPr lang="en-US" dirty="0" smtClean="0">
                <a:solidFill>
                  <a:srgbClr val="FF0000"/>
                </a:solidFill>
              </a:rPr>
              <a:t>Biostatistics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3246120"/>
            <a:ext cx="4114800" cy="323088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u="sng" dirty="0" smtClean="0"/>
              <a:t>Biostatistics Core</a:t>
            </a:r>
          </a:p>
          <a:p>
            <a:r>
              <a:rPr lang="en-US" sz="2000" dirty="0" smtClean="0"/>
              <a:t>Collaborative Services</a:t>
            </a:r>
          </a:p>
          <a:p>
            <a:pPr marL="114300" lvl="1" indent="0">
              <a:buClr>
                <a:schemeClr val="accent1"/>
              </a:buClr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Design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analysis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/>
              <a:t>manuscript</a:t>
            </a:r>
            <a:endParaRPr lang="en-US" sz="2000" dirty="0" smtClean="0"/>
          </a:p>
          <a:p>
            <a:r>
              <a:rPr lang="en-US" sz="2000" dirty="0" smtClean="0"/>
              <a:t> Connection &amp; growth</a:t>
            </a:r>
          </a:p>
          <a:p>
            <a:pPr marL="114300" indent="0">
              <a:buNone/>
            </a:pPr>
            <a:r>
              <a:rPr lang="en-US" sz="2000" dirty="0" smtClean="0"/>
              <a:t>      </a:t>
            </a:r>
            <a:r>
              <a:rPr lang="en-US" sz="1800" dirty="0" smtClean="0"/>
              <a:t>HIV researchers </a:t>
            </a:r>
            <a:r>
              <a:rPr lang="en-US" sz="1800" dirty="0" smtClean="0">
                <a:sym typeface="Wingdings" panose="05000000000000000000" pitchFamily="2" charset="2"/>
              </a:rPr>
              <a:t>  </a:t>
            </a:r>
            <a:r>
              <a:rPr lang="en-US" sz="1800" dirty="0" smtClean="0"/>
              <a:t>Statisticians </a:t>
            </a:r>
          </a:p>
          <a:p>
            <a:r>
              <a:rPr lang="en-US" sz="2000" dirty="0" smtClean="0"/>
              <a:t>Innovation &amp; leadership</a:t>
            </a:r>
          </a:p>
          <a:p>
            <a:r>
              <a:rPr lang="en-US" sz="2000" dirty="0" smtClean="0"/>
              <a:t>Training &amp; mentoring</a:t>
            </a:r>
          </a:p>
        </p:txBody>
      </p:sp>
    </p:spTree>
    <p:extLst>
      <p:ext uri="{BB962C8B-B14F-4D97-AF65-F5344CB8AC3E}">
        <p14:creationId xmlns:p14="http://schemas.microsoft.com/office/powerpoint/2010/main" val="32035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Owen Francis</a:t>
            </a:r>
          </a:p>
          <a:p>
            <a:r>
              <a:rPr lang="en-US" dirty="0"/>
              <a:t>Steve Cole</a:t>
            </a:r>
          </a:p>
          <a:p>
            <a:r>
              <a:rPr lang="en-US" dirty="0" smtClean="0"/>
              <a:t>Joseph Rigdon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91000" y="1536192"/>
            <a:ext cx="4114800" cy="4590288"/>
          </a:xfrm>
        </p:spPr>
        <p:txBody>
          <a:bodyPr/>
          <a:lstStyle/>
          <a:p>
            <a:r>
              <a:rPr lang="en-US" dirty="0" smtClean="0"/>
              <a:t>CFAR Power Examples</a:t>
            </a:r>
          </a:p>
          <a:p>
            <a:pPr lvl="1"/>
            <a:r>
              <a:rPr lang="en-US" dirty="0" smtClean="0"/>
              <a:t>Seth Noar</a:t>
            </a:r>
          </a:p>
          <a:p>
            <a:pPr lvl="1"/>
            <a:r>
              <a:rPr lang="en-US" dirty="0" smtClean="0"/>
              <a:t>Angela Thrasher</a:t>
            </a:r>
          </a:p>
          <a:p>
            <a:pPr lvl="1"/>
            <a:r>
              <a:rPr lang="en-US" dirty="0" smtClean="0"/>
              <a:t>Angela Kashuba</a:t>
            </a:r>
          </a:p>
          <a:p>
            <a:pPr lvl="1"/>
            <a:r>
              <a:rPr lang="en-US" dirty="0" smtClean="0"/>
              <a:t>Kristina </a:t>
            </a:r>
            <a:r>
              <a:rPr lang="en-US" dirty="0" err="1" smtClean="0"/>
              <a:t>DeParis</a:t>
            </a:r>
            <a:endParaRPr lang="en-US" dirty="0" smtClean="0"/>
          </a:p>
          <a:p>
            <a:pPr lvl="1"/>
            <a:r>
              <a:rPr lang="en-US" dirty="0" smtClean="0"/>
              <a:t>Jennifer Tang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55626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and last year’s slides are on CFAR website</a:t>
            </a:r>
          </a:p>
          <a:p>
            <a:r>
              <a:rPr lang="en-US" dirty="0">
                <a:hlinkClick r:id="rId2"/>
              </a:rPr>
              <a:t>http://unccfar.org/tools-materials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7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/>
              <a:t>Grants: an ideal timeline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6248400"/>
            <a:ext cx="6725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Inouye, Sharon K., and David A. </a:t>
            </a:r>
            <a:r>
              <a:rPr lang="en-US" sz="1400" dirty="0" err="1"/>
              <a:t>Fiellin</a:t>
            </a:r>
            <a:r>
              <a:rPr lang="en-US" sz="1400" dirty="0"/>
              <a:t>. "An evidence-based guide to writing grant proposals for clinical research." </a:t>
            </a:r>
            <a:r>
              <a:rPr lang="en-US" sz="1400" i="1" dirty="0"/>
              <a:t>Annals of internal medicine</a:t>
            </a:r>
            <a:r>
              <a:rPr lang="en-US" sz="1400" dirty="0"/>
              <a:t> 142.4 (2005): 274-282.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870" y="1066800"/>
            <a:ext cx="7686928" cy="5181600"/>
            <a:chOff x="1049198" y="1441161"/>
            <a:chExt cx="6739150" cy="444474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 t="4027"/>
            <a:stretch/>
          </p:blipFill>
          <p:spPr bwMode="auto">
            <a:xfrm>
              <a:off x="1392098" y="1441161"/>
              <a:ext cx="6396250" cy="4444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ight Arrow 5"/>
            <p:cNvSpPr/>
            <p:nvPr/>
          </p:nvSpPr>
          <p:spPr>
            <a:xfrm>
              <a:off x="1049198" y="4055714"/>
              <a:ext cx="685800" cy="228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5249770" y="2094799"/>
              <a:ext cx="2286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249770" y="4038600"/>
              <a:ext cx="3048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63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</a:t>
            </a:r>
            <a:r>
              <a:rPr lang="en-US" dirty="0" smtClean="0"/>
              <a:t>size/power &amp; </a:t>
            </a:r>
            <a:r>
              <a:rPr lang="en-US" dirty="0"/>
              <a:t>e</a:t>
            </a:r>
            <a:r>
              <a:rPr lang="en-US" dirty="0" smtClean="0"/>
              <a:t>ndpoints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00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Sample size/power determination based </a:t>
            </a:r>
            <a:r>
              <a:rPr lang="en-US" sz="1800" dirty="0"/>
              <a:t>on </a:t>
            </a:r>
            <a:r>
              <a:rPr lang="en-US" sz="1800" dirty="0" smtClean="0"/>
              <a:t>endpoint(s) </a:t>
            </a:r>
            <a:r>
              <a:rPr lang="en-US" sz="1800" dirty="0"/>
              <a:t>associated with primary </a:t>
            </a:r>
            <a:r>
              <a:rPr lang="en-US" sz="1800" dirty="0" smtClean="0"/>
              <a:t>aim(s) </a:t>
            </a:r>
          </a:p>
          <a:p>
            <a:endParaRPr lang="en-US" sz="1800" dirty="0" smtClean="0"/>
          </a:p>
          <a:p>
            <a:r>
              <a:rPr lang="en-US" sz="1800" dirty="0" smtClean="0"/>
              <a:t>Requires </a:t>
            </a:r>
            <a:r>
              <a:rPr lang="en-US" sz="1800" dirty="0"/>
              <a:t>prior </a:t>
            </a:r>
            <a:r>
              <a:rPr lang="en-US" sz="1800" dirty="0" smtClean="0"/>
              <a:t>knowledge/guess </a:t>
            </a:r>
            <a:r>
              <a:rPr lang="en-US" sz="1800" dirty="0"/>
              <a:t>regarding the </a:t>
            </a:r>
            <a:r>
              <a:rPr lang="en-US" sz="1800" dirty="0" smtClean="0"/>
              <a:t>endpoints </a:t>
            </a:r>
            <a:r>
              <a:rPr lang="en-US" sz="1800" dirty="0"/>
              <a:t>(</a:t>
            </a:r>
            <a:r>
              <a:rPr lang="en-US" sz="1800" dirty="0" smtClean="0"/>
              <a:t>e.g., </a:t>
            </a:r>
            <a:r>
              <a:rPr lang="en-US" sz="1800" dirty="0"/>
              <a:t>mean, </a:t>
            </a:r>
            <a:r>
              <a:rPr lang="en-US" sz="1800" dirty="0" smtClean="0"/>
              <a:t>SD, rates) </a:t>
            </a:r>
            <a:r>
              <a:rPr lang="en-US" sz="1800" dirty="0"/>
              <a:t>in each arm of the </a:t>
            </a:r>
            <a:r>
              <a:rPr lang="en-US" sz="1800" dirty="0" smtClean="0"/>
              <a:t>study (or at each time point)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Considerations </a:t>
            </a:r>
            <a:r>
              <a:rPr lang="en-US" sz="1800" dirty="0"/>
              <a:t>when selecting an endpoint:</a:t>
            </a:r>
          </a:p>
          <a:p>
            <a:pPr lvl="1"/>
            <a:r>
              <a:rPr lang="en-US" sz="1800" dirty="0"/>
              <a:t>Relevance</a:t>
            </a:r>
          </a:p>
          <a:p>
            <a:pPr lvl="2"/>
            <a:r>
              <a:rPr lang="en-US" dirty="0"/>
              <a:t>What is the most important question to answer ?</a:t>
            </a:r>
          </a:p>
          <a:p>
            <a:pPr lvl="1"/>
            <a:r>
              <a:rPr lang="en-US" sz="1800" dirty="0"/>
              <a:t>Reliable (precise) and valid (accurate)</a:t>
            </a:r>
          </a:p>
          <a:p>
            <a:pPr lvl="2"/>
            <a:r>
              <a:rPr lang="en-US" dirty="0"/>
              <a:t>Substantial measurement error or bias ?</a:t>
            </a:r>
          </a:p>
          <a:p>
            <a:pPr lvl="1"/>
            <a:r>
              <a:rPr lang="en-US" sz="1800" dirty="0"/>
              <a:t>Rate</a:t>
            </a:r>
          </a:p>
          <a:p>
            <a:pPr lvl="2"/>
            <a:r>
              <a:rPr lang="en-US" dirty="0"/>
              <a:t>How often does the endpoint occur (e.g., incident HIV infection) in the population of interest ? This will affect power (more to come)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01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22146</TotalTime>
  <Words>4045</Words>
  <Application>Microsoft Office PowerPoint</Application>
  <PresentationFormat>On-screen Show (4:3)</PresentationFormat>
  <Paragraphs>619</Paragraphs>
  <Slides>71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Adjacency</vt:lpstr>
      <vt:lpstr>Equation</vt:lpstr>
      <vt:lpstr>Power and Sample size boot camp  UNC Center for AIDS Research  http://unccfar.org/tools-materials/</vt:lpstr>
      <vt:lpstr>Please contact authors for permission to reproduce or publicly present any of these slides</vt:lpstr>
      <vt:lpstr>UNC CFAR</vt:lpstr>
      <vt:lpstr>UNC CFAR BIOS Core</vt:lpstr>
      <vt:lpstr>Boot camp objectives</vt:lpstr>
      <vt:lpstr>Outline</vt:lpstr>
      <vt:lpstr>Sample size and power calculation</vt:lpstr>
      <vt:lpstr>Grants: an ideal timeline</vt:lpstr>
      <vt:lpstr>Sample size/power &amp; endpoints</vt:lpstr>
      <vt:lpstr>Types of endpoints</vt:lpstr>
      <vt:lpstr>Sample size and power calculation</vt:lpstr>
      <vt:lpstr>Terminology</vt:lpstr>
      <vt:lpstr>Terminology</vt:lpstr>
      <vt:lpstr>Type I and Type II error:  hypothesis testing</vt:lpstr>
      <vt:lpstr>From aims to powered study</vt:lpstr>
      <vt:lpstr>Assumptions</vt:lpstr>
      <vt:lpstr>Ex: Two sample continuous outcome</vt:lpstr>
      <vt:lpstr>Two sample continuous outcome</vt:lpstr>
      <vt:lpstr>Two sample continuous outcome</vt:lpstr>
      <vt:lpstr>PowerPoint Presentation</vt:lpstr>
      <vt:lpstr>Statistical software</vt:lpstr>
      <vt:lpstr>SAS code: 2-sample t-test</vt:lpstr>
      <vt:lpstr>nQuery Advisor: 2-sample t-test</vt:lpstr>
      <vt:lpstr>Two sample binary outcome</vt:lpstr>
      <vt:lpstr>What impacts n?</vt:lpstr>
      <vt:lpstr>Planning for attrition</vt:lpstr>
      <vt:lpstr>Additional considerations </vt:lpstr>
      <vt:lpstr>CFAR Power Examples</vt:lpstr>
      <vt:lpstr>Paired t-test: continuous data  change from baseline to follow-up pre &amp; post measure on same subject</vt:lpstr>
      <vt:lpstr>Paired t-test</vt:lpstr>
      <vt:lpstr>Paired t-test cont’d</vt:lpstr>
      <vt:lpstr>Compute SD of difference</vt:lpstr>
      <vt:lpstr>Paired continuous outcome</vt:lpstr>
      <vt:lpstr>SAS: paired t-test power</vt:lpstr>
      <vt:lpstr>nQuery: paired t-test power</vt:lpstr>
      <vt:lpstr>nQuery: paired t-test power</vt:lpstr>
      <vt:lpstr>nQuery Assist</vt:lpstr>
      <vt:lpstr>nQuery Assist</vt:lpstr>
      <vt:lpstr>nQuery: paired t-test power</vt:lpstr>
      <vt:lpstr>Exact Wilcoxon signed-rank test continuous –or- ordinal  paired DATA</vt:lpstr>
      <vt:lpstr>Small n, exact Wilcoxon signed-rank</vt:lpstr>
      <vt:lpstr>Wilcoxon signed-rank example</vt:lpstr>
      <vt:lpstr>Wilcoxon signed-rank example</vt:lpstr>
      <vt:lpstr>Wilcoxon signed-rank example</vt:lpstr>
      <vt:lpstr>Small n reference table</vt:lpstr>
      <vt:lpstr>mann-whitney U test continuous –or- ordinal DATA 2 independent samples</vt:lpstr>
      <vt:lpstr>Small n, exact Mann-Whitney test</vt:lpstr>
      <vt:lpstr>Exact Mann-Whitney Example</vt:lpstr>
      <vt:lpstr>Exact Mann-Whitney Example</vt:lpstr>
      <vt:lpstr>Notes on Mann-Whitney table</vt:lpstr>
      <vt:lpstr>Mann-Whitney test Ordinal outcome variable </vt:lpstr>
      <vt:lpstr>Background data</vt:lpstr>
      <vt:lpstr>R simulation code: 80% power</vt:lpstr>
      <vt:lpstr>SAS PROC POWER code</vt:lpstr>
      <vt:lpstr>nQuery Advisor: Mann-Whitney Ordered Categories</vt:lpstr>
      <vt:lpstr>nQuery Advisor: Mann-Whitney Ordered Categories</vt:lpstr>
      <vt:lpstr>Survival analysis</vt:lpstr>
      <vt:lpstr>Effect size: survival analysis</vt:lpstr>
      <vt:lpstr>Survival analysis example</vt:lpstr>
      <vt:lpstr>Survival analysis rule of thumb </vt:lpstr>
      <vt:lpstr>Survival analysis example </vt:lpstr>
      <vt:lpstr>Survival analysis example </vt:lpstr>
      <vt:lpstr>SAS code</vt:lpstr>
      <vt:lpstr>nQuery</vt:lpstr>
      <vt:lpstr>nQuery cont’d</vt:lpstr>
      <vt:lpstr>General additional considerations</vt:lpstr>
      <vt:lpstr>Statistical Software</vt:lpstr>
      <vt:lpstr>PowerPoint Presentation</vt:lpstr>
      <vt:lpstr>Biostatistics Training at UNC</vt:lpstr>
      <vt:lpstr>UNC CFAR</vt:lpstr>
      <vt:lpstr>Thank you!</vt:lpstr>
    </vt:vector>
  </TitlesOfParts>
  <Company>The University of North Carolina at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Biostatistics Training Series UNC Center for AIDS Research (CFAR)</dc:title>
  <dc:creator>kmollan</dc:creator>
  <cp:lastModifiedBy>Windows User</cp:lastModifiedBy>
  <cp:revision>809</cp:revision>
  <cp:lastPrinted>2014-09-04T21:12:19Z</cp:lastPrinted>
  <dcterms:created xsi:type="dcterms:W3CDTF">2013-06-24T13:43:43Z</dcterms:created>
  <dcterms:modified xsi:type="dcterms:W3CDTF">2014-09-04T21:56:41Z</dcterms:modified>
</cp:coreProperties>
</file>