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57" r:id="rId5"/>
    <p:sldId id="726" r:id="rId6"/>
    <p:sldId id="334" r:id="rId7"/>
    <p:sldId id="336" r:id="rId8"/>
    <p:sldId id="347" r:id="rId9"/>
    <p:sldId id="363" r:id="rId10"/>
    <p:sldId id="362" r:id="rId11"/>
    <p:sldId id="261" r:id="rId12"/>
    <p:sldId id="331" r:id="rId13"/>
    <p:sldId id="321" r:id="rId14"/>
    <p:sldId id="365" r:id="rId15"/>
    <p:sldId id="728" r:id="rId16"/>
    <p:sldId id="729" r:id="rId17"/>
    <p:sldId id="731" r:id="rId18"/>
    <p:sldId id="732" r:id="rId19"/>
    <p:sldId id="372" r:id="rId20"/>
    <p:sldId id="733" r:id="rId21"/>
    <p:sldId id="333" r:id="rId22"/>
    <p:sldId id="387" r:id="rId23"/>
    <p:sldId id="316" r:id="rId24"/>
    <p:sldId id="360" r:id="rId25"/>
    <p:sldId id="1031" r:id="rId26"/>
    <p:sldId id="294" r:id="rId27"/>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F2F4F1"/>
    <a:srgbClr val="F1F3F1"/>
    <a:srgbClr val="E0E1E0"/>
    <a:srgbClr val="F2F2F2"/>
    <a:srgbClr val="E0E1E1"/>
    <a:srgbClr val="5D6D2A"/>
    <a:srgbClr val="454679"/>
    <a:srgbClr val="545652"/>
    <a:srgbClr val="B5B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7" autoAdjust="0"/>
    <p:restoredTop sz="86134" autoAdjust="0"/>
  </p:normalViewPr>
  <p:slideViewPr>
    <p:cSldViewPr snapToGrid="0">
      <p:cViewPr varScale="1">
        <p:scale>
          <a:sx n="92" d="100"/>
          <a:sy n="92" d="100"/>
        </p:scale>
        <p:origin x="66" y="90"/>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52" d="100"/>
          <a:sy n="152" d="100"/>
        </p:scale>
        <p:origin x="5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7450885188659"/>
          <c:y val="0.11120346067852629"/>
          <c:w val="0.771004655022832"/>
          <c:h val="0.69819553805774281"/>
        </c:manualLayout>
      </c:layout>
      <c:barChart>
        <c:barDir val="col"/>
        <c:grouping val="clustered"/>
        <c:varyColors val="0"/>
        <c:dLbls>
          <c:showLegendKey val="0"/>
          <c:showVal val="0"/>
          <c:showCatName val="0"/>
          <c:showSerName val="0"/>
          <c:showPercent val="0"/>
          <c:showBubbleSize val="0"/>
        </c:dLbls>
        <c:gapWidth val="150"/>
        <c:axId val="351873024"/>
        <c:axId val="228433216"/>
      </c:barChart>
      <c:catAx>
        <c:axId val="351873024"/>
        <c:scaling>
          <c:orientation val="minMax"/>
        </c:scaling>
        <c:delete val="1"/>
        <c:axPos val="b"/>
        <c:numFmt formatCode="General" sourceLinked="1"/>
        <c:majorTickMark val="none"/>
        <c:minorTickMark val="none"/>
        <c:tickLblPos val="nextTo"/>
        <c:crossAx val="228433216"/>
        <c:crosses val="autoZero"/>
        <c:auto val="0"/>
        <c:lblAlgn val="ctr"/>
        <c:lblOffset val="100"/>
        <c:noMultiLvlLbl val="1"/>
      </c:catAx>
      <c:valAx>
        <c:axId val="228433216"/>
        <c:scaling>
          <c:orientation val="minMax"/>
          <c:max val="1"/>
          <c:min val="0.70000000000000007"/>
        </c:scaling>
        <c:delete val="1"/>
        <c:axPos val="l"/>
        <c:numFmt formatCode="0%" sourceLinked="1"/>
        <c:majorTickMark val="none"/>
        <c:minorTickMark val="none"/>
        <c:tickLblPos val="nextTo"/>
        <c:crossAx val="351873024"/>
        <c:crosses val="autoZero"/>
        <c:crossBetween val="between"/>
      </c:valAx>
      <c:spPr>
        <a:noFill/>
        <a:ln w="25400">
          <a:noFill/>
        </a:ln>
      </c:spPr>
    </c:plotArea>
    <c:plotVisOnly val="1"/>
    <c:dispBlanksAs val="gap"/>
    <c:showDLblsOverMax val="0"/>
  </c:chart>
  <c:spPr>
    <a:solidFill>
      <a:schemeClr val="accent2">
        <a:lumMod val="20000"/>
        <a:lumOff val="80000"/>
      </a:schemeClr>
    </a:solid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2FEAF-1F20-4022-AFC8-B9858F8E53EB}"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268FF9BF-8937-4EC8-953A-46ECF732E1C6}">
      <dgm:prSet phldrT="[Text]" custT="1"/>
      <dgm:spPr/>
      <dgm:t>
        <a:bodyPr/>
        <a:lstStyle/>
        <a:p>
          <a:r>
            <a:rPr lang="en-US" sz="4800" dirty="0"/>
            <a:t>MDM</a:t>
          </a:r>
        </a:p>
      </dgm:t>
    </dgm:pt>
    <dgm:pt modelId="{1EFF7D4F-2665-4680-83D5-6D176D2BCCC0}" type="parTrans" cxnId="{395CC97D-2FBE-4EDA-AFEB-1F83D40D7998}">
      <dgm:prSet/>
      <dgm:spPr/>
      <dgm:t>
        <a:bodyPr/>
        <a:lstStyle/>
        <a:p>
          <a:endParaRPr lang="en-US"/>
        </a:p>
      </dgm:t>
    </dgm:pt>
    <dgm:pt modelId="{3B7FFD78-B9BE-4BEC-B098-E972EA00841E}" type="sibTrans" cxnId="{395CC97D-2FBE-4EDA-AFEB-1F83D40D7998}">
      <dgm:prSet/>
      <dgm:spPr/>
      <dgm:t>
        <a:bodyPr/>
        <a:lstStyle/>
        <a:p>
          <a:endParaRPr lang="en-US"/>
        </a:p>
      </dgm:t>
    </dgm:pt>
    <dgm:pt modelId="{44DEBCFF-148E-4DAD-9BB5-EA618F531A5F}">
      <dgm:prSet phldrT="[Text]" custT="1"/>
      <dgm:spPr/>
      <dgm:t>
        <a:bodyPr/>
        <a:lstStyle/>
        <a:p>
          <a:r>
            <a:rPr lang="en-US" sz="4800" dirty="0"/>
            <a:t>Total Time</a:t>
          </a:r>
        </a:p>
      </dgm:t>
    </dgm:pt>
    <dgm:pt modelId="{D74B9CA1-DD41-4277-95E8-F0065B51927A}" type="parTrans" cxnId="{F3FFAD6A-B23B-4229-A7FA-3AC43CB85AE0}">
      <dgm:prSet/>
      <dgm:spPr/>
      <dgm:t>
        <a:bodyPr/>
        <a:lstStyle/>
        <a:p>
          <a:endParaRPr lang="en-US"/>
        </a:p>
      </dgm:t>
    </dgm:pt>
    <dgm:pt modelId="{A0CD8123-732C-4CEA-8FD7-E0712AEAE8BB}" type="sibTrans" cxnId="{F3FFAD6A-B23B-4229-A7FA-3AC43CB85AE0}">
      <dgm:prSet/>
      <dgm:spPr/>
      <dgm:t>
        <a:bodyPr/>
        <a:lstStyle/>
        <a:p>
          <a:endParaRPr lang="en-US"/>
        </a:p>
      </dgm:t>
    </dgm:pt>
    <dgm:pt modelId="{FED2C8F4-748E-449B-AE12-9F91B60FC50E}">
      <dgm:prSet/>
      <dgm:spPr/>
      <dgm:t>
        <a:bodyPr/>
        <a:lstStyle/>
        <a:p>
          <a:endParaRPr lang="en-US"/>
        </a:p>
      </dgm:t>
    </dgm:pt>
    <dgm:pt modelId="{DB3EECC6-0206-4D88-8F8F-88FB5868744A}" type="parTrans" cxnId="{F69A8135-484B-4501-92A0-EFCB88B211B6}">
      <dgm:prSet/>
      <dgm:spPr/>
      <dgm:t>
        <a:bodyPr/>
        <a:lstStyle/>
        <a:p>
          <a:endParaRPr lang="en-US"/>
        </a:p>
      </dgm:t>
    </dgm:pt>
    <dgm:pt modelId="{AD916C8D-1D29-47D7-AF46-49673E9DC92E}" type="sibTrans" cxnId="{F69A8135-484B-4501-92A0-EFCB88B211B6}">
      <dgm:prSet/>
      <dgm:spPr/>
      <dgm:t>
        <a:bodyPr/>
        <a:lstStyle/>
        <a:p>
          <a:endParaRPr lang="en-US"/>
        </a:p>
      </dgm:t>
    </dgm:pt>
    <dgm:pt modelId="{CACE0976-AED9-4B9D-B903-B2E202CA1C5A}">
      <dgm:prSet/>
      <dgm:spPr/>
      <dgm:t>
        <a:bodyPr/>
        <a:lstStyle/>
        <a:p>
          <a:endParaRPr lang="en-US">
            <a:solidFill>
              <a:schemeClr val="tx2"/>
            </a:solidFill>
          </a:endParaRPr>
        </a:p>
      </dgm:t>
    </dgm:pt>
    <dgm:pt modelId="{274A4913-3415-490D-8B10-63B6E0A4FA8A}" type="parTrans" cxnId="{26F60FFD-B6AC-457F-AD93-29246C755ABC}">
      <dgm:prSet/>
      <dgm:spPr/>
      <dgm:t>
        <a:bodyPr/>
        <a:lstStyle/>
        <a:p>
          <a:endParaRPr lang="en-US"/>
        </a:p>
      </dgm:t>
    </dgm:pt>
    <dgm:pt modelId="{37229F73-46DA-46FF-B397-EE2F2822ED02}" type="sibTrans" cxnId="{26F60FFD-B6AC-457F-AD93-29246C755ABC}">
      <dgm:prSet/>
      <dgm:spPr/>
      <dgm:t>
        <a:bodyPr/>
        <a:lstStyle/>
        <a:p>
          <a:endParaRPr lang="en-US"/>
        </a:p>
      </dgm:t>
    </dgm:pt>
    <dgm:pt modelId="{EF40BE92-7E55-4151-8D69-3422A8A8D1AE}">
      <dgm:prSet/>
      <dgm:spPr/>
      <dgm:t>
        <a:bodyPr/>
        <a:lstStyle/>
        <a:p>
          <a:endParaRPr lang="en-US"/>
        </a:p>
      </dgm:t>
    </dgm:pt>
    <dgm:pt modelId="{F3BFB7BD-3AA0-4656-A832-6EB82E805374}" type="parTrans" cxnId="{3861C9C1-8974-44FD-9401-747186212C1E}">
      <dgm:prSet/>
      <dgm:spPr/>
      <dgm:t>
        <a:bodyPr/>
        <a:lstStyle/>
        <a:p>
          <a:endParaRPr lang="en-US"/>
        </a:p>
      </dgm:t>
    </dgm:pt>
    <dgm:pt modelId="{8ECAC4E2-80E9-44C1-B5CC-08D9400F4200}" type="sibTrans" cxnId="{3861C9C1-8974-44FD-9401-747186212C1E}">
      <dgm:prSet/>
      <dgm:spPr/>
      <dgm:t>
        <a:bodyPr/>
        <a:lstStyle/>
        <a:p>
          <a:endParaRPr lang="en-US"/>
        </a:p>
      </dgm:t>
    </dgm:pt>
    <dgm:pt modelId="{0B654E5A-68DF-446D-AAB5-DBC7EE890CBA}">
      <dgm:prSet/>
      <dgm:spPr/>
      <dgm:t>
        <a:bodyPr/>
        <a:lstStyle/>
        <a:p>
          <a:endParaRPr lang="en-US">
            <a:solidFill>
              <a:schemeClr val="tx2"/>
            </a:solidFill>
          </a:endParaRPr>
        </a:p>
      </dgm:t>
    </dgm:pt>
    <dgm:pt modelId="{0E4EB3E6-2112-440F-A956-B048F3F422B5}" type="parTrans" cxnId="{71BF5807-A3DD-4D44-98AA-744E8F0FF109}">
      <dgm:prSet/>
      <dgm:spPr/>
      <dgm:t>
        <a:bodyPr/>
        <a:lstStyle/>
        <a:p>
          <a:endParaRPr lang="en-US"/>
        </a:p>
      </dgm:t>
    </dgm:pt>
    <dgm:pt modelId="{042379C6-0917-40F4-A7BA-539061744FEE}" type="sibTrans" cxnId="{71BF5807-A3DD-4D44-98AA-744E8F0FF109}">
      <dgm:prSet/>
      <dgm:spPr/>
      <dgm:t>
        <a:bodyPr/>
        <a:lstStyle/>
        <a:p>
          <a:endParaRPr lang="en-US"/>
        </a:p>
      </dgm:t>
    </dgm:pt>
    <dgm:pt modelId="{86F40127-D4AE-4E22-B9ED-84206D2712E3}">
      <dgm:prSet/>
      <dgm:spPr/>
      <dgm:t>
        <a:bodyPr/>
        <a:lstStyle/>
        <a:p>
          <a:endParaRPr lang="en-US"/>
        </a:p>
      </dgm:t>
    </dgm:pt>
    <dgm:pt modelId="{B6B9AD0E-2F76-4B42-924C-178E98A9CB81}" type="parTrans" cxnId="{EF224B46-6CC9-42A1-AB39-66C08AF0D0BD}">
      <dgm:prSet/>
      <dgm:spPr/>
      <dgm:t>
        <a:bodyPr/>
        <a:lstStyle/>
        <a:p>
          <a:endParaRPr lang="en-US"/>
        </a:p>
      </dgm:t>
    </dgm:pt>
    <dgm:pt modelId="{05CAA352-5B47-4590-BF6C-89C2E4AF43B9}" type="sibTrans" cxnId="{EF224B46-6CC9-42A1-AB39-66C08AF0D0BD}">
      <dgm:prSet/>
      <dgm:spPr/>
      <dgm:t>
        <a:bodyPr/>
        <a:lstStyle/>
        <a:p>
          <a:endParaRPr lang="en-US"/>
        </a:p>
      </dgm:t>
    </dgm:pt>
    <dgm:pt modelId="{8BB86F01-F3C8-4F88-9FEE-DA0A6B10B3BA}">
      <dgm:prSet/>
      <dgm:spPr/>
      <dgm:t>
        <a:bodyPr/>
        <a:lstStyle/>
        <a:p>
          <a:endParaRPr lang="en-US"/>
        </a:p>
      </dgm:t>
    </dgm:pt>
    <dgm:pt modelId="{2DE7BCA3-6840-46AF-926E-1862E9E49A5A}" type="parTrans" cxnId="{B64DD241-CA8E-4592-9A2B-5122D45ED26B}">
      <dgm:prSet/>
      <dgm:spPr/>
      <dgm:t>
        <a:bodyPr/>
        <a:lstStyle/>
        <a:p>
          <a:endParaRPr lang="en-US"/>
        </a:p>
      </dgm:t>
    </dgm:pt>
    <dgm:pt modelId="{E19E1FDE-3CF1-4F4A-818A-C8D8ADE7FB5D}" type="sibTrans" cxnId="{B64DD241-CA8E-4592-9A2B-5122D45ED26B}">
      <dgm:prSet/>
      <dgm:spPr/>
      <dgm:t>
        <a:bodyPr/>
        <a:lstStyle/>
        <a:p>
          <a:endParaRPr lang="en-US"/>
        </a:p>
      </dgm:t>
    </dgm:pt>
    <dgm:pt modelId="{709AB39B-A372-47B4-8267-87EC6BD5C268}">
      <dgm:prSet/>
      <dgm:spPr/>
      <dgm:t>
        <a:bodyPr/>
        <a:lstStyle/>
        <a:p>
          <a:endParaRPr lang="en-US">
            <a:solidFill>
              <a:schemeClr val="tx2"/>
            </a:solidFill>
          </a:endParaRPr>
        </a:p>
      </dgm:t>
    </dgm:pt>
    <dgm:pt modelId="{79D26A31-DFCA-4B89-8F73-92446217FCEE}" type="parTrans" cxnId="{C2DED2EB-7D07-4072-9894-59E8441ED14C}">
      <dgm:prSet/>
      <dgm:spPr/>
      <dgm:t>
        <a:bodyPr/>
        <a:lstStyle/>
        <a:p>
          <a:endParaRPr lang="en-US"/>
        </a:p>
      </dgm:t>
    </dgm:pt>
    <dgm:pt modelId="{08B20FE8-FDC7-4C37-8D9F-6127701BD781}" type="sibTrans" cxnId="{C2DED2EB-7D07-4072-9894-59E8441ED14C}">
      <dgm:prSet/>
      <dgm:spPr/>
      <dgm:t>
        <a:bodyPr/>
        <a:lstStyle/>
        <a:p>
          <a:endParaRPr lang="en-US"/>
        </a:p>
      </dgm:t>
    </dgm:pt>
    <dgm:pt modelId="{540EEED4-669F-4716-922B-4CDAF9DABB35}">
      <dgm:prSet/>
      <dgm:spPr/>
      <dgm:t>
        <a:bodyPr/>
        <a:lstStyle/>
        <a:p>
          <a:endParaRPr lang="en-US"/>
        </a:p>
      </dgm:t>
    </dgm:pt>
    <dgm:pt modelId="{8502E32A-F17D-4564-A47E-67514A297467}" type="parTrans" cxnId="{87FF766F-C96F-4CBC-BD15-D5887FF6B15F}">
      <dgm:prSet/>
      <dgm:spPr/>
      <dgm:t>
        <a:bodyPr/>
        <a:lstStyle/>
        <a:p>
          <a:endParaRPr lang="en-US"/>
        </a:p>
      </dgm:t>
    </dgm:pt>
    <dgm:pt modelId="{CCE8DDDB-399C-4CB2-804D-F57B34D8F0FF}" type="sibTrans" cxnId="{87FF766F-C96F-4CBC-BD15-D5887FF6B15F}">
      <dgm:prSet/>
      <dgm:spPr/>
      <dgm:t>
        <a:bodyPr/>
        <a:lstStyle/>
        <a:p>
          <a:endParaRPr lang="en-US"/>
        </a:p>
      </dgm:t>
    </dgm:pt>
    <dgm:pt modelId="{113B8BD3-DA72-46DB-A752-01E57E88C4CA}">
      <dgm:prSet/>
      <dgm:spPr/>
      <dgm:t>
        <a:bodyPr/>
        <a:lstStyle/>
        <a:p>
          <a:endParaRPr lang="en-US">
            <a:solidFill>
              <a:schemeClr val="tx2"/>
            </a:solidFill>
          </a:endParaRPr>
        </a:p>
      </dgm:t>
    </dgm:pt>
    <dgm:pt modelId="{7E2AC590-8013-4E8B-9D4F-B2E639F4850C}" type="parTrans" cxnId="{D0C305D0-8A91-4B5D-8D1A-E7019BA151DD}">
      <dgm:prSet/>
      <dgm:spPr/>
      <dgm:t>
        <a:bodyPr/>
        <a:lstStyle/>
        <a:p>
          <a:endParaRPr lang="en-US"/>
        </a:p>
      </dgm:t>
    </dgm:pt>
    <dgm:pt modelId="{EFF51724-3310-4C68-81FC-889BB0ACB4E5}" type="sibTrans" cxnId="{D0C305D0-8A91-4B5D-8D1A-E7019BA151DD}">
      <dgm:prSet/>
      <dgm:spPr/>
      <dgm:t>
        <a:bodyPr/>
        <a:lstStyle/>
        <a:p>
          <a:endParaRPr lang="en-US"/>
        </a:p>
      </dgm:t>
    </dgm:pt>
    <dgm:pt modelId="{14C1314E-CE42-4199-BFA4-C2A0EC4E9C8D}">
      <dgm:prSet/>
      <dgm:spPr/>
      <dgm:t>
        <a:bodyPr/>
        <a:lstStyle/>
        <a:p>
          <a:endParaRPr lang="en-US"/>
        </a:p>
      </dgm:t>
    </dgm:pt>
    <dgm:pt modelId="{F5BCE477-B964-4ACD-8BEC-6936A5D3FC82}" type="parTrans" cxnId="{07A050EB-C94C-48F6-8070-B1AFF6AA08B7}">
      <dgm:prSet/>
      <dgm:spPr/>
      <dgm:t>
        <a:bodyPr/>
        <a:lstStyle/>
        <a:p>
          <a:endParaRPr lang="en-US"/>
        </a:p>
      </dgm:t>
    </dgm:pt>
    <dgm:pt modelId="{977CF6C3-FDF7-4A08-85A2-96B4DBC4E99B}" type="sibTrans" cxnId="{07A050EB-C94C-48F6-8070-B1AFF6AA08B7}">
      <dgm:prSet/>
      <dgm:spPr/>
      <dgm:t>
        <a:bodyPr/>
        <a:lstStyle/>
        <a:p>
          <a:endParaRPr lang="en-US"/>
        </a:p>
      </dgm:t>
    </dgm:pt>
    <dgm:pt modelId="{0E41EA91-013F-4BE7-A130-EB6C92C46949}">
      <dgm:prSet/>
      <dgm:spPr/>
      <dgm:t>
        <a:bodyPr/>
        <a:lstStyle/>
        <a:p>
          <a:endParaRPr lang="en-US"/>
        </a:p>
      </dgm:t>
    </dgm:pt>
    <dgm:pt modelId="{BC3495A9-B943-4347-A2D9-4A0327FF7911}" type="parTrans" cxnId="{D796BE62-D564-4BF6-AF97-6B6188831BAB}">
      <dgm:prSet/>
      <dgm:spPr/>
      <dgm:t>
        <a:bodyPr/>
        <a:lstStyle/>
        <a:p>
          <a:endParaRPr lang="en-US"/>
        </a:p>
      </dgm:t>
    </dgm:pt>
    <dgm:pt modelId="{524668E9-60DB-45A6-8C32-CE5856144820}" type="sibTrans" cxnId="{D796BE62-D564-4BF6-AF97-6B6188831BAB}">
      <dgm:prSet/>
      <dgm:spPr/>
      <dgm:t>
        <a:bodyPr/>
        <a:lstStyle/>
        <a:p>
          <a:endParaRPr lang="en-US"/>
        </a:p>
      </dgm:t>
    </dgm:pt>
    <dgm:pt modelId="{556C3D51-4F98-4E9B-91C1-717C111025AF}">
      <dgm:prSet/>
      <dgm:spPr/>
      <dgm:t>
        <a:bodyPr/>
        <a:lstStyle/>
        <a:p>
          <a:endParaRPr lang="en-US"/>
        </a:p>
      </dgm:t>
    </dgm:pt>
    <dgm:pt modelId="{D5BF582A-DFD5-4A26-A764-6F8274CFC0DF}" type="parTrans" cxnId="{49E07FB1-F4AB-4A46-980D-F19D1CA65F68}">
      <dgm:prSet/>
      <dgm:spPr/>
      <dgm:t>
        <a:bodyPr/>
        <a:lstStyle/>
        <a:p>
          <a:endParaRPr lang="en-US"/>
        </a:p>
      </dgm:t>
    </dgm:pt>
    <dgm:pt modelId="{C21D9627-9263-4D92-B422-8F66EFC07802}" type="sibTrans" cxnId="{49E07FB1-F4AB-4A46-980D-F19D1CA65F68}">
      <dgm:prSet/>
      <dgm:spPr/>
      <dgm:t>
        <a:bodyPr/>
        <a:lstStyle/>
        <a:p>
          <a:endParaRPr lang="en-US"/>
        </a:p>
      </dgm:t>
    </dgm:pt>
    <dgm:pt modelId="{9680BC37-DB53-4D8E-83D8-9B8E580AD0F1}" type="pres">
      <dgm:prSet presAssocID="{3E92FEAF-1F20-4022-AFC8-B9858F8E53EB}" presName="compositeShape" presStyleCnt="0">
        <dgm:presLayoutVars>
          <dgm:chMax val="2"/>
          <dgm:dir/>
          <dgm:resizeHandles val="exact"/>
        </dgm:presLayoutVars>
      </dgm:prSet>
      <dgm:spPr/>
    </dgm:pt>
    <dgm:pt modelId="{8F9EA4DE-EEB4-4DCE-842B-FF6BE16A5262}" type="pres">
      <dgm:prSet presAssocID="{3E92FEAF-1F20-4022-AFC8-B9858F8E53EB}" presName="ribbon" presStyleLbl="node1" presStyleIdx="0" presStyleCnt="1" custScaleX="96447" custScaleY="29861" custLinFactNeighborX="108" custLinFactNeighborY="-19167"/>
      <dgm:spPr>
        <a:solidFill>
          <a:schemeClr val="accent2"/>
        </a:solidFill>
      </dgm:spPr>
    </dgm:pt>
    <dgm:pt modelId="{A35735A3-6093-4B38-99CD-9094ED5DF5A3}" type="pres">
      <dgm:prSet presAssocID="{3E92FEAF-1F20-4022-AFC8-B9858F8E53EB}" presName="leftArrowText" presStyleLbl="node1" presStyleIdx="0" presStyleCnt="1" custScaleY="75105" custLinFactNeighborX="4060" custLinFactNeighborY="-25632">
        <dgm:presLayoutVars>
          <dgm:chMax val="0"/>
          <dgm:bulletEnabled val="1"/>
        </dgm:presLayoutVars>
      </dgm:prSet>
      <dgm:spPr/>
    </dgm:pt>
    <dgm:pt modelId="{4C29D7DF-43D5-4A23-867F-B0A8E1E83617}" type="pres">
      <dgm:prSet presAssocID="{3E92FEAF-1F20-4022-AFC8-B9858F8E53EB}" presName="rightArrowText" presStyleLbl="node1" presStyleIdx="0" presStyleCnt="1" custLinFactNeighborY="-46270">
        <dgm:presLayoutVars>
          <dgm:chMax val="0"/>
          <dgm:bulletEnabled val="1"/>
        </dgm:presLayoutVars>
      </dgm:prSet>
      <dgm:spPr/>
    </dgm:pt>
  </dgm:ptLst>
  <dgm:cxnLst>
    <dgm:cxn modelId="{71BF5807-A3DD-4D44-98AA-744E8F0FF109}" srcId="{EF40BE92-7E55-4151-8D69-3422A8A8D1AE}" destId="{0B654E5A-68DF-446D-AAB5-DBC7EE890CBA}" srcOrd="0" destOrd="0" parTransId="{0E4EB3E6-2112-440F-A956-B048F3F422B5}" sibTransId="{042379C6-0917-40F4-A7BA-539061744FEE}"/>
    <dgm:cxn modelId="{F69A8135-484B-4501-92A0-EFCB88B211B6}" srcId="{3E92FEAF-1F20-4022-AFC8-B9858F8E53EB}" destId="{FED2C8F4-748E-449B-AE12-9F91B60FC50E}" srcOrd="2" destOrd="0" parTransId="{DB3EECC6-0206-4D88-8F8F-88FB5868744A}" sibTransId="{AD916C8D-1D29-47D7-AF46-49673E9DC92E}"/>
    <dgm:cxn modelId="{B64DD241-CA8E-4592-9A2B-5122D45ED26B}" srcId="{0B654E5A-68DF-446D-AAB5-DBC7EE890CBA}" destId="{8BB86F01-F3C8-4F88-9FEE-DA0A6B10B3BA}" srcOrd="1" destOrd="0" parTransId="{2DE7BCA3-6840-46AF-926E-1862E9E49A5A}" sibTransId="{E19E1FDE-3CF1-4F4A-818A-C8D8ADE7FB5D}"/>
    <dgm:cxn modelId="{D796BE62-D564-4BF6-AF97-6B6188831BAB}" srcId="{113B8BD3-DA72-46DB-A752-01E57E88C4CA}" destId="{0E41EA91-013F-4BE7-A130-EB6C92C46949}" srcOrd="1" destOrd="0" parTransId="{BC3495A9-B943-4347-A2D9-4A0327FF7911}" sibTransId="{524668E9-60DB-45A6-8C32-CE5856144820}"/>
    <dgm:cxn modelId="{EF224B46-6CC9-42A1-AB39-66C08AF0D0BD}" srcId="{0B654E5A-68DF-446D-AAB5-DBC7EE890CBA}" destId="{86F40127-D4AE-4E22-B9ED-84206D2712E3}" srcOrd="0" destOrd="0" parTransId="{B6B9AD0E-2F76-4B42-924C-178E98A9CB81}" sibTransId="{05CAA352-5B47-4590-BF6C-89C2E4AF43B9}"/>
    <dgm:cxn modelId="{F3FFAD6A-B23B-4229-A7FA-3AC43CB85AE0}" srcId="{3E92FEAF-1F20-4022-AFC8-B9858F8E53EB}" destId="{44DEBCFF-148E-4DAD-9BB5-EA618F531A5F}" srcOrd="1" destOrd="0" parTransId="{D74B9CA1-DD41-4277-95E8-F0065B51927A}" sibTransId="{A0CD8123-732C-4CEA-8FD7-E0712AEAE8BB}"/>
    <dgm:cxn modelId="{87FF766F-C96F-4CBC-BD15-D5887FF6B15F}" srcId="{709AB39B-A372-47B4-8267-87EC6BD5C268}" destId="{540EEED4-669F-4716-922B-4CDAF9DABB35}" srcOrd="0" destOrd="0" parTransId="{8502E32A-F17D-4564-A47E-67514A297467}" sibTransId="{CCE8DDDB-399C-4CB2-804D-F57B34D8F0FF}"/>
    <dgm:cxn modelId="{395CC97D-2FBE-4EDA-AFEB-1F83D40D7998}" srcId="{3E92FEAF-1F20-4022-AFC8-B9858F8E53EB}" destId="{268FF9BF-8937-4EC8-953A-46ECF732E1C6}" srcOrd="0" destOrd="0" parTransId="{1EFF7D4F-2665-4680-83D5-6D176D2BCCC0}" sibTransId="{3B7FFD78-B9BE-4BEC-B098-E972EA00841E}"/>
    <dgm:cxn modelId="{22E9FA91-4E76-4148-B628-8D9800487542}" type="presOf" srcId="{268FF9BF-8937-4EC8-953A-46ECF732E1C6}" destId="{A35735A3-6093-4B38-99CD-9094ED5DF5A3}" srcOrd="0" destOrd="0" presId="urn:microsoft.com/office/officeart/2005/8/layout/arrow6"/>
    <dgm:cxn modelId="{49E07FB1-F4AB-4A46-980D-F19D1CA65F68}" srcId="{113B8BD3-DA72-46DB-A752-01E57E88C4CA}" destId="{556C3D51-4F98-4E9B-91C1-717C111025AF}" srcOrd="2" destOrd="0" parTransId="{D5BF582A-DFD5-4A26-A764-6F8274CFC0DF}" sibTransId="{C21D9627-9263-4D92-B422-8F66EFC07802}"/>
    <dgm:cxn modelId="{5B0BC8B6-14B4-449A-8DDF-9C7DBEA1F0D2}" type="presOf" srcId="{44DEBCFF-148E-4DAD-9BB5-EA618F531A5F}" destId="{4C29D7DF-43D5-4A23-867F-B0A8E1E83617}" srcOrd="0" destOrd="0" presId="urn:microsoft.com/office/officeart/2005/8/layout/arrow6"/>
    <dgm:cxn modelId="{3861C9C1-8974-44FD-9401-747186212C1E}" srcId="{3E92FEAF-1F20-4022-AFC8-B9858F8E53EB}" destId="{EF40BE92-7E55-4151-8D69-3422A8A8D1AE}" srcOrd="4" destOrd="0" parTransId="{F3BFB7BD-3AA0-4656-A832-6EB82E805374}" sibTransId="{8ECAC4E2-80E9-44C1-B5CC-08D9400F4200}"/>
    <dgm:cxn modelId="{24A8D9CD-5BB3-428B-86F0-C72D67753FCE}" type="presOf" srcId="{3E92FEAF-1F20-4022-AFC8-B9858F8E53EB}" destId="{9680BC37-DB53-4D8E-83D8-9B8E580AD0F1}" srcOrd="0" destOrd="0" presId="urn:microsoft.com/office/officeart/2005/8/layout/arrow6"/>
    <dgm:cxn modelId="{D0C305D0-8A91-4B5D-8D1A-E7019BA151DD}" srcId="{3E92FEAF-1F20-4022-AFC8-B9858F8E53EB}" destId="{113B8BD3-DA72-46DB-A752-01E57E88C4CA}" srcOrd="6" destOrd="0" parTransId="{7E2AC590-8013-4E8B-9D4F-B2E639F4850C}" sibTransId="{EFF51724-3310-4C68-81FC-889BB0ACB4E5}"/>
    <dgm:cxn modelId="{07A050EB-C94C-48F6-8070-B1AFF6AA08B7}" srcId="{113B8BD3-DA72-46DB-A752-01E57E88C4CA}" destId="{14C1314E-CE42-4199-BFA4-C2A0EC4E9C8D}" srcOrd="0" destOrd="0" parTransId="{F5BCE477-B964-4ACD-8BEC-6936A5D3FC82}" sibTransId="{977CF6C3-FDF7-4A08-85A2-96B4DBC4E99B}"/>
    <dgm:cxn modelId="{C2DED2EB-7D07-4072-9894-59E8441ED14C}" srcId="{3E92FEAF-1F20-4022-AFC8-B9858F8E53EB}" destId="{709AB39B-A372-47B4-8267-87EC6BD5C268}" srcOrd="5" destOrd="0" parTransId="{79D26A31-DFCA-4B89-8F73-92446217FCEE}" sibTransId="{08B20FE8-FDC7-4C37-8D9F-6127701BD781}"/>
    <dgm:cxn modelId="{26F60FFD-B6AC-457F-AD93-29246C755ABC}" srcId="{3E92FEAF-1F20-4022-AFC8-B9858F8E53EB}" destId="{CACE0976-AED9-4B9D-B903-B2E202CA1C5A}" srcOrd="3" destOrd="0" parTransId="{274A4913-3415-490D-8B10-63B6E0A4FA8A}" sibTransId="{37229F73-46DA-46FF-B397-EE2F2822ED02}"/>
    <dgm:cxn modelId="{1B94F79F-D47C-4A9E-A299-F3166961D40B}" type="presParOf" srcId="{9680BC37-DB53-4D8E-83D8-9B8E580AD0F1}" destId="{8F9EA4DE-EEB4-4DCE-842B-FF6BE16A5262}" srcOrd="0" destOrd="0" presId="urn:microsoft.com/office/officeart/2005/8/layout/arrow6"/>
    <dgm:cxn modelId="{194FDFC1-B06C-444C-8F32-4F566A9E80D4}" type="presParOf" srcId="{9680BC37-DB53-4D8E-83D8-9B8E580AD0F1}" destId="{A35735A3-6093-4B38-99CD-9094ED5DF5A3}" srcOrd="1" destOrd="0" presId="urn:microsoft.com/office/officeart/2005/8/layout/arrow6"/>
    <dgm:cxn modelId="{9316B6E6-059B-4133-907C-EC63496BC6D5}" type="presParOf" srcId="{9680BC37-DB53-4D8E-83D8-9B8E580AD0F1}" destId="{4C29D7DF-43D5-4A23-867F-B0A8E1E8361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F4571-0231-45BE-8FE9-D00E5E7FCB0C}"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8A4597F0-19E7-4C7A-B566-6E5FD696D600}">
      <dgm:prSet phldrT="[Text]" custT="1"/>
      <dgm:spPr>
        <a:solidFill>
          <a:schemeClr val="accent2">
            <a:lumMod val="75000"/>
          </a:schemeClr>
        </a:solidFill>
      </dgm:spPr>
      <dgm:t>
        <a:bodyPr/>
        <a:lstStyle/>
        <a:p>
          <a:r>
            <a:rPr lang="en-US" sz="2000" dirty="0"/>
            <a:t>99221</a:t>
          </a:r>
        </a:p>
      </dgm:t>
    </dgm:pt>
    <dgm:pt modelId="{75E181EB-AEF0-4FA4-86A2-AB754AEAB660}" type="parTrans" cxnId="{367F7279-CBBD-4ADD-8AD2-27FDAF7A9704}">
      <dgm:prSet/>
      <dgm:spPr/>
      <dgm:t>
        <a:bodyPr/>
        <a:lstStyle/>
        <a:p>
          <a:endParaRPr lang="en-US"/>
        </a:p>
      </dgm:t>
    </dgm:pt>
    <dgm:pt modelId="{1EA7B5EF-93C7-4875-9EDA-B7E2F0DF6664}" type="sibTrans" cxnId="{367F7279-CBBD-4ADD-8AD2-27FDAF7A9704}">
      <dgm:prSet/>
      <dgm:spPr/>
      <dgm:t>
        <a:bodyPr/>
        <a:lstStyle/>
        <a:p>
          <a:endParaRPr lang="en-US"/>
        </a:p>
      </dgm:t>
    </dgm:pt>
    <dgm:pt modelId="{F8D82A7F-E82E-4D2E-A88A-0CAF2C8E6B61}">
      <dgm:prSet phldrT="[Text]" custT="1"/>
      <dgm:spPr>
        <a:ln>
          <a:solidFill>
            <a:schemeClr val="accent2">
              <a:lumMod val="60000"/>
              <a:lumOff val="40000"/>
            </a:schemeClr>
          </a:solidFill>
        </a:ln>
      </dgm:spPr>
      <dgm:t>
        <a:bodyPr/>
        <a:lstStyle/>
        <a:p>
          <a:r>
            <a:rPr lang="en-US" sz="1600" b="1" dirty="0">
              <a:solidFill>
                <a:schemeClr val="tx2"/>
              </a:solidFill>
            </a:rPr>
            <a:t>Straightforward or low level </a:t>
          </a:r>
          <a:r>
            <a:rPr lang="en-US" sz="1600" b="0" dirty="0">
              <a:solidFill>
                <a:schemeClr val="tx2"/>
              </a:solidFill>
            </a:rPr>
            <a:t>medical decision making </a:t>
          </a:r>
          <a:r>
            <a:rPr lang="en-US" sz="1600" dirty="0">
              <a:solidFill>
                <a:schemeClr val="tx2"/>
              </a:solidFill>
            </a:rPr>
            <a:t>or </a:t>
          </a:r>
          <a:r>
            <a:rPr lang="en-US" sz="1600" b="1" dirty="0">
              <a:solidFill>
                <a:schemeClr val="tx2"/>
              </a:solidFill>
            </a:rPr>
            <a:t>40 minutes </a:t>
          </a:r>
          <a:r>
            <a:rPr lang="en-US" sz="1600" dirty="0">
              <a:solidFill>
                <a:schemeClr val="tx2"/>
              </a:solidFill>
            </a:rPr>
            <a:t>total time</a:t>
          </a:r>
        </a:p>
      </dgm:t>
    </dgm:pt>
    <dgm:pt modelId="{B206AD8D-AB33-4B61-A8DB-FB86DA8FF613}" type="parTrans" cxnId="{E0242C03-7AFC-4AF2-A3DE-3F191802C36E}">
      <dgm:prSet/>
      <dgm:spPr/>
      <dgm:t>
        <a:bodyPr/>
        <a:lstStyle/>
        <a:p>
          <a:endParaRPr lang="en-US"/>
        </a:p>
      </dgm:t>
    </dgm:pt>
    <dgm:pt modelId="{41BF334F-BF54-468E-B319-A39BF56A219D}" type="sibTrans" cxnId="{E0242C03-7AFC-4AF2-A3DE-3F191802C36E}">
      <dgm:prSet/>
      <dgm:spPr/>
      <dgm:t>
        <a:bodyPr/>
        <a:lstStyle/>
        <a:p>
          <a:endParaRPr lang="en-US"/>
        </a:p>
      </dgm:t>
    </dgm:pt>
    <dgm:pt modelId="{4AD66CB7-2EB9-4E9F-9246-C50FE1DA24C2}">
      <dgm:prSet phldrT="[Text]" custT="1"/>
      <dgm:spPr>
        <a:solidFill>
          <a:schemeClr val="accent2">
            <a:lumMod val="75000"/>
          </a:schemeClr>
        </a:solidFill>
      </dgm:spPr>
      <dgm:t>
        <a:bodyPr/>
        <a:lstStyle/>
        <a:p>
          <a:r>
            <a:rPr lang="en-US" sz="2000" dirty="0"/>
            <a:t>99222</a:t>
          </a:r>
        </a:p>
      </dgm:t>
    </dgm:pt>
    <dgm:pt modelId="{C33338CD-76E2-40F9-90DE-FAB4249F396E}" type="parTrans" cxnId="{313D1B0A-A1B4-46B2-A7AE-819AFD19270A}">
      <dgm:prSet/>
      <dgm:spPr/>
      <dgm:t>
        <a:bodyPr/>
        <a:lstStyle/>
        <a:p>
          <a:endParaRPr lang="en-US"/>
        </a:p>
      </dgm:t>
    </dgm:pt>
    <dgm:pt modelId="{1E6E9599-96BC-4AF7-B586-BD95F6DBAC40}" type="sibTrans" cxnId="{313D1B0A-A1B4-46B2-A7AE-819AFD19270A}">
      <dgm:prSet/>
      <dgm:spPr/>
      <dgm:t>
        <a:bodyPr/>
        <a:lstStyle/>
        <a:p>
          <a:endParaRPr lang="en-US"/>
        </a:p>
      </dgm:t>
    </dgm:pt>
    <dgm:pt modelId="{C2936671-7DCD-4D04-8246-C6976E2A5108}">
      <dgm:prSet phldrT="[Text]" custT="1"/>
      <dgm:spPr>
        <a:ln>
          <a:solidFill>
            <a:schemeClr val="accent2">
              <a:lumMod val="75000"/>
            </a:schemeClr>
          </a:solidFill>
        </a:ln>
      </dgm:spPr>
      <dgm:t>
        <a:bodyPr/>
        <a:lstStyle/>
        <a:p>
          <a:r>
            <a:rPr lang="en-US" sz="1600" b="1" dirty="0">
              <a:solidFill>
                <a:schemeClr val="tx2"/>
              </a:solidFill>
            </a:rPr>
            <a:t>Moderate</a:t>
          </a:r>
          <a:r>
            <a:rPr lang="en-US" sz="1600" dirty="0">
              <a:solidFill>
                <a:schemeClr val="tx2"/>
              </a:solidFill>
            </a:rPr>
            <a:t> level of medical decision making or </a:t>
          </a:r>
          <a:r>
            <a:rPr lang="en-US" sz="1600" b="1" dirty="0">
              <a:solidFill>
                <a:schemeClr val="tx2"/>
              </a:solidFill>
            </a:rPr>
            <a:t>55 minutes</a:t>
          </a:r>
          <a:r>
            <a:rPr lang="en-US" sz="1600" dirty="0">
              <a:solidFill>
                <a:schemeClr val="tx2"/>
              </a:solidFill>
            </a:rPr>
            <a:t> total time</a:t>
          </a:r>
        </a:p>
      </dgm:t>
    </dgm:pt>
    <dgm:pt modelId="{698DB430-770C-4AB9-8562-01BA32184A5E}" type="parTrans" cxnId="{C3D168A7-C654-440C-AEA7-B1729E4D658D}">
      <dgm:prSet/>
      <dgm:spPr/>
      <dgm:t>
        <a:bodyPr/>
        <a:lstStyle/>
        <a:p>
          <a:endParaRPr lang="en-US"/>
        </a:p>
      </dgm:t>
    </dgm:pt>
    <dgm:pt modelId="{B93A0890-3ED5-4179-B138-4D62C83014C3}" type="sibTrans" cxnId="{C3D168A7-C654-440C-AEA7-B1729E4D658D}">
      <dgm:prSet/>
      <dgm:spPr/>
      <dgm:t>
        <a:bodyPr/>
        <a:lstStyle/>
        <a:p>
          <a:endParaRPr lang="en-US"/>
        </a:p>
      </dgm:t>
    </dgm:pt>
    <dgm:pt modelId="{F4DE21BB-3BE6-453E-B18F-F36CCEBA464F}">
      <dgm:prSet phldrT="[Text]" custT="1"/>
      <dgm:spPr>
        <a:solidFill>
          <a:schemeClr val="accent2">
            <a:lumMod val="75000"/>
          </a:schemeClr>
        </a:solidFill>
      </dgm:spPr>
      <dgm:t>
        <a:bodyPr/>
        <a:lstStyle/>
        <a:p>
          <a:r>
            <a:rPr lang="en-US" sz="2000" dirty="0"/>
            <a:t>99223</a:t>
          </a:r>
        </a:p>
      </dgm:t>
    </dgm:pt>
    <dgm:pt modelId="{614E927A-941F-4DCF-9706-F39F8F208486}" type="parTrans" cxnId="{45B01F28-9787-48C7-B91D-5BC900243B0E}">
      <dgm:prSet/>
      <dgm:spPr/>
      <dgm:t>
        <a:bodyPr/>
        <a:lstStyle/>
        <a:p>
          <a:endParaRPr lang="en-US"/>
        </a:p>
      </dgm:t>
    </dgm:pt>
    <dgm:pt modelId="{A4DA4358-49D9-4CEE-8231-05EF144F9BBC}" type="sibTrans" cxnId="{45B01F28-9787-48C7-B91D-5BC900243B0E}">
      <dgm:prSet/>
      <dgm:spPr/>
      <dgm:t>
        <a:bodyPr/>
        <a:lstStyle/>
        <a:p>
          <a:endParaRPr lang="en-US"/>
        </a:p>
      </dgm:t>
    </dgm:pt>
    <dgm:pt modelId="{F769F84F-0DF2-411E-AFE2-B34E35E55585}">
      <dgm:prSet phldrT="[Text]" custT="1"/>
      <dgm:spPr>
        <a:ln>
          <a:solidFill>
            <a:schemeClr val="accent2">
              <a:lumMod val="50000"/>
            </a:schemeClr>
          </a:solidFill>
        </a:ln>
      </dgm:spPr>
      <dgm:t>
        <a:bodyPr/>
        <a:lstStyle/>
        <a:p>
          <a:r>
            <a:rPr lang="en-US" sz="1600" b="1" dirty="0">
              <a:solidFill>
                <a:schemeClr val="tx2"/>
              </a:solidFill>
            </a:rPr>
            <a:t>High</a:t>
          </a:r>
          <a:r>
            <a:rPr lang="en-US" sz="1600" dirty="0">
              <a:solidFill>
                <a:schemeClr val="tx2"/>
              </a:solidFill>
            </a:rPr>
            <a:t> level of medical decision making or </a:t>
          </a:r>
          <a:r>
            <a:rPr lang="en-US" sz="1600" b="1" dirty="0">
              <a:solidFill>
                <a:schemeClr val="tx2"/>
              </a:solidFill>
            </a:rPr>
            <a:t>75 minutes </a:t>
          </a:r>
          <a:r>
            <a:rPr lang="en-US" sz="1600" dirty="0">
              <a:solidFill>
                <a:schemeClr val="tx2"/>
              </a:solidFill>
            </a:rPr>
            <a:t>total time</a:t>
          </a:r>
        </a:p>
      </dgm:t>
    </dgm:pt>
    <dgm:pt modelId="{7CE7B859-A532-4597-A7A0-028CA566D7C1}" type="parTrans" cxnId="{A4A8B98D-90E2-47EE-9EFE-67EAF18A00AE}">
      <dgm:prSet/>
      <dgm:spPr/>
      <dgm:t>
        <a:bodyPr/>
        <a:lstStyle/>
        <a:p>
          <a:endParaRPr lang="en-US"/>
        </a:p>
      </dgm:t>
    </dgm:pt>
    <dgm:pt modelId="{19CE7AC2-2731-4FA0-B88A-45513A2BD73D}" type="sibTrans" cxnId="{A4A8B98D-90E2-47EE-9EFE-67EAF18A00AE}">
      <dgm:prSet/>
      <dgm:spPr/>
      <dgm:t>
        <a:bodyPr/>
        <a:lstStyle/>
        <a:p>
          <a:endParaRPr lang="en-US"/>
        </a:p>
      </dgm:t>
    </dgm:pt>
    <dgm:pt modelId="{0C835778-0D13-4C5B-99D8-671D25E2A1EF}" type="pres">
      <dgm:prSet presAssocID="{5BFF4571-0231-45BE-8FE9-D00E5E7FCB0C}" presName="linearFlow" presStyleCnt="0">
        <dgm:presLayoutVars>
          <dgm:dir/>
          <dgm:animLvl val="lvl"/>
          <dgm:resizeHandles val="exact"/>
        </dgm:presLayoutVars>
      </dgm:prSet>
      <dgm:spPr/>
    </dgm:pt>
    <dgm:pt modelId="{81BCBBC8-1ED9-4E1B-9B59-EB21D5E51436}" type="pres">
      <dgm:prSet presAssocID="{8A4597F0-19E7-4C7A-B566-6E5FD696D600}" presName="composite" presStyleCnt="0"/>
      <dgm:spPr/>
    </dgm:pt>
    <dgm:pt modelId="{08728C7D-9A58-4A8D-AFDC-C81FFCF79057}" type="pres">
      <dgm:prSet presAssocID="{8A4597F0-19E7-4C7A-B566-6E5FD696D600}" presName="parentText" presStyleLbl="alignNode1" presStyleIdx="0" presStyleCnt="3">
        <dgm:presLayoutVars>
          <dgm:chMax val="1"/>
          <dgm:bulletEnabled val="1"/>
        </dgm:presLayoutVars>
      </dgm:prSet>
      <dgm:spPr/>
    </dgm:pt>
    <dgm:pt modelId="{20AAF91A-3BBC-4C03-94FC-B87085A698CB}" type="pres">
      <dgm:prSet presAssocID="{8A4597F0-19E7-4C7A-B566-6E5FD696D600}" presName="descendantText" presStyleLbl="alignAcc1" presStyleIdx="0" presStyleCnt="3">
        <dgm:presLayoutVars>
          <dgm:bulletEnabled val="1"/>
        </dgm:presLayoutVars>
      </dgm:prSet>
      <dgm:spPr/>
    </dgm:pt>
    <dgm:pt modelId="{D9A1B25B-439C-4E02-AE01-33E92A3ACB9D}" type="pres">
      <dgm:prSet presAssocID="{1EA7B5EF-93C7-4875-9EDA-B7E2F0DF6664}" presName="sp" presStyleCnt="0"/>
      <dgm:spPr/>
    </dgm:pt>
    <dgm:pt modelId="{B5E39A10-8876-4050-A6F9-EBEC06CCAC50}" type="pres">
      <dgm:prSet presAssocID="{4AD66CB7-2EB9-4E9F-9246-C50FE1DA24C2}" presName="composite" presStyleCnt="0"/>
      <dgm:spPr/>
    </dgm:pt>
    <dgm:pt modelId="{2F9A1B39-C63D-48EF-96A0-850DC66EB400}" type="pres">
      <dgm:prSet presAssocID="{4AD66CB7-2EB9-4E9F-9246-C50FE1DA24C2}" presName="parentText" presStyleLbl="alignNode1" presStyleIdx="1" presStyleCnt="3">
        <dgm:presLayoutVars>
          <dgm:chMax val="1"/>
          <dgm:bulletEnabled val="1"/>
        </dgm:presLayoutVars>
      </dgm:prSet>
      <dgm:spPr/>
    </dgm:pt>
    <dgm:pt modelId="{C94E26E4-516A-4796-8DEB-76DF1BA0B0BA}" type="pres">
      <dgm:prSet presAssocID="{4AD66CB7-2EB9-4E9F-9246-C50FE1DA24C2}" presName="descendantText" presStyleLbl="alignAcc1" presStyleIdx="1" presStyleCnt="3">
        <dgm:presLayoutVars>
          <dgm:bulletEnabled val="1"/>
        </dgm:presLayoutVars>
      </dgm:prSet>
      <dgm:spPr/>
    </dgm:pt>
    <dgm:pt modelId="{5138AB0D-2F29-4FAD-9DFE-3E348E78BF73}" type="pres">
      <dgm:prSet presAssocID="{1E6E9599-96BC-4AF7-B586-BD95F6DBAC40}" presName="sp" presStyleCnt="0"/>
      <dgm:spPr/>
    </dgm:pt>
    <dgm:pt modelId="{3629AF92-5410-4BA8-81E7-EDF0F936FAA9}" type="pres">
      <dgm:prSet presAssocID="{F4DE21BB-3BE6-453E-B18F-F36CCEBA464F}" presName="composite" presStyleCnt="0"/>
      <dgm:spPr/>
    </dgm:pt>
    <dgm:pt modelId="{1F5332F1-E678-4545-B0EA-FA57605598E8}" type="pres">
      <dgm:prSet presAssocID="{F4DE21BB-3BE6-453E-B18F-F36CCEBA464F}" presName="parentText" presStyleLbl="alignNode1" presStyleIdx="2" presStyleCnt="3">
        <dgm:presLayoutVars>
          <dgm:chMax val="1"/>
          <dgm:bulletEnabled val="1"/>
        </dgm:presLayoutVars>
      </dgm:prSet>
      <dgm:spPr/>
    </dgm:pt>
    <dgm:pt modelId="{2B2427B5-D309-4EDD-855F-AA17F2151D45}" type="pres">
      <dgm:prSet presAssocID="{F4DE21BB-3BE6-453E-B18F-F36CCEBA464F}" presName="descendantText" presStyleLbl="alignAcc1" presStyleIdx="2" presStyleCnt="3">
        <dgm:presLayoutVars>
          <dgm:bulletEnabled val="1"/>
        </dgm:presLayoutVars>
      </dgm:prSet>
      <dgm:spPr/>
    </dgm:pt>
  </dgm:ptLst>
  <dgm:cxnLst>
    <dgm:cxn modelId="{E0242C03-7AFC-4AF2-A3DE-3F191802C36E}" srcId="{8A4597F0-19E7-4C7A-B566-6E5FD696D600}" destId="{F8D82A7F-E82E-4D2E-A88A-0CAF2C8E6B61}" srcOrd="0" destOrd="0" parTransId="{B206AD8D-AB33-4B61-A8DB-FB86DA8FF613}" sibTransId="{41BF334F-BF54-468E-B319-A39BF56A219D}"/>
    <dgm:cxn modelId="{313D1B0A-A1B4-46B2-A7AE-819AFD19270A}" srcId="{5BFF4571-0231-45BE-8FE9-D00E5E7FCB0C}" destId="{4AD66CB7-2EB9-4E9F-9246-C50FE1DA24C2}" srcOrd="1" destOrd="0" parTransId="{C33338CD-76E2-40F9-90DE-FAB4249F396E}" sibTransId="{1E6E9599-96BC-4AF7-B586-BD95F6DBAC40}"/>
    <dgm:cxn modelId="{45B01F28-9787-48C7-B91D-5BC900243B0E}" srcId="{5BFF4571-0231-45BE-8FE9-D00E5E7FCB0C}" destId="{F4DE21BB-3BE6-453E-B18F-F36CCEBA464F}" srcOrd="2" destOrd="0" parTransId="{614E927A-941F-4DCF-9706-F39F8F208486}" sibTransId="{A4DA4358-49D9-4CEE-8231-05EF144F9BBC}"/>
    <dgm:cxn modelId="{A9961040-8190-4CE8-84E6-230E29D664DD}" type="presOf" srcId="{C2936671-7DCD-4D04-8246-C6976E2A5108}" destId="{C94E26E4-516A-4796-8DEB-76DF1BA0B0BA}" srcOrd="0" destOrd="0" presId="urn:microsoft.com/office/officeart/2005/8/layout/chevron2"/>
    <dgm:cxn modelId="{4F65456F-9162-414F-A296-38B3BD7A7312}" type="presOf" srcId="{F769F84F-0DF2-411E-AFE2-B34E35E55585}" destId="{2B2427B5-D309-4EDD-855F-AA17F2151D45}" srcOrd="0" destOrd="0" presId="urn:microsoft.com/office/officeart/2005/8/layout/chevron2"/>
    <dgm:cxn modelId="{0D436E75-CCD0-4F08-B811-4BBC17A00E42}" type="presOf" srcId="{F4DE21BB-3BE6-453E-B18F-F36CCEBA464F}" destId="{1F5332F1-E678-4545-B0EA-FA57605598E8}" srcOrd="0" destOrd="0" presId="urn:microsoft.com/office/officeart/2005/8/layout/chevron2"/>
    <dgm:cxn modelId="{367F7279-CBBD-4ADD-8AD2-27FDAF7A9704}" srcId="{5BFF4571-0231-45BE-8FE9-D00E5E7FCB0C}" destId="{8A4597F0-19E7-4C7A-B566-6E5FD696D600}" srcOrd="0" destOrd="0" parTransId="{75E181EB-AEF0-4FA4-86A2-AB754AEAB660}" sibTransId="{1EA7B5EF-93C7-4875-9EDA-B7E2F0DF6664}"/>
    <dgm:cxn modelId="{7135F989-9C1F-40AF-B0EE-E17031B2653E}" type="presOf" srcId="{5BFF4571-0231-45BE-8FE9-D00E5E7FCB0C}" destId="{0C835778-0D13-4C5B-99D8-671D25E2A1EF}" srcOrd="0" destOrd="0" presId="urn:microsoft.com/office/officeart/2005/8/layout/chevron2"/>
    <dgm:cxn modelId="{A4A8B98D-90E2-47EE-9EFE-67EAF18A00AE}" srcId="{F4DE21BB-3BE6-453E-B18F-F36CCEBA464F}" destId="{F769F84F-0DF2-411E-AFE2-B34E35E55585}" srcOrd="0" destOrd="0" parTransId="{7CE7B859-A532-4597-A7A0-028CA566D7C1}" sibTransId="{19CE7AC2-2731-4FA0-B88A-45513A2BD73D}"/>
    <dgm:cxn modelId="{607DB6A3-BD7D-4C01-ABAB-2AE68792719E}" type="presOf" srcId="{8A4597F0-19E7-4C7A-B566-6E5FD696D600}" destId="{08728C7D-9A58-4A8D-AFDC-C81FFCF79057}" srcOrd="0" destOrd="0" presId="urn:microsoft.com/office/officeart/2005/8/layout/chevron2"/>
    <dgm:cxn modelId="{C3D168A7-C654-440C-AEA7-B1729E4D658D}" srcId="{4AD66CB7-2EB9-4E9F-9246-C50FE1DA24C2}" destId="{C2936671-7DCD-4D04-8246-C6976E2A5108}" srcOrd="0" destOrd="0" parTransId="{698DB430-770C-4AB9-8562-01BA32184A5E}" sibTransId="{B93A0890-3ED5-4179-B138-4D62C83014C3}"/>
    <dgm:cxn modelId="{80EAA2B9-B9C7-44A3-B2F5-00A183685967}" type="presOf" srcId="{F8D82A7F-E82E-4D2E-A88A-0CAF2C8E6B61}" destId="{20AAF91A-3BBC-4C03-94FC-B87085A698CB}" srcOrd="0" destOrd="0" presId="urn:microsoft.com/office/officeart/2005/8/layout/chevron2"/>
    <dgm:cxn modelId="{0E82A4FF-9AD4-4CE7-ACBC-CF71C806299E}" type="presOf" srcId="{4AD66CB7-2EB9-4E9F-9246-C50FE1DA24C2}" destId="{2F9A1B39-C63D-48EF-96A0-850DC66EB400}" srcOrd="0" destOrd="0" presId="urn:microsoft.com/office/officeart/2005/8/layout/chevron2"/>
    <dgm:cxn modelId="{515506B6-9AEE-4FDE-B364-5DEBBDFF73A6}" type="presParOf" srcId="{0C835778-0D13-4C5B-99D8-671D25E2A1EF}" destId="{81BCBBC8-1ED9-4E1B-9B59-EB21D5E51436}" srcOrd="0" destOrd="0" presId="urn:microsoft.com/office/officeart/2005/8/layout/chevron2"/>
    <dgm:cxn modelId="{6A1EFA89-F93D-42ED-8B43-B41ECE347D79}" type="presParOf" srcId="{81BCBBC8-1ED9-4E1B-9B59-EB21D5E51436}" destId="{08728C7D-9A58-4A8D-AFDC-C81FFCF79057}" srcOrd="0" destOrd="0" presId="urn:microsoft.com/office/officeart/2005/8/layout/chevron2"/>
    <dgm:cxn modelId="{AEDBA68F-659E-4BE4-AA9A-688B8E98F40F}" type="presParOf" srcId="{81BCBBC8-1ED9-4E1B-9B59-EB21D5E51436}" destId="{20AAF91A-3BBC-4C03-94FC-B87085A698CB}" srcOrd="1" destOrd="0" presId="urn:microsoft.com/office/officeart/2005/8/layout/chevron2"/>
    <dgm:cxn modelId="{8DE2383B-7437-46C0-861A-8998DDDCD94C}" type="presParOf" srcId="{0C835778-0D13-4C5B-99D8-671D25E2A1EF}" destId="{D9A1B25B-439C-4E02-AE01-33E92A3ACB9D}" srcOrd="1" destOrd="0" presId="urn:microsoft.com/office/officeart/2005/8/layout/chevron2"/>
    <dgm:cxn modelId="{A5F1256F-48D5-4015-A590-EF910437F264}" type="presParOf" srcId="{0C835778-0D13-4C5B-99D8-671D25E2A1EF}" destId="{B5E39A10-8876-4050-A6F9-EBEC06CCAC50}" srcOrd="2" destOrd="0" presId="urn:microsoft.com/office/officeart/2005/8/layout/chevron2"/>
    <dgm:cxn modelId="{A7CF203D-EE7A-4368-ADC3-22F236E3FBA6}" type="presParOf" srcId="{B5E39A10-8876-4050-A6F9-EBEC06CCAC50}" destId="{2F9A1B39-C63D-48EF-96A0-850DC66EB400}" srcOrd="0" destOrd="0" presId="urn:microsoft.com/office/officeart/2005/8/layout/chevron2"/>
    <dgm:cxn modelId="{8ADC9326-EE39-4398-B78C-A67C085B5DD6}" type="presParOf" srcId="{B5E39A10-8876-4050-A6F9-EBEC06CCAC50}" destId="{C94E26E4-516A-4796-8DEB-76DF1BA0B0BA}" srcOrd="1" destOrd="0" presId="urn:microsoft.com/office/officeart/2005/8/layout/chevron2"/>
    <dgm:cxn modelId="{127CDD22-0928-4B5F-BD29-EC7F3CA99F71}" type="presParOf" srcId="{0C835778-0D13-4C5B-99D8-671D25E2A1EF}" destId="{5138AB0D-2F29-4FAD-9DFE-3E348E78BF73}" srcOrd="3" destOrd="0" presId="urn:microsoft.com/office/officeart/2005/8/layout/chevron2"/>
    <dgm:cxn modelId="{08B42269-CF37-4925-8BC1-778211AC8567}" type="presParOf" srcId="{0C835778-0D13-4C5B-99D8-671D25E2A1EF}" destId="{3629AF92-5410-4BA8-81E7-EDF0F936FAA9}" srcOrd="4" destOrd="0" presId="urn:microsoft.com/office/officeart/2005/8/layout/chevron2"/>
    <dgm:cxn modelId="{CFE6CBDF-4EEC-474F-B935-95446880DA5C}" type="presParOf" srcId="{3629AF92-5410-4BA8-81E7-EDF0F936FAA9}" destId="{1F5332F1-E678-4545-B0EA-FA57605598E8}" srcOrd="0" destOrd="0" presId="urn:microsoft.com/office/officeart/2005/8/layout/chevron2"/>
    <dgm:cxn modelId="{48BC0B42-CB43-43DB-B893-7511AF07BD0E}" type="presParOf" srcId="{3629AF92-5410-4BA8-81E7-EDF0F936FAA9}" destId="{2B2427B5-D309-4EDD-855F-AA17F2151D45}"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FF4571-0231-45BE-8FE9-D00E5E7FCB0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8A4597F0-19E7-4C7A-B566-6E5FD696D600}">
      <dgm:prSet phldrT="[Text]"/>
      <dgm:spPr>
        <a:solidFill>
          <a:schemeClr val="accent4">
            <a:lumMod val="75000"/>
          </a:schemeClr>
        </a:solidFill>
      </dgm:spPr>
      <dgm:t>
        <a:bodyPr/>
        <a:lstStyle/>
        <a:p>
          <a:r>
            <a:rPr lang="en-US" dirty="0"/>
            <a:t>99231</a:t>
          </a:r>
        </a:p>
      </dgm:t>
    </dgm:pt>
    <dgm:pt modelId="{75E181EB-AEF0-4FA4-86A2-AB754AEAB660}" type="parTrans" cxnId="{367F7279-CBBD-4ADD-8AD2-27FDAF7A9704}">
      <dgm:prSet/>
      <dgm:spPr/>
      <dgm:t>
        <a:bodyPr/>
        <a:lstStyle/>
        <a:p>
          <a:endParaRPr lang="en-US"/>
        </a:p>
      </dgm:t>
    </dgm:pt>
    <dgm:pt modelId="{1EA7B5EF-93C7-4875-9EDA-B7E2F0DF6664}" type="sibTrans" cxnId="{367F7279-CBBD-4ADD-8AD2-27FDAF7A9704}">
      <dgm:prSet/>
      <dgm:spPr/>
      <dgm:t>
        <a:bodyPr/>
        <a:lstStyle/>
        <a:p>
          <a:endParaRPr lang="en-US"/>
        </a:p>
      </dgm:t>
    </dgm:pt>
    <dgm:pt modelId="{F8D82A7F-E82E-4D2E-A88A-0CAF2C8E6B61}">
      <dgm:prSet phldrT="[Text]" custT="1"/>
      <dgm:spPr>
        <a:ln>
          <a:solidFill>
            <a:schemeClr val="accent4">
              <a:lumMod val="50000"/>
            </a:schemeClr>
          </a:solidFill>
        </a:ln>
      </dgm:spPr>
      <dgm:t>
        <a:bodyPr/>
        <a:lstStyle/>
        <a:p>
          <a:r>
            <a:rPr lang="en-US" sz="1600" b="1" dirty="0">
              <a:solidFill>
                <a:schemeClr val="tx2"/>
              </a:solidFill>
            </a:rPr>
            <a:t>Straightforward or low level </a:t>
          </a:r>
          <a:r>
            <a:rPr lang="en-US" sz="1600" b="0" dirty="0">
              <a:solidFill>
                <a:schemeClr val="tx2"/>
              </a:solidFill>
            </a:rPr>
            <a:t>medical decision making </a:t>
          </a:r>
          <a:r>
            <a:rPr lang="en-US" sz="1600" dirty="0">
              <a:solidFill>
                <a:schemeClr val="tx2"/>
              </a:solidFill>
            </a:rPr>
            <a:t>or </a:t>
          </a:r>
          <a:r>
            <a:rPr lang="en-US" sz="1600" b="1" dirty="0">
              <a:solidFill>
                <a:schemeClr val="tx2"/>
              </a:solidFill>
            </a:rPr>
            <a:t>25 minutes </a:t>
          </a:r>
          <a:r>
            <a:rPr lang="en-US" sz="1600" dirty="0">
              <a:solidFill>
                <a:schemeClr val="tx2"/>
              </a:solidFill>
            </a:rPr>
            <a:t>total time</a:t>
          </a:r>
        </a:p>
      </dgm:t>
    </dgm:pt>
    <dgm:pt modelId="{B206AD8D-AB33-4B61-A8DB-FB86DA8FF613}" type="parTrans" cxnId="{E0242C03-7AFC-4AF2-A3DE-3F191802C36E}">
      <dgm:prSet/>
      <dgm:spPr/>
      <dgm:t>
        <a:bodyPr/>
        <a:lstStyle/>
        <a:p>
          <a:endParaRPr lang="en-US"/>
        </a:p>
      </dgm:t>
    </dgm:pt>
    <dgm:pt modelId="{41BF334F-BF54-468E-B319-A39BF56A219D}" type="sibTrans" cxnId="{E0242C03-7AFC-4AF2-A3DE-3F191802C36E}">
      <dgm:prSet/>
      <dgm:spPr/>
      <dgm:t>
        <a:bodyPr/>
        <a:lstStyle/>
        <a:p>
          <a:endParaRPr lang="en-US"/>
        </a:p>
      </dgm:t>
    </dgm:pt>
    <dgm:pt modelId="{4AD66CB7-2EB9-4E9F-9246-C50FE1DA24C2}">
      <dgm:prSet phldrT="[Text]"/>
      <dgm:spPr>
        <a:solidFill>
          <a:schemeClr val="accent4">
            <a:lumMod val="75000"/>
          </a:schemeClr>
        </a:solidFill>
      </dgm:spPr>
      <dgm:t>
        <a:bodyPr/>
        <a:lstStyle/>
        <a:p>
          <a:r>
            <a:rPr lang="en-US" dirty="0"/>
            <a:t>99232</a:t>
          </a:r>
        </a:p>
      </dgm:t>
    </dgm:pt>
    <dgm:pt modelId="{C33338CD-76E2-40F9-90DE-FAB4249F396E}" type="parTrans" cxnId="{313D1B0A-A1B4-46B2-A7AE-819AFD19270A}">
      <dgm:prSet/>
      <dgm:spPr/>
      <dgm:t>
        <a:bodyPr/>
        <a:lstStyle/>
        <a:p>
          <a:endParaRPr lang="en-US"/>
        </a:p>
      </dgm:t>
    </dgm:pt>
    <dgm:pt modelId="{1E6E9599-96BC-4AF7-B586-BD95F6DBAC40}" type="sibTrans" cxnId="{313D1B0A-A1B4-46B2-A7AE-819AFD19270A}">
      <dgm:prSet/>
      <dgm:spPr/>
      <dgm:t>
        <a:bodyPr/>
        <a:lstStyle/>
        <a:p>
          <a:endParaRPr lang="en-US"/>
        </a:p>
      </dgm:t>
    </dgm:pt>
    <dgm:pt modelId="{C2936671-7DCD-4D04-8246-C6976E2A5108}">
      <dgm:prSet phldrT="[Text]" custT="1"/>
      <dgm:spPr>
        <a:ln>
          <a:solidFill>
            <a:schemeClr val="accent4">
              <a:lumMod val="75000"/>
            </a:schemeClr>
          </a:solidFill>
        </a:ln>
      </dgm:spPr>
      <dgm:t>
        <a:bodyPr/>
        <a:lstStyle/>
        <a:p>
          <a:r>
            <a:rPr lang="en-US" sz="1600" b="1" dirty="0">
              <a:solidFill>
                <a:schemeClr val="tx2"/>
              </a:solidFill>
            </a:rPr>
            <a:t>Moderate</a:t>
          </a:r>
          <a:r>
            <a:rPr lang="en-US" sz="1600" dirty="0">
              <a:solidFill>
                <a:schemeClr val="tx2"/>
              </a:solidFill>
            </a:rPr>
            <a:t> level of medical decision making or </a:t>
          </a:r>
          <a:r>
            <a:rPr lang="en-US" sz="1600" b="1" dirty="0">
              <a:solidFill>
                <a:schemeClr val="tx2"/>
              </a:solidFill>
            </a:rPr>
            <a:t>35 minutes </a:t>
          </a:r>
          <a:r>
            <a:rPr lang="en-US" sz="1600" dirty="0">
              <a:solidFill>
                <a:schemeClr val="tx2"/>
              </a:solidFill>
            </a:rPr>
            <a:t>total time</a:t>
          </a:r>
        </a:p>
      </dgm:t>
    </dgm:pt>
    <dgm:pt modelId="{698DB430-770C-4AB9-8562-01BA32184A5E}" type="parTrans" cxnId="{C3D168A7-C654-440C-AEA7-B1729E4D658D}">
      <dgm:prSet/>
      <dgm:spPr/>
      <dgm:t>
        <a:bodyPr/>
        <a:lstStyle/>
        <a:p>
          <a:endParaRPr lang="en-US"/>
        </a:p>
      </dgm:t>
    </dgm:pt>
    <dgm:pt modelId="{B93A0890-3ED5-4179-B138-4D62C83014C3}" type="sibTrans" cxnId="{C3D168A7-C654-440C-AEA7-B1729E4D658D}">
      <dgm:prSet/>
      <dgm:spPr/>
      <dgm:t>
        <a:bodyPr/>
        <a:lstStyle/>
        <a:p>
          <a:endParaRPr lang="en-US"/>
        </a:p>
      </dgm:t>
    </dgm:pt>
    <dgm:pt modelId="{F4DE21BB-3BE6-453E-B18F-F36CCEBA464F}">
      <dgm:prSet phldrT="[Text]"/>
      <dgm:spPr>
        <a:solidFill>
          <a:schemeClr val="accent4">
            <a:lumMod val="75000"/>
          </a:schemeClr>
        </a:solidFill>
      </dgm:spPr>
      <dgm:t>
        <a:bodyPr/>
        <a:lstStyle/>
        <a:p>
          <a:r>
            <a:rPr lang="en-US" b="0" dirty="0">
              <a:solidFill>
                <a:schemeClr val="bg2"/>
              </a:solidFill>
            </a:rPr>
            <a:t>99233</a:t>
          </a:r>
        </a:p>
      </dgm:t>
    </dgm:pt>
    <dgm:pt modelId="{614E927A-941F-4DCF-9706-F39F8F208486}" type="parTrans" cxnId="{45B01F28-9787-48C7-B91D-5BC900243B0E}">
      <dgm:prSet/>
      <dgm:spPr/>
      <dgm:t>
        <a:bodyPr/>
        <a:lstStyle/>
        <a:p>
          <a:endParaRPr lang="en-US"/>
        </a:p>
      </dgm:t>
    </dgm:pt>
    <dgm:pt modelId="{A4DA4358-49D9-4CEE-8231-05EF144F9BBC}" type="sibTrans" cxnId="{45B01F28-9787-48C7-B91D-5BC900243B0E}">
      <dgm:prSet/>
      <dgm:spPr/>
      <dgm:t>
        <a:bodyPr/>
        <a:lstStyle/>
        <a:p>
          <a:endParaRPr lang="en-US"/>
        </a:p>
      </dgm:t>
    </dgm:pt>
    <dgm:pt modelId="{F769F84F-0DF2-411E-AFE2-B34E35E55585}">
      <dgm:prSet phldrT="[Text]" custT="1"/>
      <dgm:spPr>
        <a:ln>
          <a:solidFill>
            <a:schemeClr val="accent4">
              <a:lumMod val="60000"/>
              <a:lumOff val="40000"/>
            </a:schemeClr>
          </a:solidFill>
        </a:ln>
      </dgm:spPr>
      <dgm:t>
        <a:bodyPr/>
        <a:lstStyle/>
        <a:p>
          <a:r>
            <a:rPr lang="en-US" sz="1600" b="1" dirty="0">
              <a:solidFill>
                <a:schemeClr val="tx2"/>
              </a:solidFill>
            </a:rPr>
            <a:t>High</a:t>
          </a:r>
          <a:r>
            <a:rPr lang="en-US" sz="1600" dirty="0">
              <a:solidFill>
                <a:schemeClr val="tx2"/>
              </a:solidFill>
            </a:rPr>
            <a:t> level of medical decision making or </a:t>
          </a:r>
          <a:r>
            <a:rPr lang="en-US" sz="1600" b="1" dirty="0">
              <a:solidFill>
                <a:schemeClr val="tx2"/>
              </a:solidFill>
            </a:rPr>
            <a:t>50 minutes </a:t>
          </a:r>
          <a:r>
            <a:rPr lang="en-US" sz="1600" dirty="0">
              <a:solidFill>
                <a:schemeClr val="tx2"/>
              </a:solidFill>
            </a:rPr>
            <a:t>total time</a:t>
          </a:r>
        </a:p>
      </dgm:t>
    </dgm:pt>
    <dgm:pt modelId="{7CE7B859-A532-4597-A7A0-028CA566D7C1}" type="parTrans" cxnId="{A4A8B98D-90E2-47EE-9EFE-67EAF18A00AE}">
      <dgm:prSet/>
      <dgm:spPr/>
      <dgm:t>
        <a:bodyPr/>
        <a:lstStyle/>
        <a:p>
          <a:endParaRPr lang="en-US"/>
        </a:p>
      </dgm:t>
    </dgm:pt>
    <dgm:pt modelId="{19CE7AC2-2731-4FA0-B88A-45513A2BD73D}" type="sibTrans" cxnId="{A4A8B98D-90E2-47EE-9EFE-67EAF18A00AE}">
      <dgm:prSet/>
      <dgm:spPr/>
      <dgm:t>
        <a:bodyPr/>
        <a:lstStyle/>
        <a:p>
          <a:endParaRPr lang="en-US"/>
        </a:p>
      </dgm:t>
    </dgm:pt>
    <dgm:pt modelId="{0C835778-0D13-4C5B-99D8-671D25E2A1EF}" type="pres">
      <dgm:prSet presAssocID="{5BFF4571-0231-45BE-8FE9-D00E5E7FCB0C}" presName="linearFlow" presStyleCnt="0">
        <dgm:presLayoutVars>
          <dgm:dir/>
          <dgm:animLvl val="lvl"/>
          <dgm:resizeHandles val="exact"/>
        </dgm:presLayoutVars>
      </dgm:prSet>
      <dgm:spPr/>
    </dgm:pt>
    <dgm:pt modelId="{81BCBBC8-1ED9-4E1B-9B59-EB21D5E51436}" type="pres">
      <dgm:prSet presAssocID="{8A4597F0-19E7-4C7A-B566-6E5FD696D600}" presName="composite" presStyleCnt="0"/>
      <dgm:spPr/>
    </dgm:pt>
    <dgm:pt modelId="{08728C7D-9A58-4A8D-AFDC-C81FFCF79057}" type="pres">
      <dgm:prSet presAssocID="{8A4597F0-19E7-4C7A-B566-6E5FD696D600}" presName="parentText" presStyleLbl="alignNode1" presStyleIdx="0" presStyleCnt="3">
        <dgm:presLayoutVars>
          <dgm:chMax val="1"/>
          <dgm:bulletEnabled val="1"/>
        </dgm:presLayoutVars>
      </dgm:prSet>
      <dgm:spPr/>
    </dgm:pt>
    <dgm:pt modelId="{20AAF91A-3BBC-4C03-94FC-B87085A698CB}" type="pres">
      <dgm:prSet presAssocID="{8A4597F0-19E7-4C7A-B566-6E5FD696D600}" presName="descendantText" presStyleLbl="alignAcc1" presStyleIdx="0" presStyleCnt="3">
        <dgm:presLayoutVars>
          <dgm:bulletEnabled val="1"/>
        </dgm:presLayoutVars>
      </dgm:prSet>
      <dgm:spPr/>
    </dgm:pt>
    <dgm:pt modelId="{D9A1B25B-439C-4E02-AE01-33E92A3ACB9D}" type="pres">
      <dgm:prSet presAssocID="{1EA7B5EF-93C7-4875-9EDA-B7E2F0DF6664}" presName="sp" presStyleCnt="0"/>
      <dgm:spPr/>
    </dgm:pt>
    <dgm:pt modelId="{B5E39A10-8876-4050-A6F9-EBEC06CCAC50}" type="pres">
      <dgm:prSet presAssocID="{4AD66CB7-2EB9-4E9F-9246-C50FE1DA24C2}" presName="composite" presStyleCnt="0"/>
      <dgm:spPr/>
    </dgm:pt>
    <dgm:pt modelId="{2F9A1B39-C63D-48EF-96A0-850DC66EB400}" type="pres">
      <dgm:prSet presAssocID="{4AD66CB7-2EB9-4E9F-9246-C50FE1DA24C2}" presName="parentText" presStyleLbl="alignNode1" presStyleIdx="1" presStyleCnt="3">
        <dgm:presLayoutVars>
          <dgm:chMax val="1"/>
          <dgm:bulletEnabled val="1"/>
        </dgm:presLayoutVars>
      </dgm:prSet>
      <dgm:spPr/>
    </dgm:pt>
    <dgm:pt modelId="{C94E26E4-516A-4796-8DEB-76DF1BA0B0BA}" type="pres">
      <dgm:prSet presAssocID="{4AD66CB7-2EB9-4E9F-9246-C50FE1DA24C2}" presName="descendantText" presStyleLbl="alignAcc1" presStyleIdx="1" presStyleCnt="3">
        <dgm:presLayoutVars>
          <dgm:bulletEnabled val="1"/>
        </dgm:presLayoutVars>
      </dgm:prSet>
      <dgm:spPr/>
    </dgm:pt>
    <dgm:pt modelId="{5138AB0D-2F29-4FAD-9DFE-3E348E78BF73}" type="pres">
      <dgm:prSet presAssocID="{1E6E9599-96BC-4AF7-B586-BD95F6DBAC40}" presName="sp" presStyleCnt="0"/>
      <dgm:spPr/>
    </dgm:pt>
    <dgm:pt modelId="{3629AF92-5410-4BA8-81E7-EDF0F936FAA9}" type="pres">
      <dgm:prSet presAssocID="{F4DE21BB-3BE6-453E-B18F-F36CCEBA464F}" presName="composite" presStyleCnt="0"/>
      <dgm:spPr/>
    </dgm:pt>
    <dgm:pt modelId="{1F5332F1-E678-4545-B0EA-FA57605598E8}" type="pres">
      <dgm:prSet presAssocID="{F4DE21BB-3BE6-453E-B18F-F36CCEBA464F}" presName="parentText" presStyleLbl="alignNode1" presStyleIdx="2" presStyleCnt="3">
        <dgm:presLayoutVars>
          <dgm:chMax val="1"/>
          <dgm:bulletEnabled val="1"/>
        </dgm:presLayoutVars>
      </dgm:prSet>
      <dgm:spPr/>
    </dgm:pt>
    <dgm:pt modelId="{2B2427B5-D309-4EDD-855F-AA17F2151D45}" type="pres">
      <dgm:prSet presAssocID="{F4DE21BB-3BE6-453E-B18F-F36CCEBA464F}" presName="descendantText" presStyleLbl="alignAcc1" presStyleIdx="2" presStyleCnt="3">
        <dgm:presLayoutVars>
          <dgm:bulletEnabled val="1"/>
        </dgm:presLayoutVars>
      </dgm:prSet>
      <dgm:spPr/>
    </dgm:pt>
  </dgm:ptLst>
  <dgm:cxnLst>
    <dgm:cxn modelId="{E0242C03-7AFC-4AF2-A3DE-3F191802C36E}" srcId="{8A4597F0-19E7-4C7A-B566-6E5FD696D600}" destId="{F8D82A7F-E82E-4D2E-A88A-0CAF2C8E6B61}" srcOrd="0" destOrd="0" parTransId="{B206AD8D-AB33-4B61-A8DB-FB86DA8FF613}" sibTransId="{41BF334F-BF54-468E-B319-A39BF56A219D}"/>
    <dgm:cxn modelId="{313D1B0A-A1B4-46B2-A7AE-819AFD19270A}" srcId="{5BFF4571-0231-45BE-8FE9-D00E5E7FCB0C}" destId="{4AD66CB7-2EB9-4E9F-9246-C50FE1DA24C2}" srcOrd="1" destOrd="0" parTransId="{C33338CD-76E2-40F9-90DE-FAB4249F396E}" sibTransId="{1E6E9599-96BC-4AF7-B586-BD95F6DBAC40}"/>
    <dgm:cxn modelId="{45B01F28-9787-48C7-B91D-5BC900243B0E}" srcId="{5BFF4571-0231-45BE-8FE9-D00E5E7FCB0C}" destId="{F4DE21BB-3BE6-453E-B18F-F36CCEBA464F}" srcOrd="2" destOrd="0" parTransId="{614E927A-941F-4DCF-9706-F39F8F208486}" sibTransId="{A4DA4358-49D9-4CEE-8231-05EF144F9BBC}"/>
    <dgm:cxn modelId="{A9961040-8190-4CE8-84E6-230E29D664DD}" type="presOf" srcId="{C2936671-7DCD-4D04-8246-C6976E2A5108}" destId="{C94E26E4-516A-4796-8DEB-76DF1BA0B0BA}" srcOrd="0" destOrd="0" presId="urn:microsoft.com/office/officeart/2005/8/layout/chevron2"/>
    <dgm:cxn modelId="{4F65456F-9162-414F-A296-38B3BD7A7312}" type="presOf" srcId="{F769F84F-0DF2-411E-AFE2-B34E35E55585}" destId="{2B2427B5-D309-4EDD-855F-AA17F2151D45}" srcOrd="0" destOrd="0" presId="urn:microsoft.com/office/officeart/2005/8/layout/chevron2"/>
    <dgm:cxn modelId="{0D436E75-CCD0-4F08-B811-4BBC17A00E42}" type="presOf" srcId="{F4DE21BB-3BE6-453E-B18F-F36CCEBA464F}" destId="{1F5332F1-E678-4545-B0EA-FA57605598E8}" srcOrd="0" destOrd="0" presId="urn:microsoft.com/office/officeart/2005/8/layout/chevron2"/>
    <dgm:cxn modelId="{367F7279-CBBD-4ADD-8AD2-27FDAF7A9704}" srcId="{5BFF4571-0231-45BE-8FE9-D00E5E7FCB0C}" destId="{8A4597F0-19E7-4C7A-B566-6E5FD696D600}" srcOrd="0" destOrd="0" parTransId="{75E181EB-AEF0-4FA4-86A2-AB754AEAB660}" sibTransId="{1EA7B5EF-93C7-4875-9EDA-B7E2F0DF6664}"/>
    <dgm:cxn modelId="{7135F989-9C1F-40AF-B0EE-E17031B2653E}" type="presOf" srcId="{5BFF4571-0231-45BE-8FE9-D00E5E7FCB0C}" destId="{0C835778-0D13-4C5B-99D8-671D25E2A1EF}" srcOrd="0" destOrd="0" presId="urn:microsoft.com/office/officeart/2005/8/layout/chevron2"/>
    <dgm:cxn modelId="{A4A8B98D-90E2-47EE-9EFE-67EAF18A00AE}" srcId="{F4DE21BB-3BE6-453E-B18F-F36CCEBA464F}" destId="{F769F84F-0DF2-411E-AFE2-B34E35E55585}" srcOrd="0" destOrd="0" parTransId="{7CE7B859-A532-4597-A7A0-028CA566D7C1}" sibTransId="{19CE7AC2-2731-4FA0-B88A-45513A2BD73D}"/>
    <dgm:cxn modelId="{607DB6A3-BD7D-4C01-ABAB-2AE68792719E}" type="presOf" srcId="{8A4597F0-19E7-4C7A-B566-6E5FD696D600}" destId="{08728C7D-9A58-4A8D-AFDC-C81FFCF79057}" srcOrd="0" destOrd="0" presId="urn:microsoft.com/office/officeart/2005/8/layout/chevron2"/>
    <dgm:cxn modelId="{C3D168A7-C654-440C-AEA7-B1729E4D658D}" srcId="{4AD66CB7-2EB9-4E9F-9246-C50FE1DA24C2}" destId="{C2936671-7DCD-4D04-8246-C6976E2A5108}" srcOrd="0" destOrd="0" parTransId="{698DB430-770C-4AB9-8562-01BA32184A5E}" sibTransId="{B93A0890-3ED5-4179-B138-4D62C83014C3}"/>
    <dgm:cxn modelId="{80EAA2B9-B9C7-44A3-B2F5-00A183685967}" type="presOf" srcId="{F8D82A7F-E82E-4D2E-A88A-0CAF2C8E6B61}" destId="{20AAF91A-3BBC-4C03-94FC-B87085A698CB}" srcOrd="0" destOrd="0" presId="urn:microsoft.com/office/officeart/2005/8/layout/chevron2"/>
    <dgm:cxn modelId="{0E82A4FF-9AD4-4CE7-ACBC-CF71C806299E}" type="presOf" srcId="{4AD66CB7-2EB9-4E9F-9246-C50FE1DA24C2}" destId="{2F9A1B39-C63D-48EF-96A0-850DC66EB400}" srcOrd="0" destOrd="0" presId="urn:microsoft.com/office/officeart/2005/8/layout/chevron2"/>
    <dgm:cxn modelId="{515506B6-9AEE-4FDE-B364-5DEBBDFF73A6}" type="presParOf" srcId="{0C835778-0D13-4C5B-99D8-671D25E2A1EF}" destId="{81BCBBC8-1ED9-4E1B-9B59-EB21D5E51436}" srcOrd="0" destOrd="0" presId="urn:microsoft.com/office/officeart/2005/8/layout/chevron2"/>
    <dgm:cxn modelId="{6A1EFA89-F93D-42ED-8B43-B41ECE347D79}" type="presParOf" srcId="{81BCBBC8-1ED9-4E1B-9B59-EB21D5E51436}" destId="{08728C7D-9A58-4A8D-AFDC-C81FFCF79057}" srcOrd="0" destOrd="0" presId="urn:microsoft.com/office/officeart/2005/8/layout/chevron2"/>
    <dgm:cxn modelId="{AEDBA68F-659E-4BE4-AA9A-688B8E98F40F}" type="presParOf" srcId="{81BCBBC8-1ED9-4E1B-9B59-EB21D5E51436}" destId="{20AAF91A-3BBC-4C03-94FC-B87085A698CB}" srcOrd="1" destOrd="0" presId="urn:microsoft.com/office/officeart/2005/8/layout/chevron2"/>
    <dgm:cxn modelId="{8DE2383B-7437-46C0-861A-8998DDDCD94C}" type="presParOf" srcId="{0C835778-0D13-4C5B-99D8-671D25E2A1EF}" destId="{D9A1B25B-439C-4E02-AE01-33E92A3ACB9D}" srcOrd="1" destOrd="0" presId="urn:microsoft.com/office/officeart/2005/8/layout/chevron2"/>
    <dgm:cxn modelId="{A5F1256F-48D5-4015-A590-EF910437F264}" type="presParOf" srcId="{0C835778-0D13-4C5B-99D8-671D25E2A1EF}" destId="{B5E39A10-8876-4050-A6F9-EBEC06CCAC50}" srcOrd="2" destOrd="0" presId="urn:microsoft.com/office/officeart/2005/8/layout/chevron2"/>
    <dgm:cxn modelId="{A7CF203D-EE7A-4368-ADC3-22F236E3FBA6}" type="presParOf" srcId="{B5E39A10-8876-4050-A6F9-EBEC06CCAC50}" destId="{2F9A1B39-C63D-48EF-96A0-850DC66EB400}" srcOrd="0" destOrd="0" presId="urn:microsoft.com/office/officeart/2005/8/layout/chevron2"/>
    <dgm:cxn modelId="{8ADC9326-EE39-4398-B78C-A67C085B5DD6}" type="presParOf" srcId="{B5E39A10-8876-4050-A6F9-EBEC06CCAC50}" destId="{C94E26E4-516A-4796-8DEB-76DF1BA0B0BA}" srcOrd="1" destOrd="0" presId="urn:microsoft.com/office/officeart/2005/8/layout/chevron2"/>
    <dgm:cxn modelId="{127CDD22-0928-4B5F-BD29-EC7F3CA99F71}" type="presParOf" srcId="{0C835778-0D13-4C5B-99D8-671D25E2A1EF}" destId="{5138AB0D-2F29-4FAD-9DFE-3E348E78BF73}" srcOrd="3" destOrd="0" presId="urn:microsoft.com/office/officeart/2005/8/layout/chevron2"/>
    <dgm:cxn modelId="{08B42269-CF37-4925-8BC1-778211AC8567}" type="presParOf" srcId="{0C835778-0D13-4C5B-99D8-671D25E2A1EF}" destId="{3629AF92-5410-4BA8-81E7-EDF0F936FAA9}" srcOrd="4" destOrd="0" presId="urn:microsoft.com/office/officeart/2005/8/layout/chevron2"/>
    <dgm:cxn modelId="{CFE6CBDF-4EEC-474F-B935-95446880DA5C}" type="presParOf" srcId="{3629AF92-5410-4BA8-81E7-EDF0F936FAA9}" destId="{1F5332F1-E678-4545-B0EA-FA57605598E8}" srcOrd="0" destOrd="0" presId="urn:microsoft.com/office/officeart/2005/8/layout/chevron2"/>
    <dgm:cxn modelId="{48BC0B42-CB43-43DB-B893-7511AF07BD0E}" type="presParOf" srcId="{3629AF92-5410-4BA8-81E7-EDF0F936FAA9}" destId="{2B2427B5-D309-4EDD-855F-AA17F2151D45}"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D6407-F2F9-49F7-9F41-BA4C75EFDC9C}"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766C89A7-4145-4E98-B70C-182E1A6AB88D}">
      <dgm:prSet phldrT="[Text]" custT="1"/>
      <dgm:spPr/>
      <dgm:t>
        <a:bodyPr/>
        <a:lstStyle/>
        <a:p>
          <a:r>
            <a:rPr lang="en-US" sz="1600" b="1" dirty="0">
              <a:solidFill>
                <a:schemeClr val="tx2"/>
              </a:solidFill>
            </a:rPr>
            <a:t>99477: </a:t>
          </a:r>
          <a:r>
            <a:rPr lang="en-US" sz="1600" b="1" dirty="0">
              <a:solidFill>
                <a:schemeClr val="accent4"/>
              </a:solidFill>
            </a:rPr>
            <a:t>Initial</a:t>
          </a:r>
          <a:r>
            <a:rPr lang="en-US" sz="1600" b="1" dirty="0">
              <a:solidFill>
                <a:schemeClr val="tx2"/>
              </a:solidFill>
            </a:rPr>
            <a:t> hospital care</a:t>
          </a:r>
          <a:r>
            <a:rPr lang="en-US" sz="1600" dirty="0">
              <a:solidFill>
                <a:schemeClr val="tx2"/>
              </a:solidFill>
            </a:rPr>
            <a:t>, per day for the evaluation and management of the neonate, </a:t>
          </a:r>
          <a:r>
            <a:rPr lang="en-US" sz="1600" b="1" dirty="0">
              <a:solidFill>
                <a:schemeClr val="accent4"/>
              </a:solidFill>
            </a:rPr>
            <a:t>28 days of age or younger</a:t>
          </a:r>
          <a:r>
            <a:rPr lang="en-US" sz="1600" dirty="0">
              <a:solidFill>
                <a:schemeClr val="tx2"/>
              </a:solidFill>
            </a:rPr>
            <a:t>, who </a:t>
          </a:r>
          <a:r>
            <a:rPr lang="en-US" sz="1600" b="0" dirty="0">
              <a:solidFill>
                <a:schemeClr val="tx2"/>
              </a:solidFill>
            </a:rPr>
            <a:t>requires intensive observation, frequent, interventions, and other intensive care services</a:t>
          </a:r>
        </a:p>
      </dgm:t>
    </dgm:pt>
    <dgm:pt modelId="{990BC779-D8AD-44D9-85ED-B2040023F744}" type="parTrans" cxnId="{42A829B3-3985-47F4-A2B0-186D16C52114}">
      <dgm:prSet/>
      <dgm:spPr/>
      <dgm:t>
        <a:bodyPr/>
        <a:lstStyle/>
        <a:p>
          <a:endParaRPr lang="en-US"/>
        </a:p>
      </dgm:t>
    </dgm:pt>
    <dgm:pt modelId="{14D567B0-B2A7-4D1B-8A8B-EE14CFFD79AD}" type="sibTrans" cxnId="{42A829B3-3985-47F4-A2B0-186D16C52114}">
      <dgm:prSet/>
      <dgm:spPr/>
      <dgm:t>
        <a:bodyPr/>
        <a:lstStyle/>
        <a:p>
          <a:endParaRPr lang="en-US"/>
        </a:p>
      </dgm:t>
    </dgm:pt>
    <dgm:pt modelId="{6C31B41A-EE2D-4E5A-83A6-F518A9C92AFD}">
      <dgm:prSet custT="1"/>
      <dgm:spPr/>
      <dgm:t>
        <a:bodyPr/>
        <a:lstStyle/>
        <a:p>
          <a:r>
            <a:rPr lang="en-US" sz="1600" b="1" dirty="0">
              <a:solidFill>
                <a:schemeClr val="tx2"/>
              </a:solidFill>
            </a:rPr>
            <a:t>99478: </a:t>
          </a:r>
          <a:r>
            <a:rPr lang="en-US" sz="1600" b="1" dirty="0">
              <a:solidFill>
                <a:schemeClr val="accent4"/>
              </a:solidFill>
            </a:rPr>
            <a:t>Subsequent</a:t>
          </a:r>
          <a:r>
            <a:rPr lang="en-US" sz="1600" b="1" dirty="0">
              <a:solidFill>
                <a:schemeClr val="tx2"/>
              </a:solidFill>
            </a:rPr>
            <a:t> intensive care</a:t>
          </a:r>
          <a:r>
            <a:rPr lang="en-US" sz="1600" dirty="0">
              <a:solidFill>
                <a:schemeClr val="tx2"/>
              </a:solidFill>
            </a:rPr>
            <a:t>, per day for the evaluation and management of the recovering very low body weight infant (</a:t>
          </a:r>
          <a:r>
            <a:rPr lang="en-US" sz="1600" b="1" dirty="0">
              <a:solidFill>
                <a:schemeClr val="accent4"/>
              </a:solidFill>
            </a:rPr>
            <a:t>body weight less than 1500 grams</a:t>
          </a:r>
          <a:r>
            <a:rPr lang="en-US" sz="1600" dirty="0">
              <a:solidFill>
                <a:schemeClr val="tx2"/>
              </a:solidFill>
            </a:rPr>
            <a:t>)</a:t>
          </a:r>
        </a:p>
      </dgm:t>
    </dgm:pt>
    <dgm:pt modelId="{93E7E16B-644A-4C28-9B1B-CE19EC704F55}" type="parTrans" cxnId="{5EDABE0F-9BA9-48BD-93EB-85D34F214B90}">
      <dgm:prSet/>
      <dgm:spPr/>
      <dgm:t>
        <a:bodyPr/>
        <a:lstStyle/>
        <a:p>
          <a:endParaRPr lang="en-US"/>
        </a:p>
      </dgm:t>
    </dgm:pt>
    <dgm:pt modelId="{E2BB3F62-47D3-4715-B274-45ADE19C06D3}" type="sibTrans" cxnId="{5EDABE0F-9BA9-48BD-93EB-85D34F214B90}">
      <dgm:prSet/>
      <dgm:spPr/>
      <dgm:t>
        <a:bodyPr/>
        <a:lstStyle/>
        <a:p>
          <a:endParaRPr lang="en-US"/>
        </a:p>
      </dgm:t>
    </dgm:pt>
    <dgm:pt modelId="{EB5F7FE0-1EAA-41CC-ADC3-7ECCE28A2F0B}">
      <dgm:prSet custT="1"/>
      <dgm:spPr/>
      <dgm:t>
        <a:bodyPr/>
        <a:lstStyle/>
        <a:p>
          <a:r>
            <a:rPr lang="en-US" sz="1600" b="1" dirty="0">
              <a:solidFill>
                <a:schemeClr val="tx2"/>
              </a:solidFill>
            </a:rPr>
            <a:t>99479: </a:t>
          </a:r>
          <a:r>
            <a:rPr lang="en-US" sz="1600" b="1" dirty="0">
              <a:solidFill>
                <a:schemeClr val="accent4"/>
              </a:solidFill>
            </a:rPr>
            <a:t>Subsequent</a:t>
          </a:r>
          <a:r>
            <a:rPr lang="en-US" sz="1600" b="1" dirty="0">
              <a:solidFill>
                <a:schemeClr val="tx2"/>
              </a:solidFill>
            </a:rPr>
            <a:t> intensive care</a:t>
          </a:r>
          <a:r>
            <a:rPr lang="en-US" sz="1600" dirty="0">
              <a:solidFill>
                <a:schemeClr val="tx2"/>
              </a:solidFill>
            </a:rPr>
            <a:t>, per day for the evaluation and management of the recovering low body weight infant (</a:t>
          </a:r>
          <a:r>
            <a:rPr lang="en-US" sz="1600" b="1" dirty="0">
              <a:solidFill>
                <a:schemeClr val="accent4"/>
              </a:solidFill>
            </a:rPr>
            <a:t>body weight 1500-2500 grams</a:t>
          </a:r>
          <a:r>
            <a:rPr lang="en-US" sz="1600" dirty="0">
              <a:solidFill>
                <a:schemeClr val="tx2"/>
              </a:solidFill>
            </a:rPr>
            <a:t>)</a:t>
          </a:r>
        </a:p>
      </dgm:t>
    </dgm:pt>
    <dgm:pt modelId="{190C3837-B773-4C67-9C86-717CF53AC0A7}" type="parTrans" cxnId="{A7CF80A1-7231-44FD-9753-46E26D662B49}">
      <dgm:prSet/>
      <dgm:spPr/>
      <dgm:t>
        <a:bodyPr/>
        <a:lstStyle/>
        <a:p>
          <a:endParaRPr lang="en-US"/>
        </a:p>
      </dgm:t>
    </dgm:pt>
    <dgm:pt modelId="{B26AEE7A-D74E-4CB5-B2ED-C0D9F00EE5D1}" type="sibTrans" cxnId="{A7CF80A1-7231-44FD-9753-46E26D662B49}">
      <dgm:prSet/>
      <dgm:spPr/>
      <dgm:t>
        <a:bodyPr/>
        <a:lstStyle/>
        <a:p>
          <a:endParaRPr lang="en-US"/>
        </a:p>
      </dgm:t>
    </dgm:pt>
    <dgm:pt modelId="{6F18C95B-D92D-4522-9A42-94F67D54A12F}">
      <dgm:prSet custT="1"/>
      <dgm:spPr/>
      <dgm:t>
        <a:bodyPr/>
        <a:lstStyle/>
        <a:p>
          <a:r>
            <a:rPr lang="en-US" sz="1600" b="1" dirty="0">
              <a:solidFill>
                <a:schemeClr val="tx2"/>
              </a:solidFill>
            </a:rPr>
            <a:t>99480: </a:t>
          </a:r>
          <a:r>
            <a:rPr lang="en-US" sz="1600" b="1" dirty="0">
              <a:solidFill>
                <a:schemeClr val="accent4"/>
              </a:solidFill>
            </a:rPr>
            <a:t>Subsequent</a:t>
          </a:r>
          <a:r>
            <a:rPr lang="en-US" sz="1600" b="1" dirty="0">
              <a:solidFill>
                <a:schemeClr val="tx2"/>
              </a:solidFill>
            </a:rPr>
            <a:t> intensive care</a:t>
          </a:r>
          <a:r>
            <a:rPr lang="en-US" sz="1600" dirty="0">
              <a:solidFill>
                <a:schemeClr val="tx2"/>
              </a:solidFill>
            </a:rPr>
            <a:t>, per day, for the evaluation and management of the recovering infant (</a:t>
          </a:r>
          <a:r>
            <a:rPr lang="en-US" sz="1600" b="1" dirty="0">
              <a:solidFill>
                <a:schemeClr val="accent4"/>
              </a:solidFill>
            </a:rPr>
            <a:t>body weight 2501-5000 grams</a:t>
          </a:r>
          <a:r>
            <a:rPr lang="en-US" sz="1600" dirty="0">
              <a:solidFill>
                <a:schemeClr val="tx2"/>
              </a:solidFill>
            </a:rPr>
            <a:t>)</a:t>
          </a:r>
        </a:p>
      </dgm:t>
    </dgm:pt>
    <dgm:pt modelId="{F590A760-4B84-4181-9A52-448CD0C0A513}" type="parTrans" cxnId="{D3B30306-5A1E-4F8C-A5D6-B2122243A0AA}">
      <dgm:prSet/>
      <dgm:spPr/>
      <dgm:t>
        <a:bodyPr/>
        <a:lstStyle/>
        <a:p>
          <a:endParaRPr lang="en-US"/>
        </a:p>
      </dgm:t>
    </dgm:pt>
    <dgm:pt modelId="{4613AF0E-ED2A-4240-A2DE-AD87E8176CAF}" type="sibTrans" cxnId="{D3B30306-5A1E-4F8C-A5D6-B2122243A0AA}">
      <dgm:prSet/>
      <dgm:spPr/>
      <dgm:t>
        <a:bodyPr/>
        <a:lstStyle/>
        <a:p>
          <a:endParaRPr lang="en-US"/>
        </a:p>
      </dgm:t>
    </dgm:pt>
    <dgm:pt modelId="{A55E0025-3E87-42CE-8278-EBEFFCD4D232}" type="pres">
      <dgm:prSet presAssocID="{FFED6407-F2F9-49F7-9F41-BA4C75EFDC9C}" presName="vert0" presStyleCnt="0">
        <dgm:presLayoutVars>
          <dgm:dir/>
          <dgm:animOne val="branch"/>
          <dgm:animLvl val="lvl"/>
        </dgm:presLayoutVars>
      </dgm:prSet>
      <dgm:spPr/>
    </dgm:pt>
    <dgm:pt modelId="{79B696EC-1D19-4E76-8C57-5FE20653B8FA}" type="pres">
      <dgm:prSet presAssocID="{766C89A7-4145-4E98-B70C-182E1A6AB88D}" presName="thickLine" presStyleLbl="alignNode1" presStyleIdx="0" presStyleCnt="4"/>
      <dgm:spPr/>
    </dgm:pt>
    <dgm:pt modelId="{D2FD2F80-4D4B-42EA-92C1-BDDB05501DA7}" type="pres">
      <dgm:prSet presAssocID="{766C89A7-4145-4E98-B70C-182E1A6AB88D}" presName="horz1" presStyleCnt="0"/>
      <dgm:spPr/>
    </dgm:pt>
    <dgm:pt modelId="{3FEA2B19-9651-4AE1-87AB-AF11A5E8705C}" type="pres">
      <dgm:prSet presAssocID="{766C89A7-4145-4E98-B70C-182E1A6AB88D}" presName="tx1" presStyleLbl="revTx" presStyleIdx="0" presStyleCnt="4"/>
      <dgm:spPr/>
    </dgm:pt>
    <dgm:pt modelId="{BE0FF47B-CC5F-48CC-9830-0ABD63222865}" type="pres">
      <dgm:prSet presAssocID="{766C89A7-4145-4E98-B70C-182E1A6AB88D}" presName="vert1" presStyleCnt="0"/>
      <dgm:spPr/>
    </dgm:pt>
    <dgm:pt modelId="{08A0BABA-27CE-4FFC-90E0-E3AE05012B7A}" type="pres">
      <dgm:prSet presAssocID="{6C31B41A-EE2D-4E5A-83A6-F518A9C92AFD}" presName="thickLine" presStyleLbl="alignNode1" presStyleIdx="1" presStyleCnt="4"/>
      <dgm:spPr/>
    </dgm:pt>
    <dgm:pt modelId="{027FAA96-9679-4EC2-B95C-84D52974FFD0}" type="pres">
      <dgm:prSet presAssocID="{6C31B41A-EE2D-4E5A-83A6-F518A9C92AFD}" presName="horz1" presStyleCnt="0"/>
      <dgm:spPr/>
    </dgm:pt>
    <dgm:pt modelId="{E071B556-F423-4BE8-B62F-5A25EF3D3167}" type="pres">
      <dgm:prSet presAssocID="{6C31B41A-EE2D-4E5A-83A6-F518A9C92AFD}" presName="tx1" presStyleLbl="revTx" presStyleIdx="1" presStyleCnt="4"/>
      <dgm:spPr/>
    </dgm:pt>
    <dgm:pt modelId="{7D12D00C-3CE0-4E25-9EC4-8C9BA0AECE05}" type="pres">
      <dgm:prSet presAssocID="{6C31B41A-EE2D-4E5A-83A6-F518A9C92AFD}" presName="vert1" presStyleCnt="0"/>
      <dgm:spPr/>
    </dgm:pt>
    <dgm:pt modelId="{12A90C01-6D3B-4844-A034-0910F59D6E57}" type="pres">
      <dgm:prSet presAssocID="{EB5F7FE0-1EAA-41CC-ADC3-7ECCE28A2F0B}" presName="thickLine" presStyleLbl="alignNode1" presStyleIdx="2" presStyleCnt="4"/>
      <dgm:spPr/>
    </dgm:pt>
    <dgm:pt modelId="{0F778AAB-B70B-4F66-B7B6-79440F383F48}" type="pres">
      <dgm:prSet presAssocID="{EB5F7FE0-1EAA-41CC-ADC3-7ECCE28A2F0B}" presName="horz1" presStyleCnt="0"/>
      <dgm:spPr/>
    </dgm:pt>
    <dgm:pt modelId="{16F6D085-3361-47AF-A1E8-3077CE119987}" type="pres">
      <dgm:prSet presAssocID="{EB5F7FE0-1EAA-41CC-ADC3-7ECCE28A2F0B}" presName="tx1" presStyleLbl="revTx" presStyleIdx="2" presStyleCnt="4"/>
      <dgm:spPr/>
    </dgm:pt>
    <dgm:pt modelId="{874BC80B-0F59-407B-B3CB-DB7FDE6065B7}" type="pres">
      <dgm:prSet presAssocID="{EB5F7FE0-1EAA-41CC-ADC3-7ECCE28A2F0B}" presName="vert1" presStyleCnt="0"/>
      <dgm:spPr/>
    </dgm:pt>
    <dgm:pt modelId="{119E30C4-9FA3-410A-B8A8-22ABEEBBF372}" type="pres">
      <dgm:prSet presAssocID="{6F18C95B-D92D-4522-9A42-94F67D54A12F}" presName="thickLine" presStyleLbl="alignNode1" presStyleIdx="3" presStyleCnt="4"/>
      <dgm:spPr/>
    </dgm:pt>
    <dgm:pt modelId="{7936083D-9D1F-4706-B66A-79BE048C1459}" type="pres">
      <dgm:prSet presAssocID="{6F18C95B-D92D-4522-9A42-94F67D54A12F}" presName="horz1" presStyleCnt="0"/>
      <dgm:spPr/>
    </dgm:pt>
    <dgm:pt modelId="{25A72C9C-2BC3-4513-90F3-406B645FC2F3}" type="pres">
      <dgm:prSet presAssocID="{6F18C95B-D92D-4522-9A42-94F67D54A12F}" presName="tx1" presStyleLbl="revTx" presStyleIdx="3" presStyleCnt="4"/>
      <dgm:spPr/>
    </dgm:pt>
    <dgm:pt modelId="{0AE94993-4BC5-4356-9DAC-7A7D3F623AF3}" type="pres">
      <dgm:prSet presAssocID="{6F18C95B-D92D-4522-9A42-94F67D54A12F}" presName="vert1" presStyleCnt="0"/>
      <dgm:spPr/>
    </dgm:pt>
  </dgm:ptLst>
  <dgm:cxnLst>
    <dgm:cxn modelId="{D3B30306-5A1E-4F8C-A5D6-B2122243A0AA}" srcId="{FFED6407-F2F9-49F7-9F41-BA4C75EFDC9C}" destId="{6F18C95B-D92D-4522-9A42-94F67D54A12F}" srcOrd="3" destOrd="0" parTransId="{F590A760-4B84-4181-9A52-448CD0C0A513}" sibTransId="{4613AF0E-ED2A-4240-A2DE-AD87E8176CAF}"/>
    <dgm:cxn modelId="{5EDABE0F-9BA9-48BD-93EB-85D34F214B90}" srcId="{FFED6407-F2F9-49F7-9F41-BA4C75EFDC9C}" destId="{6C31B41A-EE2D-4E5A-83A6-F518A9C92AFD}" srcOrd="1" destOrd="0" parTransId="{93E7E16B-644A-4C28-9B1B-CE19EC704F55}" sibTransId="{E2BB3F62-47D3-4715-B274-45ADE19C06D3}"/>
    <dgm:cxn modelId="{CA4A5726-CC31-4558-A083-2FF1D134D3B1}" type="presOf" srcId="{6F18C95B-D92D-4522-9A42-94F67D54A12F}" destId="{25A72C9C-2BC3-4513-90F3-406B645FC2F3}" srcOrd="0" destOrd="0" presId="urn:microsoft.com/office/officeart/2008/layout/LinedList"/>
    <dgm:cxn modelId="{10C63427-A115-40C8-AC1F-FED1B531C12D}" type="presOf" srcId="{766C89A7-4145-4E98-B70C-182E1A6AB88D}" destId="{3FEA2B19-9651-4AE1-87AB-AF11A5E8705C}" srcOrd="0" destOrd="0" presId="urn:microsoft.com/office/officeart/2008/layout/LinedList"/>
    <dgm:cxn modelId="{9360FE9A-7DD3-410C-87E4-7191C48C76E4}" type="presOf" srcId="{6C31B41A-EE2D-4E5A-83A6-F518A9C92AFD}" destId="{E071B556-F423-4BE8-B62F-5A25EF3D3167}" srcOrd="0" destOrd="0" presId="urn:microsoft.com/office/officeart/2008/layout/LinedList"/>
    <dgm:cxn modelId="{A7CF80A1-7231-44FD-9753-46E26D662B49}" srcId="{FFED6407-F2F9-49F7-9F41-BA4C75EFDC9C}" destId="{EB5F7FE0-1EAA-41CC-ADC3-7ECCE28A2F0B}" srcOrd="2" destOrd="0" parTransId="{190C3837-B773-4C67-9C86-717CF53AC0A7}" sibTransId="{B26AEE7A-D74E-4CB5-B2ED-C0D9F00EE5D1}"/>
    <dgm:cxn modelId="{42A829B3-3985-47F4-A2B0-186D16C52114}" srcId="{FFED6407-F2F9-49F7-9F41-BA4C75EFDC9C}" destId="{766C89A7-4145-4E98-B70C-182E1A6AB88D}" srcOrd="0" destOrd="0" parTransId="{990BC779-D8AD-44D9-85ED-B2040023F744}" sibTransId="{14D567B0-B2A7-4D1B-8A8B-EE14CFFD79AD}"/>
    <dgm:cxn modelId="{6398F1BD-E1F5-430F-AEF6-3E42685E6D14}" type="presOf" srcId="{EB5F7FE0-1EAA-41CC-ADC3-7ECCE28A2F0B}" destId="{16F6D085-3361-47AF-A1E8-3077CE119987}" srcOrd="0" destOrd="0" presId="urn:microsoft.com/office/officeart/2008/layout/LinedList"/>
    <dgm:cxn modelId="{F39B62EC-318E-41C4-A43C-AFC1BBA4F793}" type="presOf" srcId="{FFED6407-F2F9-49F7-9F41-BA4C75EFDC9C}" destId="{A55E0025-3E87-42CE-8278-EBEFFCD4D232}" srcOrd="0" destOrd="0" presId="urn:microsoft.com/office/officeart/2008/layout/LinedList"/>
    <dgm:cxn modelId="{ACCCD13D-0041-45FD-A672-FEFF3BEDA6C7}" type="presParOf" srcId="{A55E0025-3E87-42CE-8278-EBEFFCD4D232}" destId="{79B696EC-1D19-4E76-8C57-5FE20653B8FA}" srcOrd="0" destOrd="0" presId="urn:microsoft.com/office/officeart/2008/layout/LinedList"/>
    <dgm:cxn modelId="{0A182D82-1DF2-4BFC-B87A-41D2E1EF7B55}" type="presParOf" srcId="{A55E0025-3E87-42CE-8278-EBEFFCD4D232}" destId="{D2FD2F80-4D4B-42EA-92C1-BDDB05501DA7}" srcOrd="1" destOrd="0" presId="urn:microsoft.com/office/officeart/2008/layout/LinedList"/>
    <dgm:cxn modelId="{CE9F8CF0-28D4-486C-B6B8-61A42ABE65F1}" type="presParOf" srcId="{D2FD2F80-4D4B-42EA-92C1-BDDB05501DA7}" destId="{3FEA2B19-9651-4AE1-87AB-AF11A5E8705C}" srcOrd="0" destOrd="0" presId="urn:microsoft.com/office/officeart/2008/layout/LinedList"/>
    <dgm:cxn modelId="{AFDEF475-F606-4D36-9C41-F89C32CD513D}" type="presParOf" srcId="{D2FD2F80-4D4B-42EA-92C1-BDDB05501DA7}" destId="{BE0FF47B-CC5F-48CC-9830-0ABD63222865}" srcOrd="1" destOrd="0" presId="urn:microsoft.com/office/officeart/2008/layout/LinedList"/>
    <dgm:cxn modelId="{655982C7-01C6-4E38-AE58-1DB82980550E}" type="presParOf" srcId="{A55E0025-3E87-42CE-8278-EBEFFCD4D232}" destId="{08A0BABA-27CE-4FFC-90E0-E3AE05012B7A}" srcOrd="2" destOrd="0" presId="urn:microsoft.com/office/officeart/2008/layout/LinedList"/>
    <dgm:cxn modelId="{1095DB73-67CF-455A-AF4F-174BC9F1B110}" type="presParOf" srcId="{A55E0025-3E87-42CE-8278-EBEFFCD4D232}" destId="{027FAA96-9679-4EC2-B95C-84D52974FFD0}" srcOrd="3" destOrd="0" presId="urn:microsoft.com/office/officeart/2008/layout/LinedList"/>
    <dgm:cxn modelId="{F38EF799-D322-45F4-9907-63DFDF0B8D90}" type="presParOf" srcId="{027FAA96-9679-4EC2-B95C-84D52974FFD0}" destId="{E071B556-F423-4BE8-B62F-5A25EF3D3167}" srcOrd="0" destOrd="0" presId="urn:microsoft.com/office/officeart/2008/layout/LinedList"/>
    <dgm:cxn modelId="{8A268835-4910-49D2-AE52-0B0ACBE37440}" type="presParOf" srcId="{027FAA96-9679-4EC2-B95C-84D52974FFD0}" destId="{7D12D00C-3CE0-4E25-9EC4-8C9BA0AECE05}" srcOrd="1" destOrd="0" presId="urn:microsoft.com/office/officeart/2008/layout/LinedList"/>
    <dgm:cxn modelId="{C169E930-5359-4054-BC71-95212F73348A}" type="presParOf" srcId="{A55E0025-3E87-42CE-8278-EBEFFCD4D232}" destId="{12A90C01-6D3B-4844-A034-0910F59D6E57}" srcOrd="4" destOrd="0" presId="urn:microsoft.com/office/officeart/2008/layout/LinedList"/>
    <dgm:cxn modelId="{42DDE805-0D5C-44CD-98E5-0F126332169C}" type="presParOf" srcId="{A55E0025-3E87-42CE-8278-EBEFFCD4D232}" destId="{0F778AAB-B70B-4F66-B7B6-79440F383F48}" srcOrd="5" destOrd="0" presId="urn:microsoft.com/office/officeart/2008/layout/LinedList"/>
    <dgm:cxn modelId="{25D6C66C-02C8-47FC-83C4-350755016BF2}" type="presParOf" srcId="{0F778AAB-B70B-4F66-B7B6-79440F383F48}" destId="{16F6D085-3361-47AF-A1E8-3077CE119987}" srcOrd="0" destOrd="0" presId="urn:microsoft.com/office/officeart/2008/layout/LinedList"/>
    <dgm:cxn modelId="{2FB00CF5-C813-4B5A-AA64-CFE18CFBE5DA}" type="presParOf" srcId="{0F778AAB-B70B-4F66-B7B6-79440F383F48}" destId="{874BC80B-0F59-407B-B3CB-DB7FDE6065B7}" srcOrd="1" destOrd="0" presId="urn:microsoft.com/office/officeart/2008/layout/LinedList"/>
    <dgm:cxn modelId="{7509BF93-C680-4AE1-8BC7-AB8E1B16E69A}" type="presParOf" srcId="{A55E0025-3E87-42CE-8278-EBEFFCD4D232}" destId="{119E30C4-9FA3-410A-B8A8-22ABEEBBF372}" srcOrd="6" destOrd="0" presId="urn:microsoft.com/office/officeart/2008/layout/LinedList"/>
    <dgm:cxn modelId="{CB18F762-D81A-4A72-8B4B-2F0818DA6E22}" type="presParOf" srcId="{A55E0025-3E87-42CE-8278-EBEFFCD4D232}" destId="{7936083D-9D1F-4706-B66A-79BE048C1459}" srcOrd="7" destOrd="0" presId="urn:microsoft.com/office/officeart/2008/layout/LinedList"/>
    <dgm:cxn modelId="{67F87692-FFA8-441E-A23A-77AE8CB204E7}" type="presParOf" srcId="{7936083D-9D1F-4706-B66A-79BE048C1459}" destId="{25A72C9C-2BC3-4513-90F3-406B645FC2F3}" srcOrd="0" destOrd="0" presId="urn:microsoft.com/office/officeart/2008/layout/LinedList"/>
    <dgm:cxn modelId="{ABAF1ADF-43F9-40FA-9C99-EC111F5DAA5F}" type="presParOf" srcId="{7936083D-9D1F-4706-B66A-79BE048C1459}" destId="{0AE94993-4BC5-4356-9DAC-7A7D3F623AF3}"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ED6407-F2F9-49F7-9F41-BA4C75EFDC9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766C89A7-4145-4E98-B70C-182E1A6AB88D}">
      <dgm:prSet phldrT="[Text]" custT="1"/>
      <dgm:spPr/>
      <dgm:t>
        <a:bodyPr/>
        <a:lstStyle/>
        <a:p>
          <a:r>
            <a:rPr lang="en-US" sz="1600" b="1" dirty="0"/>
            <a:t>Admitted and Discharged on Same Date</a:t>
          </a:r>
          <a:endParaRPr lang="en-US" sz="1600" dirty="0"/>
        </a:p>
      </dgm:t>
    </dgm:pt>
    <dgm:pt modelId="{990BC779-D8AD-44D9-85ED-B2040023F744}" type="parTrans" cxnId="{42A829B3-3985-47F4-A2B0-186D16C52114}">
      <dgm:prSet/>
      <dgm:spPr/>
      <dgm:t>
        <a:bodyPr/>
        <a:lstStyle/>
        <a:p>
          <a:endParaRPr lang="en-US"/>
        </a:p>
      </dgm:t>
    </dgm:pt>
    <dgm:pt modelId="{14D567B0-B2A7-4D1B-8A8B-EE14CFFD79AD}" type="sibTrans" cxnId="{42A829B3-3985-47F4-A2B0-186D16C52114}">
      <dgm:prSet/>
      <dgm:spPr/>
      <dgm:t>
        <a:bodyPr/>
        <a:lstStyle/>
        <a:p>
          <a:endParaRPr lang="en-US"/>
        </a:p>
      </dgm:t>
    </dgm:pt>
    <dgm:pt modelId="{6C31B41A-EE2D-4E5A-83A6-F518A9C92AFD}">
      <dgm:prSet custT="1"/>
      <dgm:spPr/>
      <dgm:t>
        <a:bodyPr/>
        <a:lstStyle/>
        <a:p>
          <a:r>
            <a:rPr lang="en-US" sz="1600" b="1" dirty="0"/>
            <a:t>Hospital Discharge Services</a:t>
          </a:r>
        </a:p>
      </dgm:t>
    </dgm:pt>
    <dgm:pt modelId="{93E7E16B-644A-4C28-9B1B-CE19EC704F55}" type="parTrans" cxnId="{5EDABE0F-9BA9-48BD-93EB-85D34F214B90}">
      <dgm:prSet/>
      <dgm:spPr/>
      <dgm:t>
        <a:bodyPr/>
        <a:lstStyle/>
        <a:p>
          <a:endParaRPr lang="en-US"/>
        </a:p>
      </dgm:t>
    </dgm:pt>
    <dgm:pt modelId="{E2BB3F62-47D3-4715-B274-45ADE19C06D3}" type="sibTrans" cxnId="{5EDABE0F-9BA9-48BD-93EB-85D34F214B90}">
      <dgm:prSet/>
      <dgm:spPr/>
      <dgm:t>
        <a:bodyPr/>
        <a:lstStyle/>
        <a:p>
          <a:endParaRPr lang="en-US"/>
        </a:p>
      </dgm:t>
    </dgm:pt>
    <dgm:pt modelId="{7BFB19F9-0414-43C7-88FB-21A6B4C04B4F}">
      <dgm:prSet phldrT="[Text]" custT="1"/>
      <dgm:spPr/>
      <dgm:t>
        <a:bodyPr/>
        <a:lstStyle/>
        <a:p>
          <a:pPr marL="0" indent="0">
            <a:lnSpc>
              <a:spcPct val="100000"/>
            </a:lnSpc>
            <a:buNone/>
          </a:pPr>
          <a:r>
            <a:rPr lang="en-US" sz="1600" dirty="0"/>
            <a:t>99463: Initial hospital evaluation and management of normal newborn infant </a:t>
          </a:r>
          <a:r>
            <a:rPr lang="en-US" sz="1600" b="1" dirty="0">
              <a:solidFill>
                <a:schemeClr val="accent4"/>
              </a:solidFill>
            </a:rPr>
            <a:t>admitted and discharged on the same date</a:t>
          </a:r>
          <a:r>
            <a:rPr lang="en-US" sz="1600" dirty="0"/>
            <a:t> </a:t>
          </a:r>
        </a:p>
      </dgm:t>
    </dgm:pt>
    <dgm:pt modelId="{3EB8E164-3D34-4792-AE4D-1B9D1B2C083A}" type="parTrans" cxnId="{4D4F3EF0-24CD-475B-B600-0DA94272743B}">
      <dgm:prSet/>
      <dgm:spPr/>
      <dgm:t>
        <a:bodyPr/>
        <a:lstStyle/>
        <a:p>
          <a:endParaRPr lang="en-US"/>
        </a:p>
      </dgm:t>
    </dgm:pt>
    <dgm:pt modelId="{E1C217D1-847B-47E1-97B3-2C2E7D10E8E6}" type="sibTrans" cxnId="{4D4F3EF0-24CD-475B-B600-0DA94272743B}">
      <dgm:prSet/>
      <dgm:spPr/>
      <dgm:t>
        <a:bodyPr/>
        <a:lstStyle/>
        <a:p>
          <a:endParaRPr lang="en-US"/>
        </a:p>
      </dgm:t>
    </dgm:pt>
    <dgm:pt modelId="{9C7702B0-380A-402B-8438-009B37C5D175}">
      <dgm:prSet custT="1"/>
      <dgm:spPr/>
      <dgm:t>
        <a:bodyPr/>
        <a:lstStyle/>
        <a:p>
          <a:pPr>
            <a:buNone/>
          </a:pPr>
          <a:r>
            <a:rPr lang="en-US" sz="1600" b="0" dirty="0"/>
            <a:t>99238: Hospital discharge day management; </a:t>
          </a:r>
          <a:r>
            <a:rPr lang="en-US" sz="1600" b="1" dirty="0">
              <a:solidFill>
                <a:schemeClr val="accent4"/>
              </a:solidFill>
            </a:rPr>
            <a:t>30 minute or less</a:t>
          </a:r>
        </a:p>
      </dgm:t>
    </dgm:pt>
    <dgm:pt modelId="{5F912B32-9155-41C7-AE72-A315214F9F75}" type="parTrans" cxnId="{71E167B3-6BEA-4B30-BF79-32C29D1217EE}">
      <dgm:prSet/>
      <dgm:spPr/>
      <dgm:t>
        <a:bodyPr/>
        <a:lstStyle/>
        <a:p>
          <a:endParaRPr lang="en-US"/>
        </a:p>
      </dgm:t>
    </dgm:pt>
    <dgm:pt modelId="{A090E0F9-76F7-4716-A0EA-46D5A716963E}" type="sibTrans" cxnId="{71E167B3-6BEA-4B30-BF79-32C29D1217EE}">
      <dgm:prSet/>
      <dgm:spPr/>
      <dgm:t>
        <a:bodyPr/>
        <a:lstStyle/>
        <a:p>
          <a:endParaRPr lang="en-US"/>
        </a:p>
      </dgm:t>
    </dgm:pt>
    <dgm:pt modelId="{A117E7EF-7F79-49F5-9581-5BBF9A19A869}">
      <dgm:prSet custT="1"/>
      <dgm:spPr/>
      <dgm:t>
        <a:bodyPr/>
        <a:lstStyle/>
        <a:p>
          <a:pPr>
            <a:buNone/>
          </a:pPr>
          <a:r>
            <a:rPr lang="en-US" sz="1600" b="0" dirty="0"/>
            <a:t>99239: Hospital discharge day management; </a:t>
          </a:r>
          <a:r>
            <a:rPr lang="en-US" sz="1600" b="1" dirty="0">
              <a:solidFill>
                <a:schemeClr val="accent4"/>
              </a:solidFill>
            </a:rPr>
            <a:t>more than 30 minutes</a:t>
          </a:r>
          <a:endParaRPr lang="en-US" sz="1400" b="1" dirty="0">
            <a:solidFill>
              <a:schemeClr val="accent4"/>
            </a:solidFill>
          </a:endParaRPr>
        </a:p>
      </dgm:t>
    </dgm:pt>
    <dgm:pt modelId="{E64C6236-171E-4BD3-AF7F-484353656BB6}" type="parTrans" cxnId="{92C709DD-CC51-4EBF-BD42-CDD6F41C2F3E}">
      <dgm:prSet/>
      <dgm:spPr/>
      <dgm:t>
        <a:bodyPr/>
        <a:lstStyle/>
        <a:p>
          <a:endParaRPr lang="en-US"/>
        </a:p>
      </dgm:t>
    </dgm:pt>
    <dgm:pt modelId="{4590D245-6ADC-4B3E-982C-839D94D18D69}" type="sibTrans" cxnId="{92C709DD-CC51-4EBF-BD42-CDD6F41C2F3E}">
      <dgm:prSet/>
      <dgm:spPr/>
      <dgm:t>
        <a:bodyPr/>
        <a:lstStyle/>
        <a:p>
          <a:endParaRPr lang="en-US"/>
        </a:p>
      </dgm:t>
    </dgm:pt>
    <dgm:pt modelId="{BC5528F9-9A61-4CBD-9B9D-ACA3F4F13B75}" type="pres">
      <dgm:prSet presAssocID="{FFED6407-F2F9-49F7-9F41-BA4C75EFDC9C}" presName="linear" presStyleCnt="0">
        <dgm:presLayoutVars>
          <dgm:dir/>
          <dgm:animLvl val="lvl"/>
          <dgm:resizeHandles val="exact"/>
        </dgm:presLayoutVars>
      </dgm:prSet>
      <dgm:spPr/>
    </dgm:pt>
    <dgm:pt modelId="{B3C4610E-BEA1-490C-A8F7-34CF0F7A4BF1}" type="pres">
      <dgm:prSet presAssocID="{766C89A7-4145-4E98-B70C-182E1A6AB88D}" presName="parentLin" presStyleCnt="0"/>
      <dgm:spPr/>
    </dgm:pt>
    <dgm:pt modelId="{A5814B36-6710-45A2-A5CD-6EA1E3D5695C}" type="pres">
      <dgm:prSet presAssocID="{766C89A7-4145-4E98-B70C-182E1A6AB88D}" presName="parentLeftMargin" presStyleLbl="node1" presStyleIdx="0" presStyleCnt="2"/>
      <dgm:spPr/>
    </dgm:pt>
    <dgm:pt modelId="{1D329720-4891-42E3-B1EA-76A646F931DD}" type="pres">
      <dgm:prSet presAssocID="{766C89A7-4145-4E98-B70C-182E1A6AB88D}" presName="parentText" presStyleLbl="node1" presStyleIdx="0" presStyleCnt="2" custScaleY="29757" custLinFactNeighborX="-100000" custLinFactNeighborY="-53074">
        <dgm:presLayoutVars>
          <dgm:chMax val="0"/>
          <dgm:bulletEnabled val="1"/>
        </dgm:presLayoutVars>
      </dgm:prSet>
      <dgm:spPr/>
    </dgm:pt>
    <dgm:pt modelId="{CF25AC4A-BDB7-4F38-A54D-DB42DE4D47CD}" type="pres">
      <dgm:prSet presAssocID="{766C89A7-4145-4E98-B70C-182E1A6AB88D}" presName="negativeSpace" presStyleCnt="0"/>
      <dgm:spPr/>
    </dgm:pt>
    <dgm:pt modelId="{39886597-9C6C-4688-85CA-E95917EC1386}" type="pres">
      <dgm:prSet presAssocID="{766C89A7-4145-4E98-B70C-182E1A6AB88D}" presName="childText" presStyleLbl="conFgAcc1" presStyleIdx="0" presStyleCnt="2" custScaleX="95439" custScaleY="68727" custLinFactY="-9476" custLinFactNeighborX="-377" custLinFactNeighborY="-100000">
        <dgm:presLayoutVars>
          <dgm:bulletEnabled val="1"/>
        </dgm:presLayoutVars>
      </dgm:prSet>
      <dgm:spPr/>
    </dgm:pt>
    <dgm:pt modelId="{108F4D50-6654-49AF-89DD-F79948C8532E}" type="pres">
      <dgm:prSet presAssocID="{14D567B0-B2A7-4D1B-8A8B-EE14CFFD79AD}" presName="spaceBetweenRectangles" presStyleCnt="0"/>
      <dgm:spPr/>
    </dgm:pt>
    <dgm:pt modelId="{389BA2FB-1EBD-4E32-AFE5-A04ACF122C2E}" type="pres">
      <dgm:prSet presAssocID="{6C31B41A-EE2D-4E5A-83A6-F518A9C92AFD}" presName="parentLin" presStyleCnt="0"/>
      <dgm:spPr/>
    </dgm:pt>
    <dgm:pt modelId="{2599C514-A32F-4376-BC48-49972A3057FE}" type="pres">
      <dgm:prSet presAssocID="{6C31B41A-EE2D-4E5A-83A6-F518A9C92AFD}" presName="parentLeftMargin" presStyleLbl="node1" presStyleIdx="0" presStyleCnt="2"/>
      <dgm:spPr/>
    </dgm:pt>
    <dgm:pt modelId="{3699C2CC-5E42-453A-B650-1A841424B376}" type="pres">
      <dgm:prSet presAssocID="{6C31B41A-EE2D-4E5A-83A6-F518A9C92AFD}" presName="parentText" presStyleLbl="node1" presStyleIdx="1" presStyleCnt="2" custScaleY="31294" custLinFactNeighborX="-100000" custLinFactNeighborY="-28925">
        <dgm:presLayoutVars>
          <dgm:chMax val="0"/>
          <dgm:bulletEnabled val="1"/>
        </dgm:presLayoutVars>
      </dgm:prSet>
      <dgm:spPr/>
    </dgm:pt>
    <dgm:pt modelId="{D96084EE-9884-441A-A7AC-FDE902C71CED}" type="pres">
      <dgm:prSet presAssocID="{6C31B41A-EE2D-4E5A-83A6-F518A9C92AFD}" presName="negativeSpace" presStyleCnt="0"/>
      <dgm:spPr/>
    </dgm:pt>
    <dgm:pt modelId="{94A02BE4-FA39-44EC-B060-C166069B0743}" type="pres">
      <dgm:prSet presAssocID="{6C31B41A-EE2D-4E5A-83A6-F518A9C92AFD}" presName="childText" presStyleLbl="conFgAcc1" presStyleIdx="1" presStyleCnt="2" custScaleX="96018" custScaleY="65447">
        <dgm:presLayoutVars>
          <dgm:bulletEnabled val="1"/>
        </dgm:presLayoutVars>
      </dgm:prSet>
      <dgm:spPr/>
    </dgm:pt>
  </dgm:ptLst>
  <dgm:cxnLst>
    <dgm:cxn modelId="{5EDABE0F-9BA9-48BD-93EB-85D34F214B90}" srcId="{FFED6407-F2F9-49F7-9F41-BA4C75EFDC9C}" destId="{6C31B41A-EE2D-4E5A-83A6-F518A9C92AFD}" srcOrd="1" destOrd="0" parTransId="{93E7E16B-644A-4C28-9B1B-CE19EC704F55}" sibTransId="{E2BB3F62-47D3-4715-B274-45ADE19C06D3}"/>
    <dgm:cxn modelId="{7BBF3563-9417-4E97-A2C2-4319DB65D337}" type="presOf" srcId="{9C7702B0-380A-402B-8438-009B37C5D175}" destId="{94A02BE4-FA39-44EC-B060-C166069B0743}" srcOrd="0" destOrd="0" presId="urn:microsoft.com/office/officeart/2005/8/layout/list1"/>
    <dgm:cxn modelId="{D7961965-CEB7-470B-B0D8-96A2798FDCA2}" type="presOf" srcId="{7BFB19F9-0414-43C7-88FB-21A6B4C04B4F}" destId="{39886597-9C6C-4688-85CA-E95917EC1386}" srcOrd="0" destOrd="0" presId="urn:microsoft.com/office/officeart/2005/8/layout/list1"/>
    <dgm:cxn modelId="{5F129049-3838-4F4E-BE53-765A037C51CE}" type="presOf" srcId="{766C89A7-4145-4E98-B70C-182E1A6AB88D}" destId="{1D329720-4891-42E3-B1EA-76A646F931DD}" srcOrd="1" destOrd="0" presId="urn:microsoft.com/office/officeart/2005/8/layout/list1"/>
    <dgm:cxn modelId="{4957FE54-9589-4C4B-854B-26939B8F428A}" type="presOf" srcId="{A117E7EF-7F79-49F5-9581-5BBF9A19A869}" destId="{94A02BE4-FA39-44EC-B060-C166069B0743}" srcOrd="0" destOrd="1" presId="urn:microsoft.com/office/officeart/2005/8/layout/list1"/>
    <dgm:cxn modelId="{41D6EC9A-5E27-41F4-99FF-BBF51ED35E20}" type="presOf" srcId="{6C31B41A-EE2D-4E5A-83A6-F518A9C92AFD}" destId="{3699C2CC-5E42-453A-B650-1A841424B376}" srcOrd="1" destOrd="0" presId="urn:microsoft.com/office/officeart/2005/8/layout/list1"/>
    <dgm:cxn modelId="{42A829B3-3985-47F4-A2B0-186D16C52114}" srcId="{FFED6407-F2F9-49F7-9F41-BA4C75EFDC9C}" destId="{766C89A7-4145-4E98-B70C-182E1A6AB88D}" srcOrd="0" destOrd="0" parTransId="{990BC779-D8AD-44D9-85ED-B2040023F744}" sibTransId="{14D567B0-B2A7-4D1B-8A8B-EE14CFFD79AD}"/>
    <dgm:cxn modelId="{71E167B3-6BEA-4B30-BF79-32C29D1217EE}" srcId="{6C31B41A-EE2D-4E5A-83A6-F518A9C92AFD}" destId="{9C7702B0-380A-402B-8438-009B37C5D175}" srcOrd="0" destOrd="0" parTransId="{5F912B32-9155-41C7-AE72-A315214F9F75}" sibTransId="{A090E0F9-76F7-4716-A0EA-46D5A716963E}"/>
    <dgm:cxn modelId="{8A543FB5-9532-4250-8BCD-B05FF01F1987}" type="presOf" srcId="{6C31B41A-EE2D-4E5A-83A6-F518A9C92AFD}" destId="{2599C514-A32F-4376-BC48-49972A3057FE}" srcOrd="0" destOrd="0" presId="urn:microsoft.com/office/officeart/2005/8/layout/list1"/>
    <dgm:cxn modelId="{13714CD1-FE60-4C2A-AB81-5A1AA51D5FDF}" type="presOf" srcId="{766C89A7-4145-4E98-B70C-182E1A6AB88D}" destId="{A5814B36-6710-45A2-A5CD-6EA1E3D5695C}" srcOrd="0" destOrd="0" presId="urn:microsoft.com/office/officeart/2005/8/layout/list1"/>
    <dgm:cxn modelId="{92C709DD-CC51-4EBF-BD42-CDD6F41C2F3E}" srcId="{6C31B41A-EE2D-4E5A-83A6-F518A9C92AFD}" destId="{A117E7EF-7F79-49F5-9581-5BBF9A19A869}" srcOrd="1" destOrd="0" parTransId="{E64C6236-171E-4BD3-AF7F-484353656BB6}" sibTransId="{4590D245-6ADC-4B3E-982C-839D94D18D69}"/>
    <dgm:cxn modelId="{4D4F3EF0-24CD-475B-B600-0DA94272743B}" srcId="{766C89A7-4145-4E98-B70C-182E1A6AB88D}" destId="{7BFB19F9-0414-43C7-88FB-21A6B4C04B4F}" srcOrd="0" destOrd="0" parTransId="{3EB8E164-3D34-4792-AE4D-1B9D1B2C083A}" sibTransId="{E1C217D1-847B-47E1-97B3-2C2E7D10E8E6}"/>
    <dgm:cxn modelId="{8746C9F9-FCED-4D49-8085-6007EB77FDF1}" type="presOf" srcId="{FFED6407-F2F9-49F7-9F41-BA4C75EFDC9C}" destId="{BC5528F9-9A61-4CBD-9B9D-ACA3F4F13B75}" srcOrd="0" destOrd="0" presId="urn:microsoft.com/office/officeart/2005/8/layout/list1"/>
    <dgm:cxn modelId="{70F388B1-82AC-48EB-A47C-C79D8BDD162F}" type="presParOf" srcId="{BC5528F9-9A61-4CBD-9B9D-ACA3F4F13B75}" destId="{B3C4610E-BEA1-490C-A8F7-34CF0F7A4BF1}" srcOrd="0" destOrd="0" presId="urn:microsoft.com/office/officeart/2005/8/layout/list1"/>
    <dgm:cxn modelId="{308A0B06-B9A2-43D1-911A-90769C95A069}" type="presParOf" srcId="{B3C4610E-BEA1-490C-A8F7-34CF0F7A4BF1}" destId="{A5814B36-6710-45A2-A5CD-6EA1E3D5695C}" srcOrd="0" destOrd="0" presId="urn:microsoft.com/office/officeart/2005/8/layout/list1"/>
    <dgm:cxn modelId="{53E325B2-1DEB-4397-B3FE-F0C8930A5D4C}" type="presParOf" srcId="{B3C4610E-BEA1-490C-A8F7-34CF0F7A4BF1}" destId="{1D329720-4891-42E3-B1EA-76A646F931DD}" srcOrd="1" destOrd="0" presId="urn:microsoft.com/office/officeart/2005/8/layout/list1"/>
    <dgm:cxn modelId="{82025A07-8DC2-4914-B226-B9616D67D4CE}" type="presParOf" srcId="{BC5528F9-9A61-4CBD-9B9D-ACA3F4F13B75}" destId="{CF25AC4A-BDB7-4F38-A54D-DB42DE4D47CD}" srcOrd="1" destOrd="0" presId="urn:microsoft.com/office/officeart/2005/8/layout/list1"/>
    <dgm:cxn modelId="{48D3E0C6-D311-4251-9C71-E35DC2510B99}" type="presParOf" srcId="{BC5528F9-9A61-4CBD-9B9D-ACA3F4F13B75}" destId="{39886597-9C6C-4688-85CA-E95917EC1386}" srcOrd="2" destOrd="0" presId="urn:microsoft.com/office/officeart/2005/8/layout/list1"/>
    <dgm:cxn modelId="{30754764-A345-47AB-9763-43FCCCEC9D41}" type="presParOf" srcId="{BC5528F9-9A61-4CBD-9B9D-ACA3F4F13B75}" destId="{108F4D50-6654-49AF-89DD-F79948C8532E}" srcOrd="3" destOrd="0" presId="urn:microsoft.com/office/officeart/2005/8/layout/list1"/>
    <dgm:cxn modelId="{3053F125-A79B-40BC-93AA-19FEFCDEF93E}" type="presParOf" srcId="{BC5528F9-9A61-4CBD-9B9D-ACA3F4F13B75}" destId="{389BA2FB-1EBD-4E32-AFE5-A04ACF122C2E}" srcOrd="4" destOrd="0" presId="urn:microsoft.com/office/officeart/2005/8/layout/list1"/>
    <dgm:cxn modelId="{EAAFA902-4838-477E-993B-7E997D7392BA}" type="presParOf" srcId="{389BA2FB-1EBD-4E32-AFE5-A04ACF122C2E}" destId="{2599C514-A32F-4376-BC48-49972A3057FE}" srcOrd="0" destOrd="0" presId="urn:microsoft.com/office/officeart/2005/8/layout/list1"/>
    <dgm:cxn modelId="{03486BAC-20C3-4E14-899E-3511390E791F}" type="presParOf" srcId="{389BA2FB-1EBD-4E32-AFE5-A04ACF122C2E}" destId="{3699C2CC-5E42-453A-B650-1A841424B376}" srcOrd="1" destOrd="0" presId="urn:microsoft.com/office/officeart/2005/8/layout/list1"/>
    <dgm:cxn modelId="{72B95CB3-B987-43C2-B712-140700ABE192}" type="presParOf" srcId="{BC5528F9-9A61-4CBD-9B9D-ACA3F4F13B75}" destId="{D96084EE-9884-441A-A7AC-FDE902C71CED}" srcOrd="5" destOrd="0" presId="urn:microsoft.com/office/officeart/2005/8/layout/list1"/>
    <dgm:cxn modelId="{12115C1F-5E43-4AFA-84FA-6339D6BD23D2}" type="presParOf" srcId="{BC5528F9-9A61-4CBD-9B9D-ACA3F4F13B75}" destId="{94A02BE4-FA39-44EC-B060-C166069B074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EA4DE-EEB4-4DCE-842B-FF6BE16A5262}">
      <dsp:nvSpPr>
        <dsp:cNvPr id="0" name=""/>
        <dsp:cNvSpPr/>
      </dsp:nvSpPr>
      <dsp:spPr>
        <a:xfrm>
          <a:off x="212167" y="750647"/>
          <a:ext cx="10858533" cy="1344766"/>
        </a:xfrm>
        <a:prstGeom prst="leftRightRibb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735A3-6093-4B38-99CD-9094ED5DF5A3}">
      <dsp:nvSpPr>
        <dsp:cNvPr id="0" name=""/>
        <dsp:cNvSpPr/>
      </dsp:nvSpPr>
      <dsp:spPr>
        <a:xfrm>
          <a:off x="1501868" y="531650"/>
          <a:ext cx="3715321" cy="16573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0688" rIns="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MDM</a:t>
          </a:r>
        </a:p>
      </dsp:txBody>
      <dsp:txXfrm>
        <a:off x="1501868" y="531650"/>
        <a:ext cx="3715321" cy="1657323"/>
      </dsp:txXfrm>
    </dsp:sp>
    <dsp:sp modelId="{4C29D7DF-43D5-4A23-867F-B0A8E1E83617}">
      <dsp:nvSpPr>
        <dsp:cNvPr id="0" name=""/>
        <dsp:cNvSpPr/>
      </dsp:nvSpPr>
      <dsp:spPr>
        <a:xfrm>
          <a:off x="5629275" y="522108"/>
          <a:ext cx="4390834" cy="22066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0688" rIns="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Total Time</a:t>
          </a:r>
        </a:p>
      </dsp:txBody>
      <dsp:txXfrm>
        <a:off x="5629275" y="522108"/>
        <a:ext cx="4390834" cy="2206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28C7D-9A58-4A8D-AFDC-C81FFCF79057}">
      <dsp:nvSpPr>
        <dsp:cNvPr id="0" name=""/>
        <dsp:cNvSpPr/>
      </dsp:nvSpPr>
      <dsp:spPr>
        <a:xfrm rot="5400000">
          <a:off x="-171778" y="173224"/>
          <a:ext cx="1145193" cy="801635"/>
        </a:xfrm>
        <a:prstGeom prst="chevron">
          <a:avLst/>
        </a:prstGeom>
        <a:solidFill>
          <a:schemeClr val="accent2">
            <a:lumMod val="75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99221</a:t>
          </a:r>
        </a:p>
      </dsp:txBody>
      <dsp:txXfrm rot="-5400000">
        <a:off x="2" y="402263"/>
        <a:ext cx="801635" cy="343558"/>
      </dsp:txXfrm>
    </dsp:sp>
    <dsp:sp modelId="{20AAF91A-3BBC-4C03-94FC-B87085A698CB}">
      <dsp:nvSpPr>
        <dsp:cNvPr id="0" name=""/>
        <dsp:cNvSpPr/>
      </dsp:nvSpPr>
      <dsp:spPr>
        <a:xfrm rot="5400000">
          <a:off x="2777386" y="-1974305"/>
          <a:ext cx="744375" cy="4695877"/>
        </a:xfrm>
        <a:prstGeom prst="round2Same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2"/>
              </a:solidFill>
            </a:rPr>
            <a:t>Straightforward or low level </a:t>
          </a:r>
          <a:r>
            <a:rPr lang="en-US" sz="1600" b="0" kern="1200" dirty="0">
              <a:solidFill>
                <a:schemeClr val="tx2"/>
              </a:solidFill>
            </a:rPr>
            <a:t>medical decision making </a:t>
          </a:r>
          <a:r>
            <a:rPr lang="en-US" sz="1600" kern="1200" dirty="0">
              <a:solidFill>
                <a:schemeClr val="tx2"/>
              </a:solidFill>
            </a:rPr>
            <a:t>or </a:t>
          </a:r>
          <a:r>
            <a:rPr lang="en-US" sz="1600" b="1" kern="1200" dirty="0">
              <a:solidFill>
                <a:schemeClr val="tx2"/>
              </a:solidFill>
            </a:rPr>
            <a:t>40 minutes </a:t>
          </a:r>
          <a:r>
            <a:rPr lang="en-US" sz="1600" kern="1200" dirty="0">
              <a:solidFill>
                <a:schemeClr val="tx2"/>
              </a:solidFill>
            </a:rPr>
            <a:t>total time</a:t>
          </a:r>
        </a:p>
      </dsp:txBody>
      <dsp:txXfrm rot="-5400000">
        <a:off x="801636" y="37782"/>
        <a:ext cx="4659540" cy="671701"/>
      </dsp:txXfrm>
    </dsp:sp>
    <dsp:sp modelId="{2F9A1B39-C63D-48EF-96A0-850DC66EB400}">
      <dsp:nvSpPr>
        <dsp:cNvPr id="0" name=""/>
        <dsp:cNvSpPr/>
      </dsp:nvSpPr>
      <dsp:spPr>
        <a:xfrm rot="5400000">
          <a:off x="-171778" y="1116229"/>
          <a:ext cx="1145193" cy="801635"/>
        </a:xfrm>
        <a:prstGeom prst="chevron">
          <a:avLst/>
        </a:prstGeom>
        <a:solidFill>
          <a:schemeClr val="accent2">
            <a:lumMod val="75000"/>
          </a:schemeClr>
        </a:solidFill>
        <a:ln w="12700" cap="flat" cmpd="sng" algn="ctr">
          <a:solidFill>
            <a:schemeClr val="accent2">
              <a:hueOff val="-4080448"/>
              <a:satOff val="19642"/>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99222</a:t>
          </a:r>
        </a:p>
      </dsp:txBody>
      <dsp:txXfrm rot="-5400000">
        <a:off x="2" y="1345268"/>
        <a:ext cx="801635" cy="343558"/>
      </dsp:txXfrm>
    </dsp:sp>
    <dsp:sp modelId="{C94E26E4-516A-4796-8DEB-76DF1BA0B0BA}">
      <dsp:nvSpPr>
        <dsp:cNvPr id="0" name=""/>
        <dsp:cNvSpPr/>
      </dsp:nvSpPr>
      <dsp:spPr>
        <a:xfrm rot="5400000">
          <a:off x="2777386" y="-1031300"/>
          <a:ext cx="744375" cy="4695877"/>
        </a:xfrm>
        <a:prstGeom prst="round2SameRect">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2"/>
              </a:solidFill>
            </a:rPr>
            <a:t>Moderate</a:t>
          </a:r>
          <a:r>
            <a:rPr lang="en-US" sz="1600" kern="1200" dirty="0">
              <a:solidFill>
                <a:schemeClr val="tx2"/>
              </a:solidFill>
            </a:rPr>
            <a:t> level of medical decision making or </a:t>
          </a:r>
          <a:r>
            <a:rPr lang="en-US" sz="1600" b="1" kern="1200" dirty="0">
              <a:solidFill>
                <a:schemeClr val="tx2"/>
              </a:solidFill>
            </a:rPr>
            <a:t>55 minutes</a:t>
          </a:r>
          <a:r>
            <a:rPr lang="en-US" sz="1600" kern="1200" dirty="0">
              <a:solidFill>
                <a:schemeClr val="tx2"/>
              </a:solidFill>
            </a:rPr>
            <a:t> total time</a:t>
          </a:r>
        </a:p>
      </dsp:txBody>
      <dsp:txXfrm rot="-5400000">
        <a:off x="801636" y="980787"/>
        <a:ext cx="4659540" cy="671701"/>
      </dsp:txXfrm>
    </dsp:sp>
    <dsp:sp modelId="{1F5332F1-E678-4545-B0EA-FA57605598E8}">
      <dsp:nvSpPr>
        <dsp:cNvPr id="0" name=""/>
        <dsp:cNvSpPr/>
      </dsp:nvSpPr>
      <dsp:spPr>
        <a:xfrm rot="5400000">
          <a:off x="-171778" y="2059235"/>
          <a:ext cx="1145193" cy="801635"/>
        </a:xfrm>
        <a:prstGeom prst="chevron">
          <a:avLst/>
        </a:prstGeom>
        <a:solidFill>
          <a:schemeClr val="accent2">
            <a:lumMod val="75000"/>
          </a:schemeClr>
        </a:solidFill>
        <a:ln w="12700" cap="flat" cmpd="sng" algn="ctr">
          <a:solidFill>
            <a:schemeClr val="accent2">
              <a:hueOff val="-8160895"/>
              <a:satOff val="39285"/>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99223</a:t>
          </a:r>
        </a:p>
      </dsp:txBody>
      <dsp:txXfrm rot="-5400000">
        <a:off x="2" y="2288274"/>
        <a:ext cx="801635" cy="343558"/>
      </dsp:txXfrm>
    </dsp:sp>
    <dsp:sp modelId="{2B2427B5-D309-4EDD-855F-AA17F2151D45}">
      <dsp:nvSpPr>
        <dsp:cNvPr id="0" name=""/>
        <dsp:cNvSpPr/>
      </dsp:nvSpPr>
      <dsp:spPr>
        <a:xfrm rot="5400000">
          <a:off x="2777386" y="-88294"/>
          <a:ext cx="744375" cy="4695877"/>
        </a:xfrm>
        <a:prstGeom prst="round2SameRect">
          <a:avLst/>
        </a:prstGeom>
        <a:solidFill>
          <a:schemeClr val="lt1">
            <a:alpha val="90000"/>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2"/>
              </a:solidFill>
            </a:rPr>
            <a:t>High</a:t>
          </a:r>
          <a:r>
            <a:rPr lang="en-US" sz="1600" kern="1200" dirty="0">
              <a:solidFill>
                <a:schemeClr val="tx2"/>
              </a:solidFill>
            </a:rPr>
            <a:t> level of medical decision making or </a:t>
          </a:r>
          <a:r>
            <a:rPr lang="en-US" sz="1600" b="1" kern="1200" dirty="0">
              <a:solidFill>
                <a:schemeClr val="tx2"/>
              </a:solidFill>
            </a:rPr>
            <a:t>75 minutes </a:t>
          </a:r>
          <a:r>
            <a:rPr lang="en-US" sz="1600" kern="1200" dirty="0">
              <a:solidFill>
                <a:schemeClr val="tx2"/>
              </a:solidFill>
            </a:rPr>
            <a:t>total time</a:t>
          </a:r>
        </a:p>
      </dsp:txBody>
      <dsp:txXfrm rot="-5400000">
        <a:off x="801636" y="1923793"/>
        <a:ext cx="4659540" cy="671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28C7D-9A58-4A8D-AFDC-C81FFCF79057}">
      <dsp:nvSpPr>
        <dsp:cNvPr id="0" name=""/>
        <dsp:cNvSpPr/>
      </dsp:nvSpPr>
      <dsp:spPr>
        <a:xfrm rot="5400000">
          <a:off x="-171875" y="173208"/>
          <a:ext cx="1145839" cy="802087"/>
        </a:xfrm>
        <a:prstGeom prst="chevron">
          <a:avLst/>
        </a:prstGeom>
        <a:solidFill>
          <a:schemeClr val="accent4">
            <a:lumMod val="7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99231</a:t>
          </a:r>
        </a:p>
      </dsp:txBody>
      <dsp:txXfrm rot="-5400000">
        <a:off x="2" y="402376"/>
        <a:ext cx="802087" cy="343752"/>
      </dsp:txXfrm>
    </dsp:sp>
    <dsp:sp modelId="{20AAF91A-3BBC-4C03-94FC-B87085A698CB}">
      <dsp:nvSpPr>
        <dsp:cNvPr id="0" name=""/>
        <dsp:cNvSpPr/>
      </dsp:nvSpPr>
      <dsp:spPr>
        <a:xfrm rot="5400000">
          <a:off x="2777402" y="-1973982"/>
          <a:ext cx="744795" cy="4695425"/>
        </a:xfrm>
        <a:prstGeom prst="round2SameRect">
          <a:avLst/>
        </a:prstGeom>
        <a:solidFill>
          <a:schemeClr val="lt1">
            <a:alpha val="90000"/>
            <a:hueOff val="0"/>
            <a:satOff val="0"/>
            <a:lumOff val="0"/>
            <a:alphaOff val="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2"/>
              </a:solidFill>
            </a:rPr>
            <a:t>Straightforward or low level </a:t>
          </a:r>
          <a:r>
            <a:rPr lang="en-US" sz="1600" b="0" kern="1200" dirty="0">
              <a:solidFill>
                <a:schemeClr val="tx2"/>
              </a:solidFill>
            </a:rPr>
            <a:t>medical decision making </a:t>
          </a:r>
          <a:r>
            <a:rPr lang="en-US" sz="1600" kern="1200" dirty="0">
              <a:solidFill>
                <a:schemeClr val="tx2"/>
              </a:solidFill>
            </a:rPr>
            <a:t>or </a:t>
          </a:r>
          <a:r>
            <a:rPr lang="en-US" sz="1600" b="1" kern="1200" dirty="0">
              <a:solidFill>
                <a:schemeClr val="tx2"/>
              </a:solidFill>
            </a:rPr>
            <a:t>25 minutes </a:t>
          </a:r>
          <a:r>
            <a:rPr lang="en-US" sz="1600" kern="1200" dirty="0">
              <a:solidFill>
                <a:schemeClr val="tx2"/>
              </a:solidFill>
            </a:rPr>
            <a:t>total time</a:t>
          </a:r>
        </a:p>
      </dsp:txBody>
      <dsp:txXfrm rot="-5400000">
        <a:off x="802087" y="37691"/>
        <a:ext cx="4659067" cy="672079"/>
      </dsp:txXfrm>
    </dsp:sp>
    <dsp:sp modelId="{2F9A1B39-C63D-48EF-96A0-850DC66EB400}">
      <dsp:nvSpPr>
        <dsp:cNvPr id="0" name=""/>
        <dsp:cNvSpPr/>
      </dsp:nvSpPr>
      <dsp:spPr>
        <a:xfrm rot="5400000">
          <a:off x="-171875" y="1116860"/>
          <a:ext cx="1145839" cy="802087"/>
        </a:xfrm>
        <a:prstGeom prst="chevron">
          <a:avLst/>
        </a:prstGeom>
        <a:solidFill>
          <a:schemeClr val="accent4">
            <a:lumMod val="75000"/>
          </a:schemeClr>
        </a:solidFill>
        <a:ln w="12700" cap="flat" cmpd="sng" algn="ctr">
          <a:solidFill>
            <a:schemeClr val="accent5">
              <a:hueOff val="1605185"/>
              <a:satOff val="6200"/>
              <a:lumOff val="-3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99232</a:t>
          </a:r>
        </a:p>
      </dsp:txBody>
      <dsp:txXfrm rot="-5400000">
        <a:off x="2" y="1346028"/>
        <a:ext cx="802087" cy="343752"/>
      </dsp:txXfrm>
    </dsp:sp>
    <dsp:sp modelId="{C94E26E4-516A-4796-8DEB-76DF1BA0B0BA}">
      <dsp:nvSpPr>
        <dsp:cNvPr id="0" name=""/>
        <dsp:cNvSpPr/>
      </dsp:nvSpPr>
      <dsp:spPr>
        <a:xfrm rot="5400000">
          <a:off x="2777402" y="-1030330"/>
          <a:ext cx="744795" cy="4695425"/>
        </a:xfrm>
        <a:prstGeom prst="round2SameRect">
          <a:avLst/>
        </a:prstGeom>
        <a:solidFill>
          <a:schemeClr val="lt1">
            <a:alpha val="90000"/>
            <a:hueOff val="0"/>
            <a:satOff val="0"/>
            <a:lumOff val="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2"/>
              </a:solidFill>
            </a:rPr>
            <a:t>Moderate</a:t>
          </a:r>
          <a:r>
            <a:rPr lang="en-US" sz="1600" kern="1200" dirty="0">
              <a:solidFill>
                <a:schemeClr val="tx2"/>
              </a:solidFill>
            </a:rPr>
            <a:t> level of medical decision making or </a:t>
          </a:r>
          <a:r>
            <a:rPr lang="en-US" sz="1600" b="1" kern="1200" dirty="0">
              <a:solidFill>
                <a:schemeClr val="tx2"/>
              </a:solidFill>
            </a:rPr>
            <a:t>35 minutes </a:t>
          </a:r>
          <a:r>
            <a:rPr lang="en-US" sz="1600" kern="1200" dirty="0">
              <a:solidFill>
                <a:schemeClr val="tx2"/>
              </a:solidFill>
            </a:rPr>
            <a:t>total time</a:t>
          </a:r>
        </a:p>
      </dsp:txBody>
      <dsp:txXfrm rot="-5400000">
        <a:off x="802087" y="981343"/>
        <a:ext cx="4659067" cy="672079"/>
      </dsp:txXfrm>
    </dsp:sp>
    <dsp:sp modelId="{1F5332F1-E678-4545-B0EA-FA57605598E8}">
      <dsp:nvSpPr>
        <dsp:cNvPr id="0" name=""/>
        <dsp:cNvSpPr/>
      </dsp:nvSpPr>
      <dsp:spPr>
        <a:xfrm rot="5400000">
          <a:off x="-171875" y="2060511"/>
          <a:ext cx="1145839" cy="802087"/>
        </a:xfrm>
        <a:prstGeom prst="chevron">
          <a:avLst/>
        </a:prstGeom>
        <a:solidFill>
          <a:schemeClr val="accent4">
            <a:lumMod val="75000"/>
          </a:schemeClr>
        </a:solidFill>
        <a:ln w="12700" cap="flat" cmpd="sng" algn="ctr">
          <a:solidFill>
            <a:schemeClr val="accent5">
              <a:hueOff val="3210370"/>
              <a:satOff val="12400"/>
              <a:lumOff val="-7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chemeClr val="bg2"/>
              </a:solidFill>
            </a:rPr>
            <a:t>99233</a:t>
          </a:r>
        </a:p>
      </dsp:txBody>
      <dsp:txXfrm rot="-5400000">
        <a:off x="2" y="2289679"/>
        <a:ext cx="802087" cy="343752"/>
      </dsp:txXfrm>
    </dsp:sp>
    <dsp:sp modelId="{2B2427B5-D309-4EDD-855F-AA17F2151D45}">
      <dsp:nvSpPr>
        <dsp:cNvPr id="0" name=""/>
        <dsp:cNvSpPr/>
      </dsp:nvSpPr>
      <dsp:spPr>
        <a:xfrm rot="5400000">
          <a:off x="2777402" y="-86678"/>
          <a:ext cx="744795" cy="4695425"/>
        </a:xfrm>
        <a:prstGeom prst="round2SameRect">
          <a:avLst/>
        </a:prstGeom>
        <a:solidFill>
          <a:schemeClr val="lt1">
            <a:alpha val="90000"/>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2"/>
              </a:solidFill>
            </a:rPr>
            <a:t>High</a:t>
          </a:r>
          <a:r>
            <a:rPr lang="en-US" sz="1600" kern="1200" dirty="0">
              <a:solidFill>
                <a:schemeClr val="tx2"/>
              </a:solidFill>
            </a:rPr>
            <a:t> level of medical decision making or </a:t>
          </a:r>
          <a:r>
            <a:rPr lang="en-US" sz="1600" b="1" kern="1200" dirty="0">
              <a:solidFill>
                <a:schemeClr val="tx2"/>
              </a:solidFill>
            </a:rPr>
            <a:t>50 minutes </a:t>
          </a:r>
          <a:r>
            <a:rPr lang="en-US" sz="1600" kern="1200" dirty="0">
              <a:solidFill>
                <a:schemeClr val="tx2"/>
              </a:solidFill>
            </a:rPr>
            <a:t>total time</a:t>
          </a:r>
        </a:p>
      </dsp:txBody>
      <dsp:txXfrm rot="-5400000">
        <a:off x="802087" y="1924995"/>
        <a:ext cx="4659067" cy="672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696EC-1D19-4E76-8C57-5FE20653B8FA}">
      <dsp:nvSpPr>
        <dsp:cNvPr id="0" name=""/>
        <dsp:cNvSpPr/>
      </dsp:nvSpPr>
      <dsp:spPr>
        <a:xfrm>
          <a:off x="0" y="0"/>
          <a:ext cx="703551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A2B19-9651-4AE1-87AB-AF11A5E8705C}">
      <dsp:nvSpPr>
        <dsp:cNvPr id="0" name=""/>
        <dsp:cNvSpPr/>
      </dsp:nvSpPr>
      <dsp:spPr>
        <a:xfrm>
          <a:off x="0" y="0"/>
          <a:ext cx="7035511" cy="96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99477: </a:t>
          </a:r>
          <a:r>
            <a:rPr lang="en-US" sz="1600" b="1" kern="1200" dirty="0">
              <a:solidFill>
                <a:schemeClr val="accent4"/>
              </a:solidFill>
            </a:rPr>
            <a:t>Initial</a:t>
          </a:r>
          <a:r>
            <a:rPr lang="en-US" sz="1600" b="1" kern="1200" dirty="0">
              <a:solidFill>
                <a:schemeClr val="tx2"/>
              </a:solidFill>
            </a:rPr>
            <a:t> hospital care</a:t>
          </a:r>
          <a:r>
            <a:rPr lang="en-US" sz="1600" kern="1200" dirty="0">
              <a:solidFill>
                <a:schemeClr val="tx2"/>
              </a:solidFill>
            </a:rPr>
            <a:t>, per day for the evaluation and management of the neonate, </a:t>
          </a:r>
          <a:r>
            <a:rPr lang="en-US" sz="1600" b="1" kern="1200" dirty="0">
              <a:solidFill>
                <a:schemeClr val="accent4"/>
              </a:solidFill>
            </a:rPr>
            <a:t>28 days of age or younger</a:t>
          </a:r>
          <a:r>
            <a:rPr lang="en-US" sz="1600" kern="1200" dirty="0">
              <a:solidFill>
                <a:schemeClr val="tx2"/>
              </a:solidFill>
            </a:rPr>
            <a:t>, who </a:t>
          </a:r>
          <a:r>
            <a:rPr lang="en-US" sz="1600" b="0" kern="1200" dirty="0">
              <a:solidFill>
                <a:schemeClr val="tx2"/>
              </a:solidFill>
            </a:rPr>
            <a:t>requires intensive observation, frequent, interventions, and other intensive care services</a:t>
          </a:r>
        </a:p>
      </dsp:txBody>
      <dsp:txXfrm>
        <a:off x="0" y="0"/>
        <a:ext cx="7035511" cy="960754"/>
      </dsp:txXfrm>
    </dsp:sp>
    <dsp:sp modelId="{08A0BABA-27CE-4FFC-90E0-E3AE05012B7A}">
      <dsp:nvSpPr>
        <dsp:cNvPr id="0" name=""/>
        <dsp:cNvSpPr/>
      </dsp:nvSpPr>
      <dsp:spPr>
        <a:xfrm>
          <a:off x="0" y="960754"/>
          <a:ext cx="7035511" cy="0"/>
        </a:xfrm>
        <a:prstGeom prst="line">
          <a:avLst/>
        </a:prstGeom>
        <a:solidFill>
          <a:schemeClr val="accent3">
            <a:hueOff val="5094710"/>
            <a:satOff val="-3017"/>
            <a:lumOff val="3203"/>
            <a:alphaOff val="0"/>
          </a:schemeClr>
        </a:solidFill>
        <a:ln w="12700" cap="flat" cmpd="sng" algn="ctr">
          <a:solidFill>
            <a:schemeClr val="accent3">
              <a:hueOff val="5094710"/>
              <a:satOff val="-3017"/>
              <a:lumOff val="3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1B556-F423-4BE8-B62F-5A25EF3D3167}">
      <dsp:nvSpPr>
        <dsp:cNvPr id="0" name=""/>
        <dsp:cNvSpPr/>
      </dsp:nvSpPr>
      <dsp:spPr>
        <a:xfrm>
          <a:off x="0" y="960754"/>
          <a:ext cx="7035511" cy="96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99478: </a:t>
          </a:r>
          <a:r>
            <a:rPr lang="en-US" sz="1600" b="1" kern="1200" dirty="0">
              <a:solidFill>
                <a:schemeClr val="accent4"/>
              </a:solidFill>
            </a:rPr>
            <a:t>Subsequent</a:t>
          </a:r>
          <a:r>
            <a:rPr lang="en-US" sz="1600" b="1" kern="1200" dirty="0">
              <a:solidFill>
                <a:schemeClr val="tx2"/>
              </a:solidFill>
            </a:rPr>
            <a:t> intensive care</a:t>
          </a:r>
          <a:r>
            <a:rPr lang="en-US" sz="1600" kern="1200" dirty="0">
              <a:solidFill>
                <a:schemeClr val="tx2"/>
              </a:solidFill>
            </a:rPr>
            <a:t>, per day for the evaluation and management of the recovering very low body weight infant (</a:t>
          </a:r>
          <a:r>
            <a:rPr lang="en-US" sz="1600" b="1" kern="1200" dirty="0">
              <a:solidFill>
                <a:schemeClr val="accent4"/>
              </a:solidFill>
            </a:rPr>
            <a:t>body weight less than 1500 grams</a:t>
          </a:r>
          <a:r>
            <a:rPr lang="en-US" sz="1600" kern="1200" dirty="0">
              <a:solidFill>
                <a:schemeClr val="tx2"/>
              </a:solidFill>
            </a:rPr>
            <a:t>)</a:t>
          </a:r>
        </a:p>
      </dsp:txBody>
      <dsp:txXfrm>
        <a:off x="0" y="960754"/>
        <a:ext cx="7035511" cy="960754"/>
      </dsp:txXfrm>
    </dsp:sp>
    <dsp:sp modelId="{12A90C01-6D3B-4844-A034-0910F59D6E57}">
      <dsp:nvSpPr>
        <dsp:cNvPr id="0" name=""/>
        <dsp:cNvSpPr/>
      </dsp:nvSpPr>
      <dsp:spPr>
        <a:xfrm>
          <a:off x="0" y="1921509"/>
          <a:ext cx="7035511" cy="0"/>
        </a:xfrm>
        <a:prstGeom prst="line">
          <a:avLst/>
        </a:prstGeom>
        <a:solidFill>
          <a:schemeClr val="accent3">
            <a:hueOff val="10189419"/>
            <a:satOff val="-6033"/>
            <a:lumOff val="6405"/>
            <a:alphaOff val="0"/>
          </a:schemeClr>
        </a:solidFill>
        <a:ln w="12700" cap="flat" cmpd="sng" algn="ctr">
          <a:solidFill>
            <a:schemeClr val="accent3">
              <a:hueOff val="10189419"/>
              <a:satOff val="-6033"/>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6D085-3361-47AF-A1E8-3077CE119987}">
      <dsp:nvSpPr>
        <dsp:cNvPr id="0" name=""/>
        <dsp:cNvSpPr/>
      </dsp:nvSpPr>
      <dsp:spPr>
        <a:xfrm>
          <a:off x="0" y="1921509"/>
          <a:ext cx="7035511" cy="96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99479: </a:t>
          </a:r>
          <a:r>
            <a:rPr lang="en-US" sz="1600" b="1" kern="1200" dirty="0">
              <a:solidFill>
                <a:schemeClr val="accent4"/>
              </a:solidFill>
            </a:rPr>
            <a:t>Subsequent</a:t>
          </a:r>
          <a:r>
            <a:rPr lang="en-US" sz="1600" b="1" kern="1200" dirty="0">
              <a:solidFill>
                <a:schemeClr val="tx2"/>
              </a:solidFill>
            </a:rPr>
            <a:t> intensive care</a:t>
          </a:r>
          <a:r>
            <a:rPr lang="en-US" sz="1600" kern="1200" dirty="0">
              <a:solidFill>
                <a:schemeClr val="tx2"/>
              </a:solidFill>
            </a:rPr>
            <a:t>, per day for the evaluation and management of the recovering low body weight infant (</a:t>
          </a:r>
          <a:r>
            <a:rPr lang="en-US" sz="1600" b="1" kern="1200" dirty="0">
              <a:solidFill>
                <a:schemeClr val="accent4"/>
              </a:solidFill>
            </a:rPr>
            <a:t>body weight 1500-2500 grams</a:t>
          </a:r>
          <a:r>
            <a:rPr lang="en-US" sz="1600" kern="1200" dirty="0">
              <a:solidFill>
                <a:schemeClr val="tx2"/>
              </a:solidFill>
            </a:rPr>
            <a:t>)</a:t>
          </a:r>
        </a:p>
      </dsp:txBody>
      <dsp:txXfrm>
        <a:off x="0" y="1921509"/>
        <a:ext cx="7035511" cy="960754"/>
      </dsp:txXfrm>
    </dsp:sp>
    <dsp:sp modelId="{119E30C4-9FA3-410A-B8A8-22ABEEBBF372}">
      <dsp:nvSpPr>
        <dsp:cNvPr id="0" name=""/>
        <dsp:cNvSpPr/>
      </dsp:nvSpPr>
      <dsp:spPr>
        <a:xfrm>
          <a:off x="0" y="2882264"/>
          <a:ext cx="7035511" cy="0"/>
        </a:xfrm>
        <a:prstGeom prst="line">
          <a:avLst/>
        </a:prstGeom>
        <a:solidFill>
          <a:schemeClr val="accent3">
            <a:hueOff val="15284128"/>
            <a:satOff val="-9050"/>
            <a:lumOff val="9608"/>
            <a:alphaOff val="0"/>
          </a:schemeClr>
        </a:solidFill>
        <a:ln w="12700" cap="flat" cmpd="sng" algn="ctr">
          <a:solidFill>
            <a:schemeClr val="accent3">
              <a:hueOff val="15284128"/>
              <a:satOff val="-9050"/>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72C9C-2BC3-4513-90F3-406B645FC2F3}">
      <dsp:nvSpPr>
        <dsp:cNvPr id="0" name=""/>
        <dsp:cNvSpPr/>
      </dsp:nvSpPr>
      <dsp:spPr>
        <a:xfrm>
          <a:off x="0" y="2882264"/>
          <a:ext cx="7035511" cy="96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2"/>
              </a:solidFill>
            </a:rPr>
            <a:t>99480: </a:t>
          </a:r>
          <a:r>
            <a:rPr lang="en-US" sz="1600" b="1" kern="1200" dirty="0">
              <a:solidFill>
                <a:schemeClr val="accent4"/>
              </a:solidFill>
            </a:rPr>
            <a:t>Subsequent</a:t>
          </a:r>
          <a:r>
            <a:rPr lang="en-US" sz="1600" b="1" kern="1200" dirty="0">
              <a:solidFill>
                <a:schemeClr val="tx2"/>
              </a:solidFill>
            </a:rPr>
            <a:t> intensive care</a:t>
          </a:r>
          <a:r>
            <a:rPr lang="en-US" sz="1600" kern="1200" dirty="0">
              <a:solidFill>
                <a:schemeClr val="tx2"/>
              </a:solidFill>
            </a:rPr>
            <a:t>, per day, for the evaluation and management of the recovering infant (</a:t>
          </a:r>
          <a:r>
            <a:rPr lang="en-US" sz="1600" b="1" kern="1200" dirty="0">
              <a:solidFill>
                <a:schemeClr val="accent4"/>
              </a:solidFill>
            </a:rPr>
            <a:t>body weight 2501-5000 grams</a:t>
          </a:r>
          <a:r>
            <a:rPr lang="en-US" sz="1600" kern="1200" dirty="0">
              <a:solidFill>
                <a:schemeClr val="tx2"/>
              </a:solidFill>
            </a:rPr>
            <a:t>)</a:t>
          </a:r>
        </a:p>
      </dsp:txBody>
      <dsp:txXfrm>
        <a:off x="0" y="2882264"/>
        <a:ext cx="7035511" cy="960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86597-9C6C-4688-85CA-E95917EC1386}">
      <dsp:nvSpPr>
        <dsp:cNvPr id="0" name=""/>
        <dsp:cNvSpPr/>
      </dsp:nvSpPr>
      <dsp:spPr>
        <a:xfrm>
          <a:off x="0" y="205352"/>
          <a:ext cx="10419394" cy="1316259"/>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7306" tIns="666496" rIns="847306" bIns="113792" numCol="1" spcCol="1270" anchor="t" anchorCtr="0">
          <a:noAutofit/>
        </a:bodyPr>
        <a:lstStyle/>
        <a:p>
          <a:pPr marL="0" lvl="1" indent="0" algn="l" defTabSz="711200">
            <a:lnSpc>
              <a:spcPct val="100000"/>
            </a:lnSpc>
            <a:spcBef>
              <a:spcPct val="0"/>
            </a:spcBef>
            <a:spcAft>
              <a:spcPct val="15000"/>
            </a:spcAft>
            <a:buNone/>
          </a:pPr>
          <a:r>
            <a:rPr lang="en-US" sz="1600" kern="1200" dirty="0"/>
            <a:t>99463: Initial hospital evaluation and management of normal newborn infant </a:t>
          </a:r>
          <a:r>
            <a:rPr lang="en-US" sz="1600" b="1" kern="1200" dirty="0">
              <a:solidFill>
                <a:schemeClr val="accent4"/>
              </a:solidFill>
            </a:rPr>
            <a:t>admitted and discharged on the same date</a:t>
          </a:r>
          <a:r>
            <a:rPr lang="en-US" sz="1600" kern="1200" dirty="0"/>
            <a:t> </a:t>
          </a:r>
        </a:p>
      </dsp:txBody>
      <dsp:txXfrm>
        <a:off x="0" y="205352"/>
        <a:ext cx="10419394" cy="1316259"/>
      </dsp:txXfrm>
    </dsp:sp>
    <dsp:sp modelId="{1D329720-4891-42E3-B1EA-76A646F931DD}">
      <dsp:nvSpPr>
        <dsp:cNvPr id="0" name=""/>
        <dsp:cNvSpPr/>
      </dsp:nvSpPr>
      <dsp:spPr>
        <a:xfrm>
          <a:off x="0" y="112167"/>
          <a:ext cx="7642133" cy="5621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854" tIns="0" rIns="288854" bIns="0" numCol="1" spcCol="1270" anchor="ctr" anchorCtr="0">
          <a:noAutofit/>
        </a:bodyPr>
        <a:lstStyle/>
        <a:p>
          <a:pPr marL="0" lvl="0" indent="0" algn="l" defTabSz="711200">
            <a:lnSpc>
              <a:spcPct val="90000"/>
            </a:lnSpc>
            <a:spcBef>
              <a:spcPct val="0"/>
            </a:spcBef>
            <a:spcAft>
              <a:spcPct val="35000"/>
            </a:spcAft>
            <a:buNone/>
          </a:pPr>
          <a:r>
            <a:rPr lang="en-US" sz="1600" b="1" kern="1200" dirty="0"/>
            <a:t>Admitted and Discharged on Same Date</a:t>
          </a:r>
          <a:endParaRPr lang="en-US" sz="1600" kern="1200" dirty="0"/>
        </a:p>
      </dsp:txBody>
      <dsp:txXfrm>
        <a:off x="27444" y="139611"/>
        <a:ext cx="7587245" cy="507305"/>
      </dsp:txXfrm>
    </dsp:sp>
    <dsp:sp modelId="{94A02BE4-FA39-44EC-B060-C166069B0743}">
      <dsp:nvSpPr>
        <dsp:cNvPr id="0" name=""/>
        <dsp:cNvSpPr/>
      </dsp:nvSpPr>
      <dsp:spPr>
        <a:xfrm>
          <a:off x="0" y="2040887"/>
          <a:ext cx="10482605" cy="1253440"/>
        </a:xfrm>
        <a:prstGeom prst="rect">
          <a:avLst/>
        </a:prstGeom>
        <a:solidFill>
          <a:schemeClr val="lt1">
            <a:alpha val="90000"/>
            <a:hueOff val="0"/>
            <a:satOff val="0"/>
            <a:lumOff val="0"/>
            <a:alphaOff val="0"/>
          </a:schemeClr>
        </a:solidFill>
        <a:ln w="12700" cap="flat" cmpd="sng" algn="ctr">
          <a:solidFill>
            <a:schemeClr val="accent4">
              <a:hueOff val="-11231750"/>
              <a:satOff val="-23575"/>
              <a:lumOff val="15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7306" tIns="666496" rIns="847306" bIns="113792" numCol="1" spcCol="1270" anchor="t" anchorCtr="0">
          <a:noAutofit/>
        </a:bodyPr>
        <a:lstStyle/>
        <a:p>
          <a:pPr marL="171450" lvl="1" indent="-171450" algn="l" defTabSz="711200">
            <a:lnSpc>
              <a:spcPct val="90000"/>
            </a:lnSpc>
            <a:spcBef>
              <a:spcPct val="0"/>
            </a:spcBef>
            <a:spcAft>
              <a:spcPct val="15000"/>
            </a:spcAft>
            <a:buNone/>
          </a:pPr>
          <a:r>
            <a:rPr lang="en-US" sz="1600" b="0" kern="1200" dirty="0"/>
            <a:t>99238: Hospital discharge day management; </a:t>
          </a:r>
          <a:r>
            <a:rPr lang="en-US" sz="1600" b="1" kern="1200" dirty="0">
              <a:solidFill>
                <a:schemeClr val="accent4"/>
              </a:solidFill>
            </a:rPr>
            <a:t>30 minute or less</a:t>
          </a:r>
        </a:p>
        <a:p>
          <a:pPr marL="171450" lvl="1" indent="-171450" algn="l" defTabSz="711200">
            <a:lnSpc>
              <a:spcPct val="90000"/>
            </a:lnSpc>
            <a:spcBef>
              <a:spcPct val="0"/>
            </a:spcBef>
            <a:spcAft>
              <a:spcPct val="15000"/>
            </a:spcAft>
            <a:buNone/>
          </a:pPr>
          <a:r>
            <a:rPr lang="en-US" sz="1600" b="0" kern="1200" dirty="0"/>
            <a:t>99239: Hospital discharge day management; </a:t>
          </a:r>
          <a:r>
            <a:rPr lang="en-US" sz="1600" b="1" kern="1200" dirty="0">
              <a:solidFill>
                <a:schemeClr val="accent4"/>
              </a:solidFill>
            </a:rPr>
            <a:t>more than 30 minutes</a:t>
          </a:r>
          <a:endParaRPr lang="en-US" sz="1400" b="1" kern="1200" dirty="0">
            <a:solidFill>
              <a:schemeClr val="accent4"/>
            </a:solidFill>
          </a:endParaRPr>
        </a:p>
      </dsp:txBody>
      <dsp:txXfrm>
        <a:off x="0" y="2040887"/>
        <a:ext cx="10482605" cy="1253440"/>
      </dsp:txXfrm>
    </dsp:sp>
    <dsp:sp modelId="{3699C2CC-5E42-453A-B650-1A841424B376}">
      <dsp:nvSpPr>
        <dsp:cNvPr id="0" name=""/>
        <dsp:cNvSpPr/>
      </dsp:nvSpPr>
      <dsp:spPr>
        <a:xfrm>
          <a:off x="0" y="1847822"/>
          <a:ext cx="7642133" cy="591231"/>
        </a:xfrm>
        <a:prstGeom prst="roundRect">
          <a:avLst/>
        </a:prstGeom>
        <a:solidFill>
          <a:schemeClr val="accent4">
            <a:hueOff val="-11231750"/>
            <a:satOff val="-23575"/>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854" tIns="0" rIns="288854" bIns="0" numCol="1" spcCol="1270" anchor="ctr" anchorCtr="0">
          <a:noAutofit/>
        </a:bodyPr>
        <a:lstStyle/>
        <a:p>
          <a:pPr marL="0" lvl="0" indent="0" algn="l" defTabSz="711200">
            <a:lnSpc>
              <a:spcPct val="90000"/>
            </a:lnSpc>
            <a:spcBef>
              <a:spcPct val="0"/>
            </a:spcBef>
            <a:spcAft>
              <a:spcPct val="35000"/>
            </a:spcAft>
            <a:buNone/>
          </a:pPr>
          <a:r>
            <a:rPr lang="en-US" sz="1600" b="1" kern="1200" dirty="0"/>
            <a:t>Hospital Discharge Services</a:t>
          </a:r>
        </a:p>
      </dsp:txBody>
      <dsp:txXfrm>
        <a:off x="28862" y="1876684"/>
        <a:ext cx="7584409" cy="533507"/>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5/13/2024</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a:t>
            </a:fld>
            <a:endParaRPr lang="en-US" dirty="0"/>
          </a:p>
        </p:txBody>
      </p:sp>
    </p:spTree>
    <p:extLst>
      <p:ext uri="{BB962C8B-B14F-4D97-AF65-F5344CB8AC3E}">
        <p14:creationId xmlns:p14="http://schemas.microsoft.com/office/powerpoint/2010/main" val="1918498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begin with</a:t>
            </a:r>
            <a:r>
              <a:rPr lang="en-US" baseline="0" dirty="0"/>
              <a:t> an overview of the proposed Cy2023 EM coding changes. </a:t>
            </a: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11</a:t>
            </a:fld>
            <a:endParaRPr lang="en-US" dirty="0"/>
          </a:p>
        </p:txBody>
      </p:sp>
    </p:spTree>
    <p:extLst>
      <p:ext uri="{BB962C8B-B14F-4D97-AF65-F5344CB8AC3E}">
        <p14:creationId xmlns:p14="http://schemas.microsoft.com/office/powerpoint/2010/main" val="349688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12</a:t>
            </a:fld>
            <a:endParaRPr lang="en-US"/>
          </a:p>
        </p:txBody>
      </p:sp>
    </p:spTree>
    <p:extLst>
      <p:ext uri="{BB962C8B-B14F-4D97-AF65-F5344CB8AC3E}">
        <p14:creationId xmlns:p14="http://schemas.microsoft.com/office/powerpoint/2010/main" val="234484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13</a:t>
            </a:fld>
            <a:endParaRPr lang="en-US"/>
          </a:p>
        </p:txBody>
      </p:sp>
    </p:spTree>
    <p:extLst>
      <p:ext uri="{BB962C8B-B14F-4D97-AF65-F5344CB8AC3E}">
        <p14:creationId xmlns:p14="http://schemas.microsoft.com/office/powerpoint/2010/main" val="285706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15</a:t>
            </a:fld>
            <a:endParaRPr lang="en-US"/>
          </a:p>
        </p:txBody>
      </p:sp>
    </p:spTree>
    <p:extLst>
      <p:ext uri="{BB962C8B-B14F-4D97-AF65-F5344CB8AC3E}">
        <p14:creationId xmlns:p14="http://schemas.microsoft.com/office/powerpoint/2010/main" val="136997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16</a:t>
            </a:fld>
            <a:endParaRPr lang="en-US"/>
          </a:p>
        </p:txBody>
      </p:sp>
    </p:spTree>
    <p:extLst>
      <p:ext uri="{BB962C8B-B14F-4D97-AF65-F5344CB8AC3E}">
        <p14:creationId xmlns:p14="http://schemas.microsoft.com/office/powerpoint/2010/main" val="204919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17</a:t>
            </a:fld>
            <a:endParaRPr lang="en-US" dirty="0"/>
          </a:p>
        </p:txBody>
      </p:sp>
    </p:spTree>
    <p:extLst>
      <p:ext uri="{BB962C8B-B14F-4D97-AF65-F5344CB8AC3E}">
        <p14:creationId xmlns:p14="http://schemas.microsoft.com/office/powerpoint/2010/main" val="1396047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18</a:t>
            </a:fld>
            <a:endParaRPr lang="en-US" dirty="0"/>
          </a:p>
        </p:txBody>
      </p:sp>
    </p:spTree>
    <p:extLst>
      <p:ext uri="{BB962C8B-B14F-4D97-AF65-F5344CB8AC3E}">
        <p14:creationId xmlns:p14="http://schemas.microsoft.com/office/powerpoint/2010/main" val="488150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92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20</a:t>
            </a:fld>
            <a:endParaRPr lang="en-US" dirty="0"/>
          </a:p>
        </p:txBody>
      </p:sp>
    </p:spTree>
    <p:extLst>
      <p:ext uri="{BB962C8B-B14F-4D97-AF65-F5344CB8AC3E}">
        <p14:creationId xmlns:p14="http://schemas.microsoft.com/office/powerpoint/2010/main" val="160140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providing care and billing the NC Medicaid program for services to patients, Teaching Physicians, assume full responsibility for the health and safety of the patient.</a:t>
            </a:r>
          </a:p>
          <a:p>
            <a:endParaRPr lang="en-US" dirty="0"/>
          </a:p>
          <a:p>
            <a:pPr lvl="0">
              <a:spcAft>
                <a:spcPts val="1200"/>
              </a:spcAft>
            </a:pPr>
            <a:r>
              <a:rPr lang="en-US" dirty="0"/>
              <a:t>NC Medicaid</a:t>
            </a:r>
            <a:r>
              <a:rPr lang="en-US" baseline="0" dirty="0"/>
              <a:t> states t</a:t>
            </a:r>
            <a:r>
              <a:rPr lang="en-US" dirty="0"/>
              <a:t>he degree of teaching physician supervision should be based on the skill level,</a:t>
            </a:r>
            <a:r>
              <a:rPr lang="en-US" baseline="0" dirty="0"/>
              <a:t> </a:t>
            </a:r>
            <a:r>
              <a:rPr lang="en-US" dirty="0"/>
              <a:t>training, and experience of the resident, as well as the patient's condition. For</a:t>
            </a:r>
            <a:r>
              <a:rPr lang="en-US" baseline="0" dirty="0"/>
              <a:t> example, patients that are highly complex may require a face-to-face visit. NC Medicaid requires the medical record to clearly </a:t>
            </a:r>
            <a:r>
              <a:rPr lang="en-US" dirty="0"/>
              <a:t>designate the supervising physician and the note must be signed by the same supervising physician. Teaching Physicians may</a:t>
            </a:r>
            <a:r>
              <a:rPr lang="en-US" baseline="0" dirty="0"/>
              <a:t> use the dot phase .TP11 or .TP review to document their availability for Medicaid. </a:t>
            </a:r>
            <a:endParaRPr lang="en-US" dirty="0"/>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21</a:t>
            </a:fld>
            <a:endParaRPr lang="en-US"/>
          </a:p>
        </p:txBody>
      </p:sp>
    </p:spTree>
    <p:extLst>
      <p:ext uri="{BB962C8B-B14F-4D97-AF65-F5344CB8AC3E}">
        <p14:creationId xmlns:p14="http://schemas.microsoft.com/office/powerpoint/2010/main" val="237515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the</a:t>
            </a:r>
            <a:r>
              <a:rPr lang="en-US" baseline="0" dirty="0"/>
              <a:t> content we will review. </a:t>
            </a:r>
          </a:p>
          <a:p>
            <a:pPr marL="171450" indent="-171450">
              <a:buFont typeface="Arial" panose="020B0604020202020204" pitchFamily="34" charset="0"/>
              <a:buChar char="•"/>
            </a:pPr>
            <a:r>
              <a:rPr lang="en-US" baseline="0" dirty="0"/>
              <a:t>If you have questions, please use the chat and I can review your question at the end of our session, or we will respond by email. </a:t>
            </a: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a:t>
            </a:fld>
            <a:endParaRPr lang="en-US" dirty="0"/>
          </a:p>
        </p:txBody>
      </p:sp>
    </p:spTree>
    <p:extLst>
      <p:ext uri="{BB962C8B-B14F-4D97-AF65-F5344CB8AC3E}">
        <p14:creationId xmlns:p14="http://schemas.microsoft.com/office/powerpoint/2010/main" val="4211566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Arial" charset="0"/>
              </a:rPr>
              <a:t>Applicable to: UNC Medical Center, UNC Physician Network, Rex Healthcare, Margaret R. Pardee Memorial Hospital</a:t>
            </a: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lang="en-US" sz="1800">
                <a:solidFill>
                  <a:srgbClr val="656565"/>
                </a:solidFill>
                <a:latin typeface="Arial" panose="020B0604020202020204" pitchFamily="34" charset="0"/>
                <a:cs typeface="Arial" charset="0"/>
              </a:rPr>
              <a:t>Provide definitions applicable to policy (critical/key portion, direct medical &amp; surgical services, fellow, immediately available, physically present, primary care center, resident, primary care exception, student, teaching physician)</a:t>
            </a: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lang="en-US" sz="1800">
                <a:effectLst/>
                <a:latin typeface="Arial" panose="020B0604020202020204" pitchFamily="34" charset="0"/>
                <a:ea typeface="Calibri" panose="020F0502020204030204" pitchFamily="34" charset="0"/>
                <a:cs typeface="Times New Roman" panose="02020603050405020304" pitchFamily="18" charset="0"/>
              </a:rPr>
              <a:t>Teaching Physicians are restricted to using attestations available in </a:t>
            </a:r>
            <a:r>
              <a:rPr lang="en-US" sz="1800" err="1">
                <a:effectLst/>
                <a:latin typeface="Arial" panose="020B0604020202020204" pitchFamily="34" charset="0"/>
                <a:ea typeface="Calibri" panose="020F0502020204030204" pitchFamily="34" charset="0"/>
                <a:cs typeface="Times New Roman" panose="02020603050405020304" pitchFamily="18" charset="0"/>
              </a:rPr>
              <a:t>Epic@UNC</a:t>
            </a:r>
            <a:r>
              <a:rPr lang="en-US" sz="1800">
                <a:effectLst/>
                <a:latin typeface="Arial" panose="020B0604020202020204" pitchFamily="34" charset="0"/>
                <a:ea typeface="Calibri" panose="020F0502020204030204" pitchFamily="34" charset="0"/>
                <a:cs typeface="Times New Roman" panose="02020603050405020304" pitchFamily="18" charset="0"/>
              </a:rPr>
              <a:t> to document their supervision and participation in services involving Residents. However, these attestations may be modified to expand upon the Teaching Physician’s participation. </a:t>
            </a: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Arial" charset="0"/>
              </a:rPr>
              <a:t>Will restrict TP to using attestations available in </a:t>
            </a:r>
            <a:r>
              <a:rPr kumimoji="0" lang="en-US" sz="1800" b="0" i="0" u="none" strike="noStrike" kern="1200" cap="none" spc="0" normalizeH="0" baseline="0" noProof="0" err="1">
                <a:ln>
                  <a:noFill/>
                </a:ln>
                <a:solidFill>
                  <a:srgbClr val="656565"/>
                </a:solidFill>
                <a:effectLst/>
                <a:uLnTx/>
                <a:uFillTx/>
                <a:latin typeface="Arial" panose="020B0604020202020204" pitchFamily="34" charset="0"/>
                <a:ea typeface="+mn-ea"/>
                <a:cs typeface="Arial" charset="0"/>
              </a:rPr>
              <a:t>Epic@UNC</a:t>
            </a: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Arial" charset="0"/>
              </a:rPr>
              <a:t> to document their supervision and participation in services.</a:t>
            </a:r>
            <a:r>
              <a:rPr lang="en-US" sz="1800">
                <a:effectLst/>
                <a:latin typeface="Arial" panose="020B0604020202020204" pitchFamily="34" charset="0"/>
                <a:ea typeface="Calibri" panose="020F0502020204030204" pitchFamily="34" charset="0"/>
                <a:cs typeface="Times New Roman" panose="02020603050405020304" pitchFamily="18" charset="0"/>
              </a:rPr>
              <a:t> However, these attestations may be modified to expand upon the Teaching Physician’s participation. Due to claim logic in Epic that assists billing compliance, </a:t>
            </a:r>
            <a:r>
              <a:rPr lang="en-US" sz="1800" u="sng">
                <a:effectLst/>
                <a:latin typeface="Arial" panose="020B0604020202020204" pitchFamily="34" charset="0"/>
                <a:ea typeface="Calibri" panose="020F0502020204030204" pitchFamily="34" charset="0"/>
                <a:cs typeface="Times New Roman" panose="02020603050405020304" pitchFamily="18" charset="0"/>
              </a:rPr>
              <a:t>Teaching Physicians should not create their own attestations.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kumimoji="0" lang="en-US" sz="1800" b="0" i="0" u="none" strike="noStrike" kern="1200" cap="none" spc="0" normalizeH="0" baseline="0" noProof="0">
                <a:ln>
                  <a:noFill/>
                </a:ln>
                <a:solidFill>
                  <a:srgbClr val="515151"/>
                </a:solidFill>
                <a:effectLst/>
                <a:uLnTx/>
                <a:uFillTx/>
                <a:latin typeface="Arial" panose="020B0604020202020204" pitchFamily="34" charset="0"/>
                <a:ea typeface="+mn-ea"/>
                <a:cs typeface="+mn-cs"/>
              </a:rPr>
              <a:t>Outlines supervision requirements for Medicare, Medicaid, and Tricare for Evaluation and Management services, procedures, diagnostic radiology, diagnostic </a:t>
            </a:r>
            <a:r>
              <a:rPr lang="en-US" sz="1800">
                <a:solidFill>
                  <a:srgbClr val="515151"/>
                </a:solidFill>
                <a:latin typeface="Arial" panose="020B0604020202020204" pitchFamily="34" charset="0"/>
              </a:rPr>
              <a:t>t</a:t>
            </a:r>
            <a:r>
              <a:rPr kumimoji="0" lang="en-US" sz="1800" b="0" i="0" u="none" strike="noStrike" kern="1200" cap="none" spc="0" normalizeH="0" baseline="0" noProof="0" err="1">
                <a:ln>
                  <a:noFill/>
                </a:ln>
                <a:solidFill>
                  <a:srgbClr val="515151"/>
                </a:solidFill>
                <a:effectLst/>
                <a:uLnTx/>
                <a:uFillTx/>
                <a:latin typeface="Arial" panose="020B0604020202020204" pitchFamily="34" charset="0"/>
                <a:ea typeface="+mn-ea"/>
                <a:cs typeface="+mn-cs"/>
              </a:rPr>
              <a:t>ests</a:t>
            </a:r>
            <a:r>
              <a:rPr kumimoji="0" lang="en-US" sz="1800" b="0" i="0" u="none" strike="noStrike" kern="1200" cap="none" spc="0" normalizeH="0" baseline="0" noProof="0">
                <a:ln>
                  <a:noFill/>
                </a:ln>
                <a:solidFill>
                  <a:srgbClr val="515151"/>
                </a:solidFill>
                <a:effectLst/>
                <a:uLnTx/>
                <a:uFillTx/>
                <a:latin typeface="Arial" panose="020B0604020202020204" pitchFamily="34" charset="0"/>
                <a:ea typeface="+mn-ea"/>
                <a:cs typeface="+mn-cs"/>
              </a:rPr>
              <a:t>, and anesthesia services, students</a:t>
            </a:r>
            <a:endPar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mn-cs"/>
              </a:rPr>
              <a:t>Provides Moonlighting guidance </a:t>
            </a:r>
            <a:r>
              <a:rPr lang="en-US" sz="1800">
                <a:solidFill>
                  <a:srgbClr val="515151"/>
                </a:solidFill>
                <a:latin typeface="Arial" panose="020B0604020202020204" pitchFamily="34" charset="0"/>
              </a:rPr>
              <a:t>for residents and fellows who have completed a GME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4163"/>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C6867F-492D-4115-8CA0-741D1C2050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2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begin with</a:t>
            </a:r>
            <a:r>
              <a:rPr lang="en-US" baseline="0" dirty="0"/>
              <a:t> an overview of the proposed Cy2023 EM coding changes. </a:t>
            </a: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a:t>
            </a:fld>
            <a:endParaRPr lang="en-US" dirty="0"/>
          </a:p>
        </p:txBody>
      </p:sp>
    </p:spTree>
    <p:extLst>
      <p:ext uri="{BB962C8B-B14F-4D97-AF65-F5344CB8AC3E}">
        <p14:creationId xmlns:p14="http://schemas.microsoft.com/office/powerpoint/2010/main" val="169985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effective January 1, 2023, Medicare proposed adopting the AMA revisions whereby visit levels will be selected based on practitioner time </a:t>
            </a:r>
            <a:r>
              <a:rPr lang="en-US" i="1" dirty="0"/>
              <a:t>or</a:t>
            </a:r>
            <a:r>
              <a:rPr lang="en-US" dirty="0"/>
              <a:t> the level of medical decision making (“MDM”) </a:t>
            </a:r>
          </a:p>
          <a:p>
            <a:pPr marL="171450" indent="-171450">
              <a:buFont typeface="Arial" panose="020B0604020202020204" pitchFamily="34" charset="0"/>
              <a:buChar char="•"/>
            </a:pPr>
            <a:r>
              <a:rPr lang="en-US" dirty="0"/>
              <a:t>Use</a:t>
            </a:r>
            <a:r>
              <a:rPr lang="en-US" baseline="0" dirty="0"/>
              <a:t> which method is more advantageous when choosing your LOS.</a:t>
            </a:r>
            <a:endParaRPr lang="en-US" dirty="0"/>
          </a:p>
          <a:p>
            <a:pPr marL="171450" indent="-171450">
              <a:buFont typeface="Arial" panose="020B0604020202020204" pitchFamily="34" charset="0"/>
              <a:buChar char="•"/>
            </a:pPr>
            <a:r>
              <a:rPr lang="en-US" dirty="0"/>
              <a:t>As has been the case in the outpatient setting since 2021, the total amount of time documented as spent on the date of service. </a:t>
            </a:r>
          </a:p>
          <a:p>
            <a:pPr marL="171450" indent="-171450">
              <a:buFont typeface="Arial" panose="020B0604020202020204" pitchFamily="34" charset="0"/>
              <a:buChar char="•"/>
            </a:pPr>
            <a:r>
              <a:rPr lang="en-US" dirty="0"/>
              <a:t> Gone is the requirements that over 50% of the service be counseling or coordination of care</a:t>
            </a:r>
            <a:r>
              <a:rPr lang="en-US" baseline="0" dirty="0"/>
              <a:t> and </a:t>
            </a:r>
            <a:r>
              <a:rPr lang="en-US" b="1" u="sng" dirty="0"/>
              <a:t>that the time be spent on the patient’s unit</a:t>
            </a:r>
            <a:r>
              <a:rPr lang="en-US" dirty="0"/>
              <a:t>. All time on the date of service may be added up to support a level of service.</a:t>
            </a:r>
          </a:p>
          <a:p>
            <a:pPr marL="171450" indent="-171450">
              <a:buFont typeface="Arial" panose="020B0604020202020204" pitchFamily="34" charset="0"/>
              <a:buChar char="•"/>
            </a:pPr>
            <a:r>
              <a:rPr lang="en-US" dirty="0"/>
              <a:t>If you choose MDM as a basis for leveling the service, you</a:t>
            </a:r>
            <a:r>
              <a:rPr lang="en-US" baseline="0" dirty="0"/>
              <a:t> must</a:t>
            </a:r>
            <a:r>
              <a:rPr lang="en-US" dirty="0"/>
              <a:t> make changes in the assessment and plan for </a:t>
            </a:r>
            <a:r>
              <a:rPr lang="en-US" b="1" u="sng" dirty="0"/>
              <a:t>each problem addressed</a:t>
            </a:r>
            <a:r>
              <a:rPr lang="en-US" dirty="0"/>
              <a:t> in order to support a medical decision making-based level of service.</a:t>
            </a:r>
          </a:p>
          <a:p>
            <a:pPr marL="171450" indent="-171450">
              <a:buFont typeface="Arial" panose="020B0604020202020204" pitchFamily="34" charset="0"/>
              <a:buChar char="•"/>
            </a:pPr>
            <a:r>
              <a:rPr lang="en-US" dirty="0"/>
              <a:t> That change necessitates a major shift in our documentation practices</a:t>
            </a:r>
            <a:r>
              <a:rPr lang="en-US" baseline="0" dirty="0"/>
              <a:t> or updates to your current documentation templates. </a:t>
            </a:r>
            <a:endParaRPr lang="en-US" dirty="0"/>
          </a:p>
          <a:p>
            <a:pPr marL="171450" indent="-171450">
              <a:buFont typeface="Arial" panose="020B0604020202020204" pitchFamily="34" charset="0"/>
              <a:buChar char="•"/>
            </a:pPr>
            <a:r>
              <a:rPr lang="en-US" dirty="0"/>
              <a:t>In January</a:t>
            </a:r>
            <a:r>
              <a:rPr lang="en-US" baseline="0" dirty="0"/>
              <a:t> </a:t>
            </a:r>
            <a:r>
              <a:rPr lang="en-US" dirty="0"/>
              <a:t>changes in the documentation for each condition assessed must be made to consider the condition in calculating the medical decision making.</a:t>
            </a:r>
          </a:p>
          <a:p>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53BCCA8E-E054-4945-93F6-8F3E2A7D5A26}" type="slidenum">
              <a:rPr lang="en-US" smtClean="0"/>
              <a:t>4</a:t>
            </a:fld>
            <a:endParaRPr lang="en-US" dirty="0"/>
          </a:p>
        </p:txBody>
      </p:sp>
    </p:spTree>
    <p:extLst>
      <p:ext uri="{BB962C8B-B14F-4D97-AF65-F5344CB8AC3E}">
        <p14:creationId xmlns:p14="http://schemas.microsoft.com/office/powerpoint/2010/main" val="314140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has been the case in the outpatient setting since 2021, level of service support will be based on medical decision making or the total amount of time documented as spent on the date of service.  Gone is the requirements that over 50% of the service be counseling or coordination of care.  Also gone is the requirement that the time be spent on the patient’s unit. All time on the date of service may be added up to support a level of service; however, the threshold amount of time for a level is from 5 to 15 minutes more in 2023 than it was in 2022.  </a:t>
            </a:r>
          </a:p>
          <a:p>
            <a:endParaRPr lang="en-US" dirty="0"/>
          </a:p>
          <a:p>
            <a:r>
              <a:rPr lang="en-US" dirty="0"/>
              <a:t>If you’ll choose medical decision making as a basis for leveling the service, it will be mandatory to make changes in the assessment and plan for </a:t>
            </a:r>
            <a:r>
              <a:rPr lang="en-US" b="1" u="sng" dirty="0"/>
              <a:t>each problem addressed</a:t>
            </a:r>
            <a:r>
              <a:rPr lang="en-US" dirty="0"/>
              <a:t> in order to support a medical decision making-based level of service. That change necessitates a major shift in our documentation practices.  Previously, updating the documentation so that it was an accurate reflection of the services delivered at the encounter was adequate. In January, there will be no requirements for a history or exam, but changes in the documentation for each condition assessed must be made to consider the condition in calculating the medical decision making.</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5</a:t>
            </a:fld>
            <a:endParaRPr lang="en-US" dirty="0"/>
          </a:p>
        </p:txBody>
      </p:sp>
    </p:spTree>
    <p:extLst>
      <p:ext uri="{BB962C8B-B14F-4D97-AF65-F5344CB8AC3E}">
        <p14:creationId xmlns:p14="http://schemas.microsoft.com/office/powerpoint/2010/main" val="195971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Levels of MDM table is a guide to assist in selecting the level of MDM for reporting an E/M services code. </a:t>
            </a:r>
          </a:p>
          <a:p>
            <a:pPr marL="171450" indent="-171450">
              <a:buFont typeface="Arial" panose="020B0604020202020204" pitchFamily="34" charset="0"/>
              <a:buChar char="•"/>
            </a:pPr>
            <a:r>
              <a:rPr lang="en-US" b="1" dirty="0"/>
              <a:t>The table includes the three highest levels of MDM (low, moderate, high</a:t>
            </a:r>
            <a:r>
              <a:rPr lang="en-US" dirty="0"/>
              <a:t>) </a:t>
            </a:r>
            <a:r>
              <a:rPr lang="en-US" b="1" dirty="0"/>
              <a:t>and the three elements of MDM </a:t>
            </a:r>
            <a:r>
              <a:rPr lang="en-US" dirty="0"/>
              <a:t>(number and complexity of problems addressed at the encounter, amount and/or complexity of data reviewed and analyzed, and risk of complications and/or morbidity or mortality of patient management).  </a:t>
            </a:r>
            <a:r>
              <a:rPr lang="en-US" b="1" u="sng" dirty="0"/>
              <a:t>The bolded bullet items are the new additions for 2023.</a:t>
            </a:r>
            <a:endParaRPr lang="en-US" dirty="0"/>
          </a:p>
          <a:p>
            <a:pPr marL="171450" indent="-171450">
              <a:buFont typeface="Arial" panose="020B0604020202020204" pitchFamily="34" charset="0"/>
              <a:buChar char="•"/>
            </a:pPr>
            <a:r>
              <a:rPr lang="en-US" dirty="0"/>
              <a:t>To qualify for a particular level of MDM, </a:t>
            </a:r>
            <a:r>
              <a:rPr lang="en-US" b="1" dirty="0"/>
              <a:t>two of the three elements for that level of MDM must be met or exceeded. </a:t>
            </a:r>
          </a:p>
          <a:p>
            <a:pPr marL="171450" indent="-171450">
              <a:buFont typeface="Arial" panose="020B0604020202020204" pitchFamily="34" charset="0"/>
              <a:buChar char="•"/>
            </a:pPr>
            <a:r>
              <a:rPr lang="en-US" dirty="0"/>
              <a:t>Examples in the table for moderate and high levels </a:t>
            </a:r>
            <a:r>
              <a:rPr lang="en-US" b="1" dirty="0"/>
              <a:t>are only to be used as guidance</a:t>
            </a:r>
            <a:r>
              <a:rPr lang="en-US" dirty="0"/>
              <a:t>. </a:t>
            </a:r>
          </a:p>
          <a:p>
            <a:pPr marL="171450" indent="-171450">
              <a:buFont typeface="Arial" panose="020B0604020202020204" pitchFamily="34" charset="0"/>
              <a:buChar char="•"/>
            </a:pPr>
            <a:r>
              <a:rPr lang="en-US" dirty="0"/>
              <a:t> They cover only a fraction of all the moderate and high risk patient management cases you will evaluate for billing. </a:t>
            </a:r>
          </a:p>
          <a:p>
            <a:pPr marL="171450" indent="-171450">
              <a:buFont typeface="Arial" panose="020B0604020202020204" pitchFamily="34" charset="0"/>
              <a:buChar char="•"/>
            </a:pPr>
            <a:r>
              <a:rPr lang="en-US" b="1" dirty="0"/>
              <a:t>They may be more or less applicable to specific settings of care. </a:t>
            </a:r>
            <a:endParaRPr lang="en-US" b="0" dirty="0"/>
          </a:p>
          <a:p>
            <a:pPr marL="171450" indent="-171450">
              <a:buFont typeface="Arial" panose="020B0604020202020204" pitchFamily="34" charset="0"/>
              <a:buChar char="•"/>
            </a:pPr>
            <a:r>
              <a:rPr lang="en-US" b="1" dirty="0"/>
              <a:t>For example, the decision to hospitalize would apply to the clinic setting and the decision to escalate hospital level of care applies to emergency room consultations, observation, inpatient and ICU. </a:t>
            </a:r>
            <a:endParaRPr lang="en-US" b="1" baseline="0" dirty="0"/>
          </a:p>
        </p:txBody>
      </p:sp>
      <p:sp>
        <p:nvSpPr>
          <p:cNvPr id="4" name="Slide Number Placeholder 3"/>
          <p:cNvSpPr>
            <a:spLocks noGrp="1"/>
          </p:cNvSpPr>
          <p:nvPr>
            <p:ph type="sldNum" sz="quarter" idx="10"/>
          </p:nvPr>
        </p:nvSpPr>
        <p:spPr/>
        <p:txBody>
          <a:bodyPr/>
          <a:lstStyle/>
          <a:p>
            <a:fld id="{53BCCA8E-E054-4945-93F6-8F3E2A7D5A26}" type="slidenum">
              <a:rPr lang="en-US" smtClean="0"/>
              <a:t>6</a:t>
            </a:fld>
            <a:endParaRPr lang="en-US" dirty="0"/>
          </a:p>
        </p:txBody>
      </p:sp>
    </p:spTree>
    <p:extLst>
      <p:ext uri="{BB962C8B-B14F-4D97-AF65-F5344CB8AC3E}">
        <p14:creationId xmlns:p14="http://schemas.microsoft.com/office/powerpoint/2010/main" val="216636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Total time spent on the date of the encounter is the alternative to billing based on MDM. CMS removed the 50% time spent in counseling and coordination of care barrier to billing based on time. Now total time spent face to face and non face to face are qualifying activities</a:t>
            </a:r>
            <a:r>
              <a:rPr lang="en-US" baseline="0" dirty="0"/>
              <a:t> </a:t>
            </a:r>
            <a:r>
              <a:rPr lang="en-US" dirty="0">
                <a:latin typeface="Arial Nova"/>
              </a:rPr>
              <a:t>not include </a:t>
            </a:r>
            <a:r>
              <a:rPr lang="en-US" sz="1200" b="1" dirty="0">
                <a:solidFill>
                  <a:schemeClr val="accent2"/>
                </a:solidFill>
                <a:latin typeface="Arial"/>
              </a:rPr>
              <a:t>clinical staff time or time spent on separately reported services</a:t>
            </a:r>
            <a:endParaRPr lang="en-US" dirty="0"/>
          </a:p>
          <a:p>
            <a:pPr marL="171450" indent="-171450">
              <a:buFont typeface="Arial" panose="020B0604020202020204" pitchFamily="34" charset="0"/>
              <a:buChar char="•"/>
              <a:defRPr/>
            </a:pPr>
            <a:r>
              <a:rPr lang="en-US" dirty="0"/>
              <a:t>Non face to face qualifying activities may</a:t>
            </a:r>
            <a:r>
              <a:rPr lang="en-US" baseline="0" dirty="0"/>
              <a:t> include:</a:t>
            </a:r>
            <a:endParaRPr lang="en-US" dirty="0">
              <a:cs typeface="Calibri" panose="020F0502020204030204"/>
            </a:endParaRPr>
          </a:p>
          <a:p>
            <a:pPr marL="171450" indent="-171450">
              <a:buFont typeface="Arial" panose="020B0604020202020204" pitchFamily="34" charset="0"/>
              <a:buChar char="•"/>
              <a:defRPr/>
            </a:pPr>
            <a:r>
              <a:rPr lang="en-US" baseline="0" dirty="0"/>
              <a:t>Preparing to see the </a:t>
            </a:r>
            <a:r>
              <a:rPr lang="en-US" dirty="0"/>
              <a:t>patient; o</a:t>
            </a:r>
            <a:r>
              <a:rPr lang="en-US" dirty="0">
                <a:solidFill>
                  <a:srgbClr val="44546A"/>
                </a:solidFill>
              </a:rPr>
              <a:t>btaining</a:t>
            </a:r>
            <a:r>
              <a:rPr lang="en-US" sz="1200" dirty="0">
                <a:solidFill>
                  <a:schemeClr val="tx2"/>
                </a:solidFill>
              </a:rPr>
              <a:t> or reviewing separately obtained history</a:t>
            </a:r>
            <a:r>
              <a:rPr lang="en-US" dirty="0">
                <a:solidFill>
                  <a:schemeClr val="tx2"/>
                </a:solidFill>
              </a:rPr>
              <a:t>;</a:t>
            </a:r>
            <a:r>
              <a:rPr lang="en-US" sz="1200" baseline="0" dirty="0">
                <a:solidFill>
                  <a:schemeClr val="tx2"/>
                </a:solidFill>
              </a:rPr>
              <a:t> </a:t>
            </a:r>
            <a:r>
              <a:rPr lang="en-US" sz="1200" dirty="0">
                <a:solidFill>
                  <a:schemeClr val="tx2"/>
                </a:solidFill>
              </a:rPr>
              <a:t>Counseling and educating the patient/family/caregiver</a:t>
            </a:r>
            <a:r>
              <a:rPr lang="en-US" dirty="0">
                <a:solidFill>
                  <a:schemeClr val="tx2"/>
                </a:solidFill>
              </a:rPr>
              <a:t>;</a:t>
            </a:r>
            <a:r>
              <a:rPr lang="en-US" sz="1200" baseline="0" dirty="0">
                <a:solidFill>
                  <a:schemeClr val="tx2"/>
                </a:solidFill>
              </a:rPr>
              <a:t> </a:t>
            </a:r>
            <a:r>
              <a:rPr lang="en-US" sz="1200" dirty="0">
                <a:solidFill>
                  <a:schemeClr val="tx2"/>
                </a:solidFill>
              </a:rPr>
              <a:t>Ordering medications, tests, or </a:t>
            </a:r>
            <a:r>
              <a:rPr lang="en-US" dirty="0">
                <a:solidFill>
                  <a:schemeClr val="tx2"/>
                </a:solidFill>
              </a:rPr>
              <a:t>procedures; Care coordination; and documenting in the medical record.</a:t>
            </a:r>
            <a:endParaRPr lang="en-US" dirty="0">
              <a:solidFill>
                <a:schemeClr val="tx2"/>
              </a:solidFill>
              <a:cs typeface="Calibri"/>
            </a:endParaRPr>
          </a:p>
          <a:p>
            <a:pPr marL="171450" indent="-171450">
              <a:buFont typeface="Arial" panose="020B0604020202020204" pitchFamily="34" charset="0"/>
              <a:buChar char="•"/>
              <a:defRPr/>
            </a:pPr>
            <a:r>
              <a:rPr lang="en-US" dirty="0">
                <a:solidFill>
                  <a:schemeClr val="tx2"/>
                </a:solidFill>
                <a:cs typeface="Calibri"/>
              </a:rPr>
              <a:t>Also, if not </a:t>
            </a:r>
            <a:r>
              <a:rPr lang="en-US" dirty="0"/>
              <a:t>separately reported,  Referring and communicating with other health care professionals, Independently interpreting results, and communicating results to the patient/family/caregiver are considered qualifying activities.</a:t>
            </a:r>
            <a:endParaRPr lang="en-US" dirty="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Resident time can be used for</a:t>
            </a:r>
            <a:r>
              <a:rPr lang="en-US" b="1" baseline="0" dirty="0"/>
              <a:t> Medicaid and other commercial payors</a:t>
            </a:r>
            <a:r>
              <a:rPr lang="en-US" baseline="0" dirty="0"/>
              <a:t>. </a:t>
            </a:r>
            <a:r>
              <a:rPr lang="en-US" dirty="0">
                <a:solidFill>
                  <a:srgbClr val="000000"/>
                </a:solidFill>
                <a:latin typeface="+mn-lt"/>
                <a:ea typeface="Calibri"/>
                <a:cs typeface="Calibri"/>
              </a:rPr>
              <a:t>However, </a:t>
            </a:r>
            <a:r>
              <a:rPr kumimoji="0" lang="en-US" sz="1200" b="0" i="0" u="none" strike="noStrike" kern="1200" cap="none" spc="0" normalizeH="0" baseline="0" noProof="0" dirty="0">
                <a:ln>
                  <a:noFill/>
                </a:ln>
                <a:solidFill>
                  <a:srgbClr val="515151"/>
                </a:solidFill>
                <a:effectLst/>
                <a:uLnTx/>
                <a:uFillTx/>
                <a:latin typeface="Arial" panose="020B0604020202020204"/>
                <a:ea typeface="+mn-ea"/>
                <a:cs typeface="+mn-cs"/>
              </a:rPr>
              <a:t>Only the </a:t>
            </a:r>
            <a:r>
              <a:rPr kumimoji="0" lang="en-US" sz="1200" b="1" i="0" u="sng" strike="noStrike" kern="1200" cap="none" spc="0" normalizeH="0" baseline="0" noProof="0" dirty="0">
                <a:ln>
                  <a:noFill/>
                </a:ln>
                <a:solidFill>
                  <a:srgbClr val="515151"/>
                </a:solidFill>
                <a:effectLst/>
                <a:uLnTx/>
                <a:uFillTx/>
                <a:latin typeface="Arial" panose="020B0604020202020204"/>
                <a:ea typeface="+mn-ea"/>
                <a:cs typeface="+mn-cs"/>
              </a:rPr>
              <a:t>attending’s time</a:t>
            </a:r>
            <a:r>
              <a:rPr kumimoji="0" lang="en-US" sz="1200" b="1" i="0" u="none" strike="noStrike" kern="1200" cap="none" spc="0" normalizeH="0" baseline="0" noProof="0" dirty="0">
                <a:ln>
                  <a:noFill/>
                </a:ln>
                <a:solidFill>
                  <a:srgbClr val="515151"/>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srgbClr val="515151"/>
                </a:solidFill>
                <a:effectLst/>
                <a:uLnTx/>
                <a:uFillTx/>
                <a:latin typeface="Arial" panose="020B0604020202020204"/>
                <a:ea typeface="+mn-ea"/>
                <a:cs typeface="+mn-cs"/>
              </a:rPr>
              <a:t>can be reported for </a:t>
            </a:r>
            <a:r>
              <a:rPr kumimoji="0" lang="en-US" sz="1200" b="1" i="0" u="none" strike="noStrike" kern="1200" cap="none" spc="0" normalizeH="0" baseline="0" noProof="0" dirty="0">
                <a:ln>
                  <a:noFill/>
                </a:ln>
                <a:solidFill>
                  <a:srgbClr val="515151"/>
                </a:solidFill>
                <a:effectLst/>
                <a:uLnTx/>
                <a:uFillTx/>
                <a:latin typeface="Arial" panose="020B0604020202020204"/>
                <a:ea typeface="+mn-ea"/>
                <a:cs typeface="+mn-cs"/>
              </a:rPr>
              <a:t>Medicare, Medicare Advantage, and TRICARE</a:t>
            </a:r>
            <a:r>
              <a:rPr kumimoji="0" lang="en-US" sz="1200" b="0" i="0" u="none" strike="noStrike" kern="1200" cap="none" spc="0" normalizeH="0" baseline="0" noProof="0" dirty="0">
                <a:ln>
                  <a:noFill/>
                </a:ln>
                <a:solidFill>
                  <a:srgbClr val="515151"/>
                </a:solidFill>
                <a:effectLst/>
                <a:uLnTx/>
                <a:uFillTx/>
                <a:latin typeface="Arial" panose="020B0604020202020204"/>
                <a:ea typeface="+mn-ea"/>
                <a:cs typeface="+mn-cs"/>
              </a:rPr>
              <a:t>. Time based billing not applicable to ED – only MDM used to determine LOS. </a:t>
            </a: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Total time on the date of the encounter is by calendar date</a:t>
            </a:r>
            <a:r>
              <a:rPr lang="en-US" sz="1200" b="0" i="0" u="none" strike="noStrike" kern="1200" baseline="0" dirty="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 When using MDM or total time for code selection, a continuous service that </a:t>
            </a:r>
            <a:r>
              <a:rPr lang="en-US" sz="1200" b="1" i="0" u="sng" strike="noStrike" kern="1200" baseline="0" dirty="0">
                <a:solidFill>
                  <a:schemeClr val="tx1"/>
                </a:solidFill>
                <a:latin typeface="+mn-lt"/>
                <a:ea typeface="+mn-ea"/>
                <a:cs typeface="+mn-cs"/>
              </a:rPr>
              <a:t>spans the transition of two calendar dates is a single service and is reported on one calendar 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If the service is continuous before and through midnight, all the time may be applied to the reported date of the service – </a:t>
            </a:r>
            <a:r>
              <a:rPr lang="en-US" sz="1200" b="1" i="0" u="none" strike="noStrike" kern="1200" baseline="0" dirty="0">
                <a:solidFill>
                  <a:schemeClr val="tx1"/>
                </a:solidFill>
                <a:latin typeface="+mn-lt"/>
                <a:ea typeface="+mn-ea"/>
                <a:cs typeface="+mn-cs"/>
              </a:rPr>
              <a:t>which is the calendar date the encounter began.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Slide outlines proposed changes to our current </a:t>
            </a:r>
            <a:r>
              <a:rPr lang="en-US" sz="1200" b="1" i="0" u="none" strike="noStrike" kern="1200" baseline="0" dirty="0" err="1">
                <a:solidFill>
                  <a:schemeClr val="tx1"/>
                </a:solidFill>
                <a:latin typeface="+mn-lt"/>
                <a:ea typeface="+mn-ea"/>
                <a:cs typeface="+mn-cs"/>
              </a:rPr>
              <a:t>smartphrase</a:t>
            </a:r>
            <a:r>
              <a:rPr lang="en-US" sz="1200" b="1" i="0" u="none" strike="noStrike" kern="1200" baseline="0" dirty="0">
                <a:solidFill>
                  <a:schemeClr val="tx1"/>
                </a:solidFill>
                <a:latin typeface="+mn-lt"/>
                <a:ea typeface="+mn-ea"/>
                <a:cs typeface="+mn-cs"/>
              </a:rPr>
              <a:t> – add statement indicating E/M does not include procedure time. </a:t>
            </a:r>
            <a:endParaRPr lang="en-US" b="1" dirty="0"/>
          </a:p>
          <a:p>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7</a:t>
            </a:fld>
            <a:endParaRPr lang="en-US" dirty="0"/>
          </a:p>
        </p:txBody>
      </p:sp>
    </p:spTree>
    <p:extLst>
      <p:ext uri="{BB962C8B-B14F-4D97-AF65-F5344CB8AC3E}">
        <p14:creationId xmlns:p14="http://schemas.microsoft.com/office/powerpoint/2010/main" val="389513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9</a:t>
            </a:fld>
            <a:endParaRPr lang="en-US" dirty="0"/>
          </a:p>
        </p:txBody>
      </p:sp>
    </p:spTree>
    <p:extLst>
      <p:ext uri="{BB962C8B-B14F-4D97-AF65-F5344CB8AC3E}">
        <p14:creationId xmlns:p14="http://schemas.microsoft.com/office/powerpoint/2010/main" val="268886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10</a:t>
            </a:fld>
            <a:endParaRPr lang="en-US"/>
          </a:p>
        </p:txBody>
      </p:sp>
    </p:spTree>
    <p:extLst>
      <p:ext uri="{BB962C8B-B14F-4D97-AF65-F5344CB8AC3E}">
        <p14:creationId xmlns:p14="http://schemas.microsoft.com/office/powerpoint/2010/main" val="1277279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p:nvPr>
        </p:nvSpPr>
        <p:spPr>
          <a:xfrm>
            <a:off x="466725" y="342901"/>
            <a:ext cx="11258550" cy="1241425"/>
          </a:xfrm>
        </p:spPr>
        <p:txBody>
          <a:bodyPr tIns="137160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66725" y="1584326"/>
            <a:ext cx="7416799" cy="1132748"/>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66725" y="6261100"/>
            <a:ext cx="3552825"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9" name="Picture 8" descr="A close up of a sign&#10;&#10;Description automatically generated">
            <a:extLst>
              <a:ext uri="{FF2B5EF4-FFF2-40B4-BE49-F238E27FC236}">
                <a16:creationId xmlns:a16="http://schemas.microsoft.com/office/drawing/2014/main" id="{13CE3276-13B5-3E46-B586-9CB90C61E5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5" name="Picture Placeholder 16">
            <a:extLst>
              <a:ext uri="{FF2B5EF4-FFF2-40B4-BE49-F238E27FC236}">
                <a16:creationId xmlns:a16="http://schemas.microsoft.com/office/drawing/2014/main" id="{9AC084AC-CDBD-B94F-8D6E-9783F92A450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2E4A80-36C5-974E-B2A6-F7DE46DE69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37478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_low i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09532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87000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2"/>
                </a:solidFill>
              </a:defRPr>
            </a:lvl1pPr>
          </a:lstStyle>
          <a:p>
            <a:r>
              <a:rPr lang="en-US"/>
              <a:t>Click to edit Master title style</a:t>
            </a:r>
          </a:p>
        </p:txBody>
      </p:sp>
    </p:spTree>
    <p:extLst>
      <p:ext uri="{BB962C8B-B14F-4D97-AF65-F5344CB8AC3E}">
        <p14:creationId xmlns:p14="http://schemas.microsoft.com/office/powerpoint/2010/main" val="97059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11258550" cy="4676776"/>
          </a:xfrm>
        </p:spPr>
        <p:txBody>
          <a:bodyPr rIns="193852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22CD5F2E-8E58-A14B-B80C-9B6594482EB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
        <p:nvSpPr>
          <p:cNvPr id="2" name="Title 1">
            <a:extLst>
              <a:ext uri="{FF2B5EF4-FFF2-40B4-BE49-F238E27FC236}">
                <a16:creationId xmlns:a16="http://schemas.microsoft.com/office/drawing/2014/main" id="{C7D35AA9-2F43-3343-BA48-1CA2E63224A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38875" y="1584324"/>
            <a:ext cx="5497513"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r>
              <a:rPr lang="en-US"/>
              <a:t>XX.XX.XXXX</a:t>
            </a:r>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0501C0A9-E7F2-E043-948A-B1E2EA474B8B}"/>
              </a:ext>
            </a:extLst>
          </p:cNvPr>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8A5F8FA7-0E8B-AC4B-9A04-27BD3889EBF9}"/>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35671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84325"/>
            <a:ext cx="3575049"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0" y="1584324"/>
            <a:ext cx="3552825"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r>
              <a:rPr lang="en-US"/>
              <a:t>XX.XX.XXXX</a:t>
            </a:r>
          </a:p>
        </p:txBody>
      </p:sp>
      <p:sp>
        <p:nvSpPr>
          <p:cNvPr id="2" name="Title 1">
            <a:extLst>
              <a:ext uri="{FF2B5EF4-FFF2-40B4-BE49-F238E27FC236}">
                <a16:creationId xmlns:a16="http://schemas.microsoft.com/office/drawing/2014/main" id="{ED271D53-83D4-0142-88D2-21B34455C649}"/>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E638CA74-93B7-F445-8D0F-582527E50ADD}"/>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3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6"/>
            <a:ext cx="5486399" cy="4365212"/>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2" name="Straight Connector 11">
            <a:extLst>
              <a:ext uri="{FF2B5EF4-FFF2-40B4-BE49-F238E27FC236}">
                <a16:creationId xmlns:a16="http://schemas.microsoft.com/office/drawing/2014/main" id="{CEE122B8-2BA6-D444-B9FC-8EE2551015AF}"/>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4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ol caption">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7"/>
            <a:ext cx="5497513" cy="3747695"/>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6238875" y="5332022"/>
            <a:ext cx="5486400"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a:t>Edit Master text styles</a:t>
            </a:r>
          </a:p>
        </p:txBody>
      </p:sp>
      <p:sp>
        <p:nvSpPr>
          <p:cNvPr id="2" name="Date Placeholder 1">
            <a:extLst>
              <a:ext uri="{FF2B5EF4-FFF2-40B4-BE49-F238E27FC236}">
                <a16:creationId xmlns:a16="http://schemas.microsoft.com/office/drawing/2014/main" id="{C5C830B4-E9C0-1844-9666-E44BDF9B6EF7}"/>
              </a:ext>
            </a:extLst>
          </p:cNvPr>
          <p:cNvSpPr>
            <a:spLocks noGrp="1"/>
          </p:cNvSpPr>
          <p:nvPr>
            <p:ph type="dt" sz="half" idx="18"/>
          </p:nvPr>
        </p:nvSpPr>
        <p:spPr/>
        <p:txBody>
          <a:bodyPr/>
          <a:lstStyle/>
          <a:p>
            <a:r>
              <a:rPr lang="en-US"/>
              <a:t>XX.XX.XXXX</a:t>
            </a:r>
          </a:p>
        </p:txBody>
      </p:sp>
      <p:sp>
        <p:nvSpPr>
          <p:cNvPr id="7" name="Footer Placeholder 6">
            <a:extLst>
              <a:ext uri="{FF2B5EF4-FFF2-40B4-BE49-F238E27FC236}">
                <a16:creationId xmlns:a16="http://schemas.microsoft.com/office/drawing/2014/main" id="{6283AC57-D239-4F44-A373-83E8AF1607AE}"/>
              </a:ext>
            </a:extLst>
          </p:cNvPr>
          <p:cNvSpPr>
            <a:spLocks noGrp="1"/>
          </p:cNvSpPr>
          <p:nvPr>
            <p:ph type="ftr" sz="quarter" idx="19"/>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1FD62E05-6DF1-3642-9C7A-C5DD14FBD3AA}"/>
              </a:ext>
            </a:extLst>
          </p:cNvPr>
          <p:cNvSpPr>
            <a:spLocks noGrp="1"/>
          </p:cNvSpPr>
          <p:nvPr>
            <p:ph type="sldNum" sz="quarter" idx="20"/>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4036FCCE-0ED1-BB45-9AA8-E6ABE533D030}"/>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73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27764" y="1584326"/>
            <a:ext cx="5497511" cy="4676775"/>
          </a:xfrm>
          <a:pattFill prst="pct10">
            <a:fgClr>
              <a:schemeClr val="tx2"/>
            </a:fgClr>
            <a:bgClr>
              <a:schemeClr val="bg1"/>
            </a:bgClr>
          </a:pattFill>
        </p:spPr>
        <p:txBody>
          <a:bodyPr tIns="2468880"/>
          <a:lstStyle>
            <a:lvl1pPr algn="ctr">
              <a:defRPr/>
            </a:lvl1pPr>
          </a:lstStyle>
          <a:p>
            <a:r>
              <a:rPr lang="en-US"/>
              <a:t>Click icon to add chart</a:t>
            </a:r>
          </a:p>
        </p:txBody>
      </p:sp>
      <p:cxnSp>
        <p:nvCxnSpPr>
          <p:cNvPr id="10" name="Straight Connector 9">
            <a:extLst>
              <a:ext uri="{FF2B5EF4-FFF2-40B4-BE49-F238E27FC236}">
                <a16:creationId xmlns:a16="http://schemas.microsoft.com/office/drawing/2014/main" id="{49A68E80-3528-4444-AEBB-C8CCD95AA0D5}"/>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9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8" name="Picture 7" descr="A close up of a sign&#10;&#10;Description automatically generated">
            <a:extLst>
              <a:ext uri="{FF2B5EF4-FFF2-40B4-BE49-F238E27FC236}">
                <a16:creationId xmlns:a16="http://schemas.microsoft.com/office/drawing/2014/main" id="{A1515E88-BEC8-4F41-84C2-74F5242E3A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0" name="Picture Placeholder 16">
            <a:extLst>
              <a:ext uri="{FF2B5EF4-FFF2-40B4-BE49-F238E27FC236}">
                <a16:creationId xmlns:a16="http://schemas.microsoft.com/office/drawing/2014/main" id="{B833D77C-FB5C-934E-A308-14E92400D0A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401719472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27764" y="1584326"/>
            <a:ext cx="5497511" cy="4676775"/>
          </a:xfrm>
          <a:pattFill prst="pct10">
            <a:fgClr>
              <a:schemeClr val="accent1"/>
            </a:fgClr>
            <a:bgClr>
              <a:schemeClr val="bg1"/>
            </a:bgClr>
          </a:pattFill>
        </p:spPr>
        <p:txBody>
          <a:bodyPr tIns="2514600"/>
          <a:lstStyle>
            <a:lvl1pPr algn="ctr">
              <a:defRPr/>
            </a:lvl1pPr>
          </a:lstStyle>
          <a:p>
            <a:r>
              <a:rPr lang="en-US"/>
              <a:t>Click icon to add table</a:t>
            </a:r>
          </a:p>
        </p:txBody>
      </p:sp>
      <p:cxnSp>
        <p:nvCxnSpPr>
          <p:cNvPr id="10" name="Straight Connector 9">
            <a:extLst>
              <a:ext uri="{FF2B5EF4-FFF2-40B4-BE49-F238E27FC236}">
                <a16:creationId xmlns:a16="http://schemas.microsoft.com/office/drawing/2014/main" id="{6AE3CF20-F6A9-EB44-8A9A-5F81C99E3B8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16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4"/>
            <a:ext cx="12192000" cy="4935537"/>
          </a:xfrm>
          <a:pattFill prst="pct20">
            <a:fgClr>
              <a:schemeClr val="tx2"/>
            </a:fgClr>
            <a:bgClr>
              <a:schemeClr val="bg1"/>
            </a:bgClr>
          </a:pattFill>
        </p:spPr>
        <p:txBody>
          <a:bodyPr tIns="2651760"/>
          <a:lstStyle>
            <a:lvl1pPr algn="ctr">
              <a:defRPr/>
            </a:lvl1pPr>
          </a:lstStyle>
          <a:p>
            <a:r>
              <a:rPr lang="en-US"/>
              <a:t>Click icon to add picture</a:t>
            </a:r>
          </a:p>
        </p:txBody>
      </p:sp>
    </p:spTree>
    <p:extLst>
      <p:ext uri="{BB962C8B-B14F-4D97-AF65-F5344CB8AC3E}">
        <p14:creationId xmlns:p14="http://schemas.microsoft.com/office/powerpoint/2010/main" val="384829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12192000" cy="6261100"/>
          </a:xfrm>
          <a:prstGeom prst="rect">
            <a:avLst/>
          </a:prstGeom>
          <a:solidFill>
            <a:schemeClr val="accent1"/>
          </a:solidFill>
          <a:ln>
            <a:noFill/>
          </a:ln>
          <a:effectLst/>
        </p:spPr>
        <p:txBody>
          <a:bodyPr wrap="none" rtlCol="0" anchor="ctr"/>
          <a:lstStyle/>
          <a:p>
            <a:pPr algn="ctr"/>
            <a:endParaRPr lang="en-US" sz="1800"/>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398"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6238875" y="1584326"/>
            <a:ext cx="5486399"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793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400"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6238876" y="1584326"/>
            <a:ext cx="5486400" cy="4676775"/>
          </a:xfrm>
        </p:spPr>
        <p:txBody>
          <a:bodyPr l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D58D12-4AE4-5F4D-BF23-B8C90DD0DCE1}"/>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14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12192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7883525" y="0"/>
            <a:ext cx="4308474"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134127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r>
              <a:rPr lang="en-US"/>
              <a:t>XX.XX.XXXX</a:t>
            </a:r>
          </a:p>
        </p:txBody>
      </p:sp>
      <p:sp>
        <p:nvSpPr>
          <p:cNvPr id="2" name="Title 1">
            <a:extLst>
              <a:ext uri="{FF2B5EF4-FFF2-40B4-BE49-F238E27FC236}">
                <a16:creationId xmlns:a16="http://schemas.microsoft.com/office/drawing/2014/main" id="{D70606F9-E155-FD47-9972-D713684EA280}"/>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4648F83C-B949-F844-9F52-7F6903B94DB8}"/>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7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r>
              <a:rPr lang="en-US"/>
              <a:t>XX.XX.XXXX</a:t>
            </a:r>
          </a:p>
        </p:txBody>
      </p:sp>
    </p:spTree>
    <p:extLst>
      <p:ext uri="{BB962C8B-B14F-4D97-AF65-F5344CB8AC3E}">
        <p14:creationId xmlns:p14="http://schemas.microsoft.com/office/powerpoint/2010/main" val="193754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8" name="Picture 7" descr="A close up of a sign&#10;&#10;Description automatically generated">
            <a:extLst>
              <a:ext uri="{FF2B5EF4-FFF2-40B4-BE49-F238E27FC236}">
                <a16:creationId xmlns:a16="http://schemas.microsoft.com/office/drawing/2014/main" id="{6A95F5B4-3F8A-1F44-A10C-9766E32867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1736791"/>
            <a:ext cx="1070810" cy="566637"/>
          </a:xfrm>
          <a:prstGeom prst="rect">
            <a:avLst/>
          </a:prstGeom>
        </p:spPr>
      </p:pic>
      <p:sp>
        <p:nvSpPr>
          <p:cNvPr id="9" name="Picture Placeholder 16">
            <a:extLst>
              <a:ext uri="{FF2B5EF4-FFF2-40B4-BE49-F238E27FC236}">
                <a16:creationId xmlns:a16="http://schemas.microsoft.com/office/drawing/2014/main" id="{370E9501-642E-B247-9CE6-ED47E59FE28D}"/>
              </a:ext>
            </a:extLst>
          </p:cNvPr>
          <p:cNvSpPr>
            <a:spLocks noGrp="1"/>
          </p:cNvSpPr>
          <p:nvPr>
            <p:ph type="pic" sz="quarter" idx="18" hasCustomPrompt="1"/>
          </p:nvPr>
        </p:nvSpPr>
        <p:spPr>
          <a:xfrm>
            <a:off x="455295" y="1584326"/>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7869378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_low i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6" name="Picture 5">
            <a:extLst>
              <a:ext uri="{FF2B5EF4-FFF2-40B4-BE49-F238E27FC236}">
                <a16:creationId xmlns:a16="http://schemas.microsoft.com/office/drawing/2014/main" id="{9F68C28C-F47A-FF4E-BCF8-08E371A6F8C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1382" y="1736791"/>
            <a:ext cx="1062444"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49952" y="1584326"/>
            <a:ext cx="1447281" cy="798455"/>
          </a:xfrm>
          <a:solidFill>
            <a:schemeClr val="accent2"/>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2917036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201EE337-5CAD-7F45-8CFF-05FD18115C70}"/>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21AB9518-D147-5A47-8595-253E98CFC56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67B672F3-4C98-9741-A5C7-1695AB1C8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5B219A04-E58A-B541-B284-8463CD450E0F}"/>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ADCC780-1CA3-CD48-98B5-50009A852B6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4193813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losing">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3"/>
          <p:cNvSpPr>
            <a:spLocks noGrp="1"/>
          </p:cNvSpPr>
          <p:nvPr>
            <p:ph type="title" hasCustomPrompt="1"/>
          </p:nvPr>
        </p:nvSpPr>
        <p:spPr>
          <a:xfrm>
            <a:off x="609599" y="2996830"/>
            <a:ext cx="7190319"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11" name="Picture 10" descr="A close up of a sign&#10;&#10;Description automatically generated">
            <a:extLst>
              <a:ext uri="{FF2B5EF4-FFF2-40B4-BE49-F238E27FC236}">
                <a16:creationId xmlns:a16="http://schemas.microsoft.com/office/drawing/2014/main" id="{84E29403-4B54-974D-82BC-19F0F9926B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599" y="1670052"/>
            <a:ext cx="1427747"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609601" y="1584326"/>
            <a:ext cx="1447281" cy="798455"/>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35802533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88" b="0" i="0">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1961304" y="6400970"/>
            <a:ext cx="5922221" cy="208758"/>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891117" y="6400970"/>
            <a:ext cx="1070187" cy="208758"/>
          </a:xfrm>
          <a:prstGeom prst="rect">
            <a:avLst/>
          </a:prstGeom>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1875" b="0" i="0">
                <a:solidFill>
                  <a:schemeClr val="bg1"/>
                </a:solidFill>
                <a:latin typeface="Gill Sans MT"/>
                <a:cs typeface="Gill Sans MT"/>
              </a:defRPr>
            </a:lvl1pPr>
          </a:lstStyle>
          <a:p>
            <a:pPr marL="47625">
              <a:lnSpc>
                <a:spcPts val="2236"/>
              </a:lnSpc>
            </a:pPr>
            <a:fld id="{81D60167-4931-47E6-BA6A-407CBD079E47}" type="slidenum">
              <a:rPr lang="en-US" spc="-13" smtClean="0"/>
              <a:pPr marL="47625">
                <a:lnSpc>
                  <a:spcPts val="2236"/>
                </a:lnSpc>
              </a:pPr>
              <a:t>‹#›</a:t>
            </a:fld>
            <a:endParaRPr lang="en-US" spc="-13" dirty="0"/>
          </a:p>
        </p:txBody>
      </p:sp>
    </p:spTree>
    <p:extLst>
      <p:ext uri="{BB962C8B-B14F-4D97-AF65-F5344CB8AC3E}">
        <p14:creationId xmlns:p14="http://schemas.microsoft.com/office/powerpoint/2010/main" val="296256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CB4BD5E4-9605-5B45-B53C-3263CBC0E3B8}"/>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9C8139A2-E7C6-A94E-9243-8058FC270F4D}"/>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CB79A36A-9F65-D448-A17F-0AA7551AAD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4E5D8EB3-9199-B343-9D35-1520EFCFC74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01EFFB7-4B7A-5441-B683-0C4C9AD518E2}"/>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8782644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3A7A0F2C-DFEE-4146-B997-DA062AC3D9A2}"/>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BB1652BE-D3FE-3940-8949-9AAEC00A479F}"/>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BA43257B-5B80-1147-B57D-DE933A790B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C6BA6DFA-F13F-7743-8870-871C9E26E3D5}"/>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D084DC68-6CAE-0B4D-A9F3-56659C53DE6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38541706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6A968E52-F820-D344-901F-F4AA96A1C34A}"/>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EFF02FD-B6E3-214F-B831-0D922293C83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53147DD1-950A-C745-BED5-78B353FFA1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FD4A1A41-135F-D346-955D-AA179792D673}"/>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B29B37B-25D1-B143-951D-C4ED385EE5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9579470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EF42D942-2478-4D47-A32C-F504EF9E6107}"/>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5C4B240-577D-9542-BB55-1143CC10FB0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C9464B15-94F0-8A4C-B350-74686D7542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12E0B9CD-6DDE-AB44-B006-621591AF807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7F9B4B9-63C9-0F4A-9D02-52C4BFD7BB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14677277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accent1"/>
                </a:solidFill>
              </a:defRPr>
            </a:lvl1pPr>
          </a:lstStyle>
          <a:p>
            <a:r>
              <a:rPr lang="en-US"/>
              <a:t>Click to edit Master title style</a:t>
            </a:r>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r>
              <a:rPr lang="en-US"/>
              <a:t>XX.XX.XXXX</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r>
              <a:rPr lang="en-US" dirty="0"/>
              <a:t>Modify with Insert &gt; Header and Footer</a:t>
            </a:r>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68989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r>
              <a:rPr lang="en-US"/>
              <a:t>XX.XX.XXXX</a:t>
            </a:r>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26510595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25B0712-A3C0-2F32-93B4-B1B51FDD8BC2}"/>
              </a:ext>
            </a:extLst>
          </p:cNvPr>
          <p:cNvGraphicFramePr>
            <a:graphicFrameLocks noChangeAspect="1"/>
          </p:cNvGraphicFramePr>
          <p:nvPr userDrawn="1">
            <p:custDataLst>
              <p:tags r:id="rId33"/>
            </p:custDataLst>
            <p:extLst>
              <p:ext uri="{D42A27DB-BD31-4B8C-83A1-F6EECF244321}">
                <p14:modId xmlns:p14="http://schemas.microsoft.com/office/powerpoint/2010/main" val="1288953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592" imgH="591" progId="TCLayout.ActiveDocument.1">
                  <p:embed/>
                </p:oleObj>
              </mc:Choice>
              <mc:Fallback>
                <p:oleObj name="think-cell Slide" r:id="rId34" imgW="592" imgH="591" progId="TCLayout.ActiveDocument.1">
                  <p:embed/>
                  <p:pic>
                    <p:nvPicPr>
                      <p:cNvPr id="0" name=""/>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66725" y="342900"/>
            <a:ext cx="11258550" cy="723900"/>
          </a:xfrm>
          <a:prstGeom prst="rect">
            <a:avLst/>
          </a:prstGeom>
        </p:spPr>
        <p:txBody>
          <a:bodyPr vert="horz" lIns="0" tIns="868680" rIns="1938528"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6725" y="1584326"/>
            <a:ext cx="1125855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1961304" y="6400970"/>
            <a:ext cx="5922221"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r>
              <a:rPr lang="en-US" dirty="0"/>
              <a:t>Modify with Insert &gt; Header and Footer</a:t>
            </a:r>
          </a:p>
        </p:txBody>
      </p:sp>
      <p:sp>
        <p:nvSpPr>
          <p:cNvPr id="6" name="Slide Number Placeholder 5"/>
          <p:cNvSpPr>
            <a:spLocks noGrp="1"/>
          </p:cNvSpPr>
          <p:nvPr>
            <p:ph type="sldNum" sz="quarter" idx="4"/>
          </p:nvPr>
        </p:nvSpPr>
        <p:spPr>
          <a:xfrm>
            <a:off x="466725" y="6400970"/>
            <a:ext cx="424392"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63" r:id="rId2"/>
    <p:sldLayoutId id="2147483736" r:id="rId3"/>
    <p:sldLayoutId id="2147483785" r:id="rId4"/>
    <p:sldLayoutId id="2147483786" r:id="rId5"/>
    <p:sldLayoutId id="2147483787" r:id="rId6"/>
    <p:sldLayoutId id="2147483788" r:id="rId7"/>
    <p:sldLayoutId id="2147483741" r:id="rId8"/>
    <p:sldLayoutId id="2147483773" r:id="rId9"/>
    <p:sldLayoutId id="2147483758" r:id="rId10"/>
    <p:sldLayoutId id="2147483774" r:id="rId11"/>
    <p:sldLayoutId id="2147483775" r:id="rId12"/>
    <p:sldLayoutId id="2147483776" r:id="rId13"/>
    <p:sldLayoutId id="2147483745" r:id="rId14"/>
    <p:sldLayoutId id="2147483746" r:id="rId15"/>
    <p:sldLayoutId id="2147483747" r:id="rId16"/>
    <p:sldLayoutId id="2147483748" r:id="rId17"/>
    <p:sldLayoutId id="2147483778" r:id="rId18"/>
    <p:sldLayoutId id="2147483779" r:id="rId19"/>
    <p:sldLayoutId id="2147483780" r:id="rId20"/>
    <p:sldLayoutId id="2147483781" r:id="rId21"/>
    <p:sldLayoutId id="2147483782" r:id="rId22"/>
    <p:sldLayoutId id="2147483783" r:id="rId23"/>
    <p:sldLayoutId id="2147483784" r:id="rId24"/>
    <p:sldLayoutId id="2147483760" r:id="rId25"/>
    <p:sldLayoutId id="2147483756" r:id="rId26"/>
    <p:sldLayoutId id="2147483708" r:id="rId27"/>
    <p:sldLayoutId id="2147483765" r:id="rId28"/>
    <p:sldLayoutId id="2147483777" r:id="rId29"/>
    <p:sldLayoutId id="2147483789" r:id="rId30"/>
    <p:sldLayoutId id="2147483790" r:id="rId31"/>
  </p:sldLayoutIdLst>
  <p:hf hdr="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3" pos="294" userDrawn="1">
          <p15:clr>
            <a:srgbClr val="F26B43"/>
          </p15:clr>
        </p15:guide>
        <p15:guide id="8" pos="2541" userDrawn="1">
          <p15:clr>
            <a:srgbClr val="F26B43"/>
          </p15:clr>
        </p15:guide>
        <p15:guide id="9" pos="3757" userDrawn="1">
          <p15:clr>
            <a:srgbClr val="F26B43"/>
          </p15:clr>
        </p15:guide>
        <p15:guide id="10" pos="3840" userDrawn="1">
          <p15:clr>
            <a:srgbClr val="F26B43"/>
          </p15:clr>
        </p15:guide>
        <p15:guide id="12" pos="3930" userDrawn="1">
          <p15:clr>
            <a:srgbClr val="F26B43"/>
          </p15:clr>
        </p15:guide>
        <p15:guide id="13" pos="7386" userDrawn="1">
          <p15:clr>
            <a:srgbClr val="F26B43"/>
          </p15:clr>
        </p15:guide>
        <p15:guide id="15" pos="4966" userDrawn="1">
          <p15:clr>
            <a:srgbClr val="F26B43"/>
          </p15:clr>
        </p15:guide>
        <p15:guide id="16" pos="5139" userDrawn="1">
          <p15:clr>
            <a:srgbClr val="F26B43"/>
          </p15:clr>
        </p15:guide>
        <p15:guide id="23" orient="horz" pos="4148" userDrawn="1">
          <p15:clr>
            <a:srgbClr val="F26B43"/>
          </p15:clr>
        </p15:guide>
        <p15:guide id="24" orient="horz" pos="3944" userDrawn="1">
          <p15:clr>
            <a:srgbClr val="F26B43"/>
          </p15:clr>
        </p15:guide>
        <p15:guide id="25" orient="horz" pos="216" userDrawn="1">
          <p15:clr>
            <a:srgbClr val="F26B43"/>
          </p15:clr>
        </p15:guide>
        <p15:guide id="26" orient="horz" pos="998" userDrawn="1">
          <p15:clr>
            <a:srgbClr val="F26B43"/>
          </p15:clr>
        </p15:guide>
        <p15:guide id="27" orient="horz" pos="672" userDrawn="1">
          <p15:clr>
            <a:srgbClr val="F26B43"/>
          </p15:clr>
        </p15:guide>
        <p15:guide id="31" orient="horz" pos="835" userDrawn="1">
          <p15:clr>
            <a:srgbClr val="F26B43"/>
          </p15:clr>
        </p15:guide>
        <p15:guide id="32" orient="horz" pos="40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8.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4.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1.png"/><Relationship Id="rId2" Type="http://schemas.openxmlformats.org/officeDocument/2006/relationships/slideLayout" Target="../slideLayouts/slideLayout15.xml"/><Relationship Id="rId1" Type="http://schemas.openxmlformats.org/officeDocument/2006/relationships/tags" Target="../tags/tag15.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tags" Target="../tags/tag16.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13.xml"/><Relationship Id="rId7" Type="http://schemas.openxmlformats.org/officeDocument/2006/relationships/diagramLayout" Target="../diagrams/layout4.xml"/><Relationship Id="rId12" Type="http://schemas.openxmlformats.org/officeDocument/2006/relationships/hyperlink" Target="https://arjunpuriinqatar.blogspot.com/2017/09/the-us-is-running-out-of-nurses.html" TargetMode="External"/><Relationship Id="rId2" Type="http://schemas.openxmlformats.org/officeDocument/2006/relationships/slideLayout" Target="../slideLayouts/slideLayout14.xml"/><Relationship Id="rId1" Type="http://schemas.openxmlformats.org/officeDocument/2006/relationships/tags" Target="../tags/tag17.xml"/><Relationship Id="rId6" Type="http://schemas.openxmlformats.org/officeDocument/2006/relationships/diagramData" Target="../diagrams/data4.xml"/><Relationship Id="rId11" Type="http://schemas.openxmlformats.org/officeDocument/2006/relationships/image" Target="../media/image32.jpg"/><Relationship Id="rId5" Type="http://schemas.openxmlformats.org/officeDocument/2006/relationships/image" Target="../media/image18.emf"/><Relationship Id="rId10" Type="http://schemas.microsoft.com/office/2007/relationships/diagramDrawing" Target="../diagrams/drawing4.xml"/><Relationship Id="rId4" Type="http://schemas.openxmlformats.org/officeDocument/2006/relationships/oleObject" Target="../embeddings/oleObject11.bin"/><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notesSlide" Target="../notesSlides/notesSlide15.xml"/><Relationship Id="rId7" Type="http://schemas.openxmlformats.org/officeDocument/2006/relationships/hyperlink" Target="http://www.flickr.com/photos/koadmunkee/5504527538/" TargetMode="External"/><Relationship Id="rId2" Type="http://schemas.openxmlformats.org/officeDocument/2006/relationships/slideLayout" Target="../slideLayouts/slideLayout14.xml"/><Relationship Id="rId1" Type="http://schemas.openxmlformats.org/officeDocument/2006/relationships/tags" Target="../tags/tag18.xml"/><Relationship Id="rId6" Type="http://schemas.openxmlformats.org/officeDocument/2006/relationships/image" Target="../media/image34.jpg"/><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8.emf"/><Relationship Id="rId5" Type="http://schemas.openxmlformats.org/officeDocument/2006/relationships/oleObject" Target="../embeddings/oleObject13.bin"/><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21.xml"/><Relationship Id="rId6" Type="http://schemas.openxmlformats.org/officeDocument/2006/relationships/image" Target="../media/image35.png"/><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25.xml"/><Relationship Id="rId7" Type="http://schemas.openxmlformats.org/officeDocument/2006/relationships/image" Target="../media/image3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8.emf"/><Relationship Id="rId11" Type="http://schemas.openxmlformats.org/officeDocument/2006/relationships/hyperlink" Target="https://pixabay.com/es/pr%C3%B3ximamente-etiqueta-etiquetas-2857144/" TargetMode="External"/><Relationship Id="rId5" Type="http://schemas.openxmlformats.org/officeDocument/2006/relationships/oleObject" Target="../embeddings/oleObject15.bin"/><Relationship Id="rId10" Type="http://schemas.openxmlformats.org/officeDocument/2006/relationships/image" Target="../media/image39.png"/><Relationship Id="rId4" Type="http://schemas.openxmlformats.org/officeDocument/2006/relationships/notesSlide" Target="../notesSlides/notesSlide20.xml"/><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18.emf"/><Relationship Id="rId10" Type="http://schemas.openxmlformats.org/officeDocument/2006/relationships/image" Target="../media/image25.png"/><Relationship Id="rId4" Type="http://schemas.openxmlformats.org/officeDocument/2006/relationships/oleObject" Target="../embeddings/oleObject4.bin"/><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10.xml"/><Relationship Id="rId6" Type="http://schemas.openxmlformats.org/officeDocument/2006/relationships/image" Target="../media/image27.emf"/><Relationship Id="rId5" Type="http://schemas.openxmlformats.org/officeDocument/2006/relationships/image" Target="../media/image18.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p:txBody>
          <a:bodyPr/>
          <a:lstStyle/>
          <a:p>
            <a:pPr>
              <a:lnSpc>
                <a:spcPct val="100000"/>
              </a:lnSpc>
            </a:pPr>
            <a:r>
              <a:rPr lang="en-US" dirty="0"/>
              <a:t>UNC Health</a:t>
            </a:r>
            <a:br>
              <a:rPr lang="en-US" dirty="0"/>
            </a:br>
            <a:r>
              <a:rPr lang="en-US" sz="1400" b="0" dirty="0"/>
              <a:t>Department of Physician Compliance</a:t>
            </a:r>
            <a:endParaRPr lang="en-US" sz="2400" b="0" dirty="0"/>
          </a:p>
        </p:txBody>
      </p:sp>
      <p:sp>
        <p:nvSpPr>
          <p:cNvPr id="6" name="Text Placeholder 5">
            <a:extLst>
              <a:ext uri="{FF2B5EF4-FFF2-40B4-BE49-F238E27FC236}">
                <a16:creationId xmlns:a16="http://schemas.microsoft.com/office/drawing/2014/main" id="{4700175B-8A0D-B84D-8B0A-7312D0B273BE}"/>
              </a:ext>
            </a:extLst>
          </p:cNvPr>
          <p:cNvSpPr>
            <a:spLocks noGrp="1"/>
          </p:cNvSpPr>
          <p:nvPr>
            <p:ph type="body" sz="quarter" idx="12"/>
          </p:nvPr>
        </p:nvSpPr>
        <p:spPr>
          <a:xfrm>
            <a:off x="311150" y="2556915"/>
            <a:ext cx="7416799" cy="1132748"/>
          </a:xfrm>
        </p:spPr>
        <p:txBody>
          <a:bodyPr/>
          <a:lstStyle/>
          <a:p>
            <a:r>
              <a:rPr lang="en-US" sz="2000" dirty="0"/>
              <a:t>Neonatology Documentation and Coding </a:t>
            </a:r>
          </a:p>
        </p:txBody>
      </p:sp>
    </p:spTree>
    <p:extLst>
      <p:ext uri="{BB962C8B-B14F-4D97-AF65-F5344CB8AC3E}">
        <p14:creationId xmlns:p14="http://schemas.microsoft.com/office/powerpoint/2010/main" val="81938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0DE59E8-4E7F-2E53-7BC6-3C08724C21CC}"/>
              </a:ext>
            </a:extLst>
          </p:cNvPr>
          <p:cNvGraphicFramePr>
            <a:graphicFrameLocks noChangeAspect="1"/>
          </p:cNvGraphicFramePr>
          <p:nvPr>
            <p:custDataLst>
              <p:tags r:id="rId1"/>
            </p:custDataLst>
            <p:extLst>
              <p:ext uri="{D42A27DB-BD31-4B8C-83A1-F6EECF244321}">
                <p14:modId xmlns:p14="http://schemas.microsoft.com/office/powerpoint/2010/main" val="894512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p:cNvSpPr>
            <a:spLocks noGrp="1"/>
          </p:cNvSpPr>
          <p:nvPr>
            <p:ph type="sldNum" sz="quarter" idx="11"/>
          </p:nvPr>
        </p:nvSpPr>
        <p:spPr/>
        <p:txBody>
          <a:bodyPr/>
          <a:lstStyle/>
          <a:p>
            <a:pPr lvl="8"/>
            <a:fld id="{63DCA5C9-2E11-4C67-86EB-AE1DE127DC64}" type="slidenum">
              <a:rPr lang="en-US" smtClean="0"/>
              <a:pPr lvl="8"/>
              <a:t>10</a:t>
            </a:fld>
            <a:endParaRPr lang="en-US"/>
          </a:p>
        </p:txBody>
      </p:sp>
      <p:sp>
        <p:nvSpPr>
          <p:cNvPr id="4" name="Title 3"/>
          <p:cNvSpPr>
            <a:spLocks noGrp="1"/>
          </p:cNvSpPr>
          <p:nvPr>
            <p:ph type="title"/>
          </p:nvPr>
        </p:nvSpPr>
        <p:spPr/>
        <p:txBody>
          <a:bodyPr vert="horz"/>
          <a:lstStyle/>
          <a:p>
            <a:r>
              <a:rPr lang="en-US" dirty="0"/>
              <a:t>CMS technical update states CPT code 99292 may be reported when 104 minutes of critical care is provided</a:t>
            </a:r>
          </a:p>
        </p:txBody>
      </p:sp>
      <p:graphicFrame>
        <p:nvGraphicFramePr>
          <p:cNvPr id="5" name="Table 4"/>
          <p:cNvGraphicFramePr>
            <a:graphicFrameLocks noGrp="1"/>
          </p:cNvGraphicFramePr>
          <p:nvPr>
            <p:extLst>
              <p:ext uri="{D42A27DB-BD31-4B8C-83A1-F6EECF244321}">
                <p14:modId xmlns:p14="http://schemas.microsoft.com/office/powerpoint/2010/main" val="2281548828"/>
              </p:ext>
            </p:extLst>
          </p:nvPr>
        </p:nvGraphicFramePr>
        <p:xfrm>
          <a:off x="466724" y="1457325"/>
          <a:ext cx="11317348" cy="3842459"/>
        </p:xfrm>
        <a:graphic>
          <a:graphicData uri="http://schemas.openxmlformats.org/drawingml/2006/table">
            <a:tbl>
              <a:tblPr firstRow="1" bandRow="1">
                <a:tableStyleId>{21E4AEA4-8DFA-4A89-87EB-49C32662AFE0}</a:tableStyleId>
              </a:tblPr>
              <a:tblGrid>
                <a:gridCol w="3511296">
                  <a:extLst>
                    <a:ext uri="{9D8B030D-6E8A-4147-A177-3AD203B41FA5}">
                      <a16:colId xmlns:a16="http://schemas.microsoft.com/office/drawing/2014/main" val="840201181"/>
                    </a:ext>
                  </a:extLst>
                </a:gridCol>
                <a:gridCol w="2148840">
                  <a:extLst>
                    <a:ext uri="{9D8B030D-6E8A-4147-A177-3AD203B41FA5}">
                      <a16:colId xmlns:a16="http://schemas.microsoft.com/office/drawing/2014/main" val="2088136614"/>
                    </a:ext>
                  </a:extLst>
                </a:gridCol>
                <a:gridCol w="3508372">
                  <a:extLst>
                    <a:ext uri="{9D8B030D-6E8A-4147-A177-3AD203B41FA5}">
                      <a16:colId xmlns:a16="http://schemas.microsoft.com/office/drawing/2014/main" val="2473904488"/>
                    </a:ext>
                  </a:extLst>
                </a:gridCol>
                <a:gridCol w="2148840">
                  <a:extLst>
                    <a:ext uri="{9D8B030D-6E8A-4147-A177-3AD203B41FA5}">
                      <a16:colId xmlns:a16="http://schemas.microsoft.com/office/drawing/2014/main" val="1010355956"/>
                    </a:ext>
                  </a:extLst>
                </a:gridCol>
              </a:tblGrid>
              <a:tr h="372847">
                <a:tc>
                  <a:txBody>
                    <a:bodyPr/>
                    <a:lstStyle/>
                    <a:p>
                      <a:r>
                        <a:rPr lang="en-US" sz="1600">
                          <a:solidFill>
                            <a:schemeClr val="tx1"/>
                          </a:solidFill>
                        </a:rPr>
                        <a:t>CY 2022 Critical Care</a:t>
                      </a:r>
                      <a:r>
                        <a:rPr lang="en-US" sz="1600" baseline="0">
                          <a:solidFill>
                            <a:schemeClr val="tx1"/>
                          </a:solidFill>
                        </a:rPr>
                        <a:t> </a:t>
                      </a:r>
                      <a:r>
                        <a:rPr lang="en-US" sz="1600">
                          <a:solidFill>
                            <a:schemeClr val="tx1"/>
                          </a:solidFill>
                        </a:rPr>
                        <a:t>Time</a:t>
                      </a:r>
                    </a:p>
                  </a:txBody>
                  <a:tcPr anchor="b"/>
                </a:tc>
                <a:tc>
                  <a:txBody>
                    <a:bodyPr/>
                    <a:lstStyle/>
                    <a:p>
                      <a:r>
                        <a:rPr lang="en-US" sz="1600">
                          <a:solidFill>
                            <a:schemeClr val="tx1"/>
                          </a:solidFill>
                        </a:rPr>
                        <a:t>CY 2022 Code to report</a:t>
                      </a:r>
                    </a:p>
                  </a:txBody>
                  <a:tcPr anchor="b"/>
                </a:tc>
                <a:tc>
                  <a:txBody>
                    <a:bodyPr/>
                    <a:lstStyle/>
                    <a:p>
                      <a:r>
                        <a:rPr lang="en-US" sz="1600" baseline="0">
                          <a:solidFill>
                            <a:schemeClr val="tx1"/>
                          </a:solidFill>
                        </a:rPr>
                        <a:t>CY 2023 </a:t>
                      </a:r>
                      <a:r>
                        <a:rPr lang="en-US" sz="1600">
                          <a:solidFill>
                            <a:schemeClr val="tx1"/>
                          </a:solidFill>
                        </a:rPr>
                        <a:t>Proposed</a:t>
                      </a:r>
                      <a:r>
                        <a:rPr lang="en-US" sz="1600" baseline="0">
                          <a:solidFill>
                            <a:schemeClr val="tx1"/>
                          </a:solidFill>
                        </a:rPr>
                        <a:t> </a:t>
                      </a:r>
                    </a:p>
                    <a:p>
                      <a:r>
                        <a:rPr lang="en-US" sz="1600" baseline="0">
                          <a:solidFill>
                            <a:schemeClr val="tx1"/>
                          </a:solidFill>
                        </a:rPr>
                        <a:t>Critical Care time</a:t>
                      </a:r>
                      <a:endParaRPr lang="en-US" sz="1600">
                        <a:solidFill>
                          <a:schemeClr val="tx1"/>
                        </a:solidFill>
                      </a:endParaRPr>
                    </a:p>
                  </a:txBody>
                  <a:tcPr anchor="b">
                    <a:solidFill>
                      <a:schemeClr val="accent5"/>
                    </a:solidFill>
                  </a:tcPr>
                </a:tc>
                <a:tc>
                  <a:txBody>
                    <a:bodyPr/>
                    <a:lstStyle/>
                    <a:p>
                      <a:r>
                        <a:rPr lang="en-US" sz="1600">
                          <a:solidFill>
                            <a:schemeClr val="tx1"/>
                          </a:solidFill>
                        </a:rPr>
                        <a:t>CY 2023 Code to report</a:t>
                      </a:r>
                    </a:p>
                  </a:txBody>
                  <a:tcPr anchor="b">
                    <a:solidFill>
                      <a:schemeClr val="accent5"/>
                    </a:solidFill>
                  </a:tcPr>
                </a:tc>
                <a:extLst>
                  <a:ext uri="{0D108BD9-81ED-4DB2-BD59-A6C34878D82A}">
                    <a16:rowId xmlns:a16="http://schemas.microsoft.com/office/drawing/2014/main" val="3044924382"/>
                  </a:ext>
                </a:extLst>
              </a:tr>
              <a:tr h="367739">
                <a:tc>
                  <a:txBody>
                    <a:bodyPr/>
                    <a:lstStyle/>
                    <a:p>
                      <a:r>
                        <a:rPr lang="en-US" sz="1600"/>
                        <a:t>Less than 30 minutes</a:t>
                      </a:r>
                    </a:p>
                  </a:txBody>
                  <a:tcPr anchor="b"/>
                </a:tc>
                <a:tc>
                  <a:txBody>
                    <a:bodyPr/>
                    <a:lstStyle/>
                    <a:p>
                      <a:r>
                        <a:rPr lang="en-US" sz="1600"/>
                        <a:t>Appropriate E/M</a:t>
                      </a:r>
                      <a:r>
                        <a:rPr lang="en-US" sz="1600" baseline="0"/>
                        <a:t> code</a:t>
                      </a:r>
                      <a:endParaRPr lang="en-US" sz="1600"/>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Less than 30 minutes</a:t>
                      </a:r>
                    </a:p>
                  </a:txBody>
                  <a:tcPr anchor="b">
                    <a:solidFill>
                      <a:schemeClr val="accent5">
                        <a:lumMod val="60000"/>
                        <a:lumOff val="40000"/>
                      </a:schemeClr>
                    </a:solidFill>
                  </a:tcPr>
                </a:tc>
                <a:tc>
                  <a:txBody>
                    <a:bodyPr/>
                    <a:lstStyle/>
                    <a:p>
                      <a:r>
                        <a:rPr lang="en-US" sz="1600"/>
                        <a:t>Appropriate E/M</a:t>
                      </a:r>
                      <a:r>
                        <a:rPr lang="en-US" sz="1600" baseline="0"/>
                        <a:t> code</a:t>
                      </a:r>
                      <a:endParaRPr lang="en-US" sz="1600"/>
                    </a:p>
                  </a:txBody>
                  <a:tcPr anchor="b">
                    <a:solidFill>
                      <a:schemeClr val="accent5">
                        <a:lumMod val="60000"/>
                        <a:lumOff val="40000"/>
                      </a:schemeClr>
                    </a:solidFill>
                  </a:tcPr>
                </a:tc>
                <a:extLst>
                  <a:ext uri="{0D108BD9-81ED-4DB2-BD59-A6C34878D82A}">
                    <a16:rowId xmlns:a16="http://schemas.microsoft.com/office/drawing/2014/main" val="2410463662"/>
                  </a:ext>
                </a:extLst>
              </a:tr>
              <a:tr h="545298">
                <a:tc>
                  <a:txBody>
                    <a:bodyPr/>
                    <a:lstStyle/>
                    <a:p>
                      <a:r>
                        <a:rPr lang="en-US" sz="1600"/>
                        <a:t>30 </a:t>
                      </a:r>
                      <a:r>
                        <a:rPr lang="en-US" sz="1600" baseline="0"/>
                        <a:t>– </a:t>
                      </a:r>
                      <a:r>
                        <a:rPr lang="en-US" sz="1600" b="1"/>
                        <a:t>74 minutes </a:t>
                      </a:r>
                      <a:r>
                        <a:rPr lang="en-US" sz="1600"/>
                        <a:t>(1/2 hour –</a:t>
                      </a:r>
                      <a:r>
                        <a:rPr lang="en-US" sz="1600" baseline="0"/>
                        <a:t> 1 hour 14 minutes)</a:t>
                      </a:r>
                      <a:endParaRPr lang="en-US" sz="1600"/>
                    </a:p>
                  </a:txBody>
                  <a:tcPr anchor="b"/>
                </a:tc>
                <a:tc>
                  <a:txBody>
                    <a:bodyPr/>
                    <a:lstStyle/>
                    <a:p>
                      <a:r>
                        <a:rPr lang="en-US" sz="1600"/>
                        <a:t>99291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30 </a:t>
                      </a:r>
                      <a:r>
                        <a:rPr lang="en-US" sz="1600" baseline="0"/>
                        <a:t>– </a:t>
                      </a:r>
                      <a:r>
                        <a:rPr lang="en-US" sz="1600" b="1" baseline="0">
                          <a:solidFill>
                            <a:schemeClr val="tx1"/>
                          </a:solidFill>
                        </a:rPr>
                        <a:t>103</a:t>
                      </a:r>
                      <a:r>
                        <a:rPr lang="en-US" sz="1600" b="1">
                          <a:solidFill>
                            <a:schemeClr val="tx1"/>
                          </a:solidFill>
                        </a:rPr>
                        <a:t> minutes </a:t>
                      </a:r>
                      <a:r>
                        <a:rPr lang="en-US" sz="1600"/>
                        <a:t>(1/2 hour –</a:t>
                      </a:r>
                      <a:r>
                        <a:rPr lang="en-US" sz="1600" baseline="0"/>
                        <a:t> 1 hour 43 minutes)</a:t>
                      </a:r>
                      <a:endParaRPr lang="en-US" sz="1600"/>
                    </a:p>
                  </a:txBody>
                  <a:tcPr anchor="b">
                    <a:solidFill>
                      <a:schemeClr val="accent5">
                        <a:lumMod val="20000"/>
                        <a:lumOff val="80000"/>
                      </a:schemeClr>
                    </a:solidFill>
                  </a:tcPr>
                </a:tc>
                <a:tc>
                  <a:txBody>
                    <a:bodyPr/>
                    <a:lstStyle/>
                    <a:p>
                      <a:r>
                        <a:rPr lang="en-US" sz="1600"/>
                        <a:t>99291</a:t>
                      </a:r>
                    </a:p>
                  </a:txBody>
                  <a:tcPr anchor="b">
                    <a:solidFill>
                      <a:schemeClr val="accent5">
                        <a:lumMod val="20000"/>
                        <a:lumOff val="80000"/>
                      </a:schemeClr>
                    </a:solidFill>
                  </a:tcPr>
                </a:tc>
                <a:extLst>
                  <a:ext uri="{0D108BD9-81ED-4DB2-BD59-A6C34878D82A}">
                    <a16:rowId xmlns:a16="http://schemas.microsoft.com/office/drawing/2014/main" val="97360823"/>
                  </a:ext>
                </a:extLst>
              </a:tr>
              <a:tr h="570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schemeClr val="accent4"/>
                          </a:solidFill>
                        </a:rPr>
                        <a:t>75</a:t>
                      </a:r>
                      <a:r>
                        <a:rPr lang="en-US" sz="1600" b="1" u="none" dirty="0">
                          <a:solidFill>
                            <a:schemeClr val="accent4"/>
                          </a:solidFill>
                        </a:rPr>
                        <a:t> </a:t>
                      </a:r>
                      <a:r>
                        <a:rPr lang="en-US" sz="1600" baseline="0" dirty="0">
                          <a:solidFill>
                            <a:schemeClr val="accent4"/>
                          </a:solidFill>
                        </a:rPr>
                        <a:t>–</a:t>
                      </a:r>
                      <a:r>
                        <a:rPr lang="en-US" sz="1600" dirty="0">
                          <a:solidFill>
                            <a:schemeClr val="accent4"/>
                          </a:solidFill>
                        </a:rPr>
                        <a:t> </a:t>
                      </a:r>
                      <a:r>
                        <a:rPr lang="en-US" sz="1600" b="1" u="none" dirty="0">
                          <a:solidFill>
                            <a:schemeClr val="accent4"/>
                          </a:solidFill>
                        </a:rPr>
                        <a:t>104 minutes </a:t>
                      </a:r>
                      <a:r>
                        <a:rPr lang="en-US" sz="1600" dirty="0"/>
                        <a:t>(1 hour 15 minutes –</a:t>
                      </a:r>
                      <a:r>
                        <a:rPr lang="en-US" sz="1600" baseline="0" dirty="0"/>
                        <a:t> </a:t>
                      </a:r>
                      <a:r>
                        <a:rPr lang="en-US" sz="1600" b="1" baseline="0" dirty="0"/>
                        <a:t>1 hour 44 minutes</a:t>
                      </a:r>
                      <a:r>
                        <a:rPr lang="en-US" sz="1600" baseline="0" dirty="0"/>
                        <a:t>)</a:t>
                      </a:r>
                      <a:endParaRPr lang="en-US" sz="1600" dirty="0"/>
                    </a:p>
                  </a:txBody>
                  <a:tcPr anchor="b"/>
                </a:tc>
                <a:tc>
                  <a:txBody>
                    <a:bodyPr/>
                    <a:lstStyle/>
                    <a:p>
                      <a:r>
                        <a:rPr lang="en-US" sz="1600"/>
                        <a:t>99291 and  </a:t>
                      </a:r>
                    </a:p>
                    <a:p>
                      <a:r>
                        <a:rPr lang="en-US" sz="1600"/>
                        <a:t>99292 X1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schemeClr val="accent4"/>
                          </a:solidFill>
                        </a:rPr>
                        <a:t>104</a:t>
                      </a:r>
                      <a:r>
                        <a:rPr lang="en-US" sz="1600" dirty="0">
                          <a:solidFill>
                            <a:schemeClr val="accent4"/>
                          </a:solidFill>
                        </a:rPr>
                        <a:t> – </a:t>
                      </a:r>
                      <a:r>
                        <a:rPr lang="en-US" sz="1600" b="1" dirty="0">
                          <a:solidFill>
                            <a:schemeClr val="accent4"/>
                          </a:solidFill>
                        </a:rPr>
                        <a:t>133 minutes </a:t>
                      </a:r>
                      <a:r>
                        <a:rPr lang="en-US" sz="1600" dirty="0"/>
                        <a:t>(1 hour 44 minutes –</a:t>
                      </a:r>
                      <a:r>
                        <a:rPr lang="en-US" sz="1600" baseline="0" dirty="0"/>
                        <a:t> </a:t>
                      </a:r>
                      <a:r>
                        <a:rPr lang="en-US" sz="1600" b="1" baseline="0" dirty="0"/>
                        <a:t>2 hours 13 minutes</a:t>
                      </a:r>
                      <a:r>
                        <a:rPr lang="en-US" sz="1600" baseline="0" dirty="0"/>
                        <a:t>)</a:t>
                      </a:r>
                      <a:endParaRPr lang="en-US" sz="1600" dirty="0"/>
                    </a:p>
                  </a:txBody>
                  <a:tcPr anchor="b">
                    <a:solidFill>
                      <a:schemeClr val="accent5">
                        <a:lumMod val="60000"/>
                        <a:lumOff val="40000"/>
                      </a:schemeClr>
                    </a:solidFill>
                  </a:tcPr>
                </a:tc>
                <a:tc>
                  <a:txBody>
                    <a:bodyPr/>
                    <a:lstStyle/>
                    <a:p>
                      <a:r>
                        <a:rPr lang="en-US" sz="1600"/>
                        <a:t>99291 and </a:t>
                      </a:r>
                    </a:p>
                    <a:p>
                      <a:r>
                        <a:rPr lang="en-US" sz="1600"/>
                        <a:t>99292 X1</a:t>
                      </a:r>
                    </a:p>
                  </a:txBody>
                  <a:tcPr anchor="b">
                    <a:solidFill>
                      <a:schemeClr val="accent5">
                        <a:lumMod val="60000"/>
                        <a:lumOff val="40000"/>
                      </a:schemeClr>
                    </a:solidFill>
                  </a:tcPr>
                </a:tc>
                <a:extLst>
                  <a:ext uri="{0D108BD9-81ED-4DB2-BD59-A6C34878D82A}">
                    <a16:rowId xmlns:a16="http://schemas.microsoft.com/office/drawing/2014/main" val="930976235"/>
                  </a:ext>
                </a:extLst>
              </a:tr>
              <a:tr h="367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105 – 134 minutes (1 hour 45 minutes –</a:t>
                      </a:r>
                      <a:r>
                        <a:rPr lang="en-US" sz="1600" baseline="0"/>
                        <a:t> </a:t>
                      </a:r>
                      <a:r>
                        <a:rPr lang="en-US" sz="1600" b="1" baseline="0"/>
                        <a:t>2 hours 14 minutes</a:t>
                      </a:r>
                      <a:r>
                        <a:rPr lang="en-US" sz="1600" baseline="0"/>
                        <a:t>)</a:t>
                      </a:r>
                      <a:endParaRPr lang="en-US" sz="1600"/>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99291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99292 X2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134 – </a:t>
                      </a:r>
                      <a:r>
                        <a:rPr lang="en-US" sz="1600" b="1"/>
                        <a:t>163 minutes </a:t>
                      </a:r>
                      <a:r>
                        <a:rPr lang="en-US" sz="1600"/>
                        <a:t>(2 hours 14 minutes –</a:t>
                      </a:r>
                      <a:r>
                        <a:rPr lang="en-US" sz="1600" baseline="0"/>
                        <a:t> </a:t>
                      </a:r>
                      <a:r>
                        <a:rPr lang="en-US" sz="1600" b="1" baseline="0"/>
                        <a:t>2 hours 43 minutes</a:t>
                      </a:r>
                      <a:r>
                        <a:rPr lang="en-US" sz="1600" baseline="0"/>
                        <a:t>)</a:t>
                      </a:r>
                      <a:endParaRPr lang="en-US" sz="1600"/>
                    </a:p>
                  </a:txBody>
                  <a:tcPr anchor="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99291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99292 X2</a:t>
                      </a:r>
                    </a:p>
                  </a:txBody>
                  <a:tcPr anchor="b">
                    <a:solidFill>
                      <a:schemeClr val="accent5">
                        <a:lumMod val="40000"/>
                        <a:lumOff val="60000"/>
                      </a:schemeClr>
                    </a:solidFill>
                  </a:tcPr>
                </a:tc>
                <a:extLst>
                  <a:ext uri="{0D108BD9-81ED-4DB2-BD59-A6C34878D82A}">
                    <a16:rowId xmlns:a16="http://schemas.microsoft.com/office/drawing/2014/main" val="1911318221"/>
                  </a:ext>
                </a:extLst>
              </a:tr>
              <a:tr h="367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135 minutes – </a:t>
                      </a:r>
                      <a:r>
                        <a:rPr lang="en-US" sz="1600" b="1">
                          <a:solidFill>
                            <a:schemeClr val="tx1"/>
                          </a:solidFill>
                        </a:rPr>
                        <a:t>164</a:t>
                      </a:r>
                      <a:r>
                        <a:rPr lang="en-US" sz="1600" b="1" baseline="0">
                          <a:solidFill>
                            <a:schemeClr val="tx1"/>
                          </a:solidFill>
                        </a:rPr>
                        <a:t> minutes</a:t>
                      </a:r>
                      <a:r>
                        <a:rPr lang="en-US" sz="1600" b="1">
                          <a:solidFill>
                            <a:schemeClr val="tx1"/>
                          </a:solidFill>
                        </a:rPr>
                        <a:t> </a:t>
                      </a:r>
                      <a:r>
                        <a:rPr lang="en-US" sz="1600"/>
                        <a:t>(</a:t>
                      </a:r>
                      <a:r>
                        <a:rPr lang="en-US" sz="1600" baseline="0"/>
                        <a:t>2 hours 15 minutes – </a:t>
                      </a:r>
                      <a:r>
                        <a:rPr lang="en-US" sz="1600" b="1" baseline="0">
                          <a:solidFill>
                            <a:schemeClr val="tx1"/>
                          </a:solidFill>
                        </a:rPr>
                        <a:t>2 hours 44 minutes</a:t>
                      </a:r>
                      <a:r>
                        <a:rPr lang="en-US" sz="1600" baseline="0"/>
                        <a:t>)</a:t>
                      </a:r>
                      <a:endParaRPr lang="en-US" sz="1600"/>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99291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99292 X3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164 – </a:t>
                      </a:r>
                      <a:r>
                        <a:rPr lang="en-US" sz="1600" b="1"/>
                        <a:t>193 minutes </a:t>
                      </a:r>
                      <a:r>
                        <a:rPr lang="en-US" sz="1600"/>
                        <a:t>(2 hours 44 minutes –</a:t>
                      </a:r>
                      <a:r>
                        <a:rPr lang="en-US" sz="1600" baseline="0"/>
                        <a:t> </a:t>
                      </a:r>
                      <a:r>
                        <a:rPr lang="en-US" sz="1600" i="1" baseline="0">
                          <a:solidFill>
                            <a:schemeClr val="tx1"/>
                          </a:solidFill>
                        </a:rPr>
                        <a:t>3</a:t>
                      </a:r>
                      <a:r>
                        <a:rPr lang="en-US" sz="1600" b="1" baseline="0">
                          <a:solidFill>
                            <a:schemeClr val="tx1"/>
                          </a:solidFill>
                        </a:rPr>
                        <a:t> hours </a:t>
                      </a:r>
                      <a:r>
                        <a:rPr lang="en-US" sz="1600" b="1" baseline="0"/>
                        <a:t>13 minutes</a:t>
                      </a:r>
                      <a:r>
                        <a:rPr lang="en-US" sz="1600" baseline="0"/>
                        <a:t>)</a:t>
                      </a:r>
                      <a:endParaRPr lang="en-US" sz="1600"/>
                    </a:p>
                  </a:txBody>
                  <a:tcPr anchor="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99291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99292 X3</a:t>
                      </a:r>
                    </a:p>
                  </a:txBody>
                  <a:tcPr anchor="b">
                    <a:solidFill>
                      <a:schemeClr val="accent5">
                        <a:lumMod val="60000"/>
                        <a:lumOff val="40000"/>
                      </a:schemeClr>
                    </a:solidFill>
                  </a:tcPr>
                </a:tc>
                <a:extLst>
                  <a:ext uri="{0D108BD9-81ED-4DB2-BD59-A6C34878D82A}">
                    <a16:rowId xmlns:a16="http://schemas.microsoft.com/office/drawing/2014/main" val="3340912382"/>
                  </a:ext>
                </a:extLst>
              </a:tr>
              <a:tr h="367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165</a:t>
                      </a:r>
                      <a:r>
                        <a:rPr lang="en-US" sz="1600" baseline="0"/>
                        <a:t> minutes</a:t>
                      </a:r>
                      <a:r>
                        <a:rPr lang="en-US" sz="1600"/>
                        <a:t> </a:t>
                      </a:r>
                      <a:r>
                        <a:rPr lang="en-US" sz="1600" baseline="0"/>
                        <a:t>– </a:t>
                      </a:r>
                      <a:r>
                        <a:rPr lang="en-US" sz="1600" b="1">
                          <a:solidFill>
                            <a:schemeClr val="tx1"/>
                          </a:solidFill>
                        </a:rPr>
                        <a:t>194 minutes </a:t>
                      </a:r>
                      <a:r>
                        <a:rPr lang="en-US" sz="1600"/>
                        <a:t>(</a:t>
                      </a:r>
                      <a:r>
                        <a:rPr lang="en-US" sz="1600" baseline="0"/>
                        <a:t>2 hours 45 minutes – </a:t>
                      </a:r>
                      <a:r>
                        <a:rPr lang="en-US" sz="1600" b="1" baseline="0">
                          <a:solidFill>
                            <a:schemeClr val="tx1"/>
                          </a:solidFill>
                        </a:rPr>
                        <a:t>3 hours 14 minutes</a:t>
                      </a:r>
                      <a:r>
                        <a:rPr lang="en-US" sz="1600" baseline="0"/>
                        <a:t>)</a:t>
                      </a:r>
                      <a:endParaRPr lang="en-US" sz="1600"/>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99291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99292 X4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194 – </a:t>
                      </a:r>
                      <a:r>
                        <a:rPr lang="en-US" sz="1600" b="1"/>
                        <a:t>223 minutes </a:t>
                      </a:r>
                      <a:r>
                        <a:rPr lang="en-US" sz="1600"/>
                        <a:t>(2 hours 44 minutes –</a:t>
                      </a:r>
                      <a:r>
                        <a:rPr lang="en-US" sz="1600" baseline="0"/>
                        <a:t> </a:t>
                      </a:r>
                      <a:r>
                        <a:rPr lang="en-US" sz="1600" b="1" baseline="0">
                          <a:solidFill>
                            <a:schemeClr val="tx1"/>
                          </a:solidFill>
                        </a:rPr>
                        <a:t>3 hours 43 </a:t>
                      </a:r>
                      <a:r>
                        <a:rPr lang="en-US" sz="1600" b="1" baseline="0"/>
                        <a:t>minutes</a:t>
                      </a:r>
                      <a:r>
                        <a:rPr lang="en-US" sz="1600" baseline="0"/>
                        <a:t>)</a:t>
                      </a:r>
                      <a:endParaRPr lang="en-US" sz="1600"/>
                    </a:p>
                  </a:txBody>
                  <a:tcPr anchor="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99291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99292 X4</a:t>
                      </a:r>
                    </a:p>
                  </a:txBody>
                  <a:tcPr anchor="b">
                    <a:solidFill>
                      <a:schemeClr val="accent5">
                        <a:lumMod val="40000"/>
                        <a:lumOff val="60000"/>
                      </a:schemeClr>
                    </a:solidFill>
                  </a:tcPr>
                </a:tc>
                <a:extLst>
                  <a:ext uri="{0D108BD9-81ED-4DB2-BD59-A6C34878D82A}">
                    <a16:rowId xmlns:a16="http://schemas.microsoft.com/office/drawing/2014/main" val="2926598125"/>
                  </a:ext>
                </a:extLst>
              </a:tr>
            </a:tbl>
          </a:graphicData>
        </a:graphic>
      </p:graphicFrame>
      <p:pic>
        <p:nvPicPr>
          <p:cNvPr id="7" name="Picture 6"/>
          <p:cNvPicPr>
            <a:picLocks noChangeAspect="1"/>
          </p:cNvPicPr>
          <p:nvPr/>
        </p:nvPicPr>
        <p:blipFill>
          <a:blip r:embed="rId6"/>
          <a:stretch>
            <a:fillRect/>
          </a:stretch>
        </p:blipFill>
        <p:spPr>
          <a:xfrm>
            <a:off x="10633634" y="151163"/>
            <a:ext cx="1105671" cy="1039462"/>
          </a:xfrm>
          <a:prstGeom prst="rect">
            <a:avLst/>
          </a:prstGeom>
        </p:spPr>
      </p:pic>
    </p:spTree>
    <p:extLst>
      <p:ext uri="{BB962C8B-B14F-4D97-AF65-F5344CB8AC3E}">
        <p14:creationId xmlns:p14="http://schemas.microsoft.com/office/powerpoint/2010/main" val="354996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le 6"/>
          <p:cNvSpPr>
            <a:spLocks noGrp="1"/>
          </p:cNvSpPr>
          <p:nvPr>
            <p:ph type="title"/>
          </p:nvPr>
        </p:nvSpPr>
        <p:spPr>
          <a:xfrm>
            <a:off x="466725" y="1584325"/>
            <a:ext cx="8103697" cy="3475813"/>
          </a:xfrm>
        </p:spPr>
        <p:txBody>
          <a:bodyPr vert="horz"/>
          <a:lstStyle/>
          <a:p>
            <a:r>
              <a:rPr lang="en-US" dirty="0"/>
              <a:t>Neonatology Services</a:t>
            </a:r>
          </a:p>
        </p:txBody>
      </p:sp>
      <p:sp>
        <p:nvSpPr>
          <p:cNvPr id="3" name="Slide Number Placeholder 2"/>
          <p:cNvSpPr>
            <a:spLocks noGrp="1"/>
          </p:cNvSpPr>
          <p:nvPr>
            <p:ph type="sldNum" sz="quarter" idx="4294967295"/>
          </p:nvPr>
        </p:nvSpPr>
        <p:spPr>
          <a:xfrm>
            <a:off x="466725" y="6480810"/>
            <a:ext cx="423863" cy="209550"/>
          </a:xfrm>
        </p:spPr>
        <p:txBody>
          <a:bodyPr/>
          <a:lstStyle/>
          <a:p>
            <a:pPr lvl="8"/>
            <a:fld id="{63DCA5C9-2E11-4C67-86EB-AE1DE127DC64}" type="slidenum">
              <a:rPr lang="en-US" smtClean="0"/>
              <a:pPr lvl="8"/>
              <a:t>11</a:t>
            </a:fld>
            <a:endParaRPr lang="en-US" dirty="0"/>
          </a:p>
        </p:txBody>
      </p:sp>
    </p:spTree>
    <p:custDataLst>
      <p:tags r:id="rId1"/>
    </p:custDataLst>
    <p:extLst>
      <p:ext uri="{BB962C8B-B14F-4D97-AF65-F5344CB8AC3E}">
        <p14:creationId xmlns:p14="http://schemas.microsoft.com/office/powerpoint/2010/main" val="25969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10483EE-6EC8-AA6E-2537-164E78DD8186}"/>
              </a:ext>
            </a:extLst>
          </p:cNvPr>
          <p:cNvGraphicFramePr>
            <a:graphicFrameLocks noChangeAspect="1"/>
          </p:cNvGraphicFramePr>
          <p:nvPr>
            <p:custDataLst>
              <p:tags r:id="rId1"/>
            </p:custDataLst>
            <p:extLst>
              <p:ext uri="{D42A27DB-BD31-4B8C-83A1-F6EECF244321}">
                <p14:modId xmlns:p14="http://schemas.microsoft.com/office/powerpoint/2010/main" val="2721793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EE03D1AC-B7EE-DEF3-B287-282E08893B52}"/>
              </a:ext>
            </a:extLst>
          </p:cNvPr>
          <p:cNvSpPr>
            <a:spLocks noGrp="1"/>
          </p:cNvSpPr>
          <p:nvPr>
            <p:ph sz="quarter" idx="12"/>
          </p:nvPr>
        </p:nvSpPr>
        <p:spPr/>
        <p:txBody>
          <a:bodyPr/>
          <a:lstStyle/>
          <a:p>
            <a:r>
              <a:rPr lang="en-US" b="1" dirty="0">
                <a:solidFill>
                  <a:schemeClr val="accent2"/>
                </a:solidFill>
              </a:rPr>
              <a:t>Neonatology Critical Care</a:t>
            </a:r>
          </a:p>
          <a:p>
            <a:pPr lvl="0">
              <a:lnSpc>
                <a:spcPct val="100000"/>
              </a:lnSpc>
            </a:pPr>
            <a:r>
              <a:rPr lang="en-US" b="1" dirty="0"/>
              <a:t>99468: </a:t>
            </a:r>
            <a:r>
              <a:rPr lang="en-US" b="1" i="0" dirty="0">
                <a:solidFill>
                  <a:schemeClr val="accent4"/>
                </a:solidFill>
              </a:rPr>
              <a:t>Initial</a:t>
            </a:r>
            <a:r>
              <a:rPr lang="en-US" b="1" i="0" dirty="0"/>
              <a:t> </a:t>
            </a:r>
            <a:r>
              <a:rPr lang="en-US" b="1" i="0" dirty="0">
                <a:solidFill>
                  <a:schemeClr val="accent4"/>
                </a:solidFill>
              </a:rPr>
              <a:t>inpatient</a:t>
            </a:r>
            <a:r>
              <a:rPr lang="en-US" b="1" i="0" dirty="0"/>
              <a:t> neonatal critical care</a:t>
            </a:r>
            <a:r>
              <a:rPr lang="en-US" dirty="0"/>
              <a:t>, per day, for evaluation and management of a critically ill neonate, </a:t>
            </a:r>
            <a:r>
              <a:rPr lang="en-US" b="1" dirty="0">
                <a:solidFill>
                  <a:schemeClr val="accent4"/>
                </a:solidFill>
              </a:rPr>
              <a:t>28 days of age or younger</a:t>
            </a:r>
          </a:p>
          <a:p>
            <a:pPr lvl="0">
              <a:lnSpc>
                <a:spcPct val="100000"/>
              </a:lnSpc>
            </a:pPr>
            <a:r>
              <a:rPr lang="en-US" b="1" dirty="0"/>
              <a:t>99469: </a:t>
            </a:r>
            <a:r>
              <a:rPr lang="en-US" b="1" dirty="0">
                <a:solidFill>
                  <a:schemeClr val="accent4"/>
                </a:solidFill>
              </a:rPr>
              <a:t>Subsequent inpatient </a:t>
            </a:r>
            <a:r>
              <a:rPr lang="en-US" b="1" dirty="0"/>
              <a:t>neonatal critical care</a:t>
            </a:r>
            <a:r>
              <a:rPr lang="en-US" dirty="0"/>
              <a:t>, per day, for the evaluation and management of a critically ill neonate, </a:t>
            </a:r>
            <a:r>
              <a:rPr lang="en-US" b="1" dirty="0">
                <a:solidFill>
                  <a:schemeClr val="accent4"/>
                </a:solidFill>
              </a:rPr>
              <a:t>28 days of age or younger</a:t>
            </a:r>
            <a:endParaRPr lang="en-US" dirty="0"/>
          </a:p>
          <a:p>
            <a:endParaRPr lang="en-US" dirty="0"/>
          </a:p>
        </p:txBody>
      </p:sp>
      <p:pic>
        <p:nvPicPr>
          <p:cNvPr id="9" name="Content Placeholder 8" descr="Newborn yawning in hospital bassinet">
            <a:extLst>
              <a:ext uri="{FF2B5EF4-FFF2-40B4-BE49-F238E27FC236}">
                <a16:creationId xmlns:a16="http://schemas.microsoft.com/office/drawing/2014/main" id="{A8653565-57AF-94C9-B68E-58AFC0556115}"/>
              </a:ext>
            </a:extLst>
          </p:cNvPr>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6238875" y="2090389"/>
            <a:ext cx="5497513" cy="3664647"/>
          </a:xfrm>
        </p:spPr>
      </p:pic>
      <p:sp>
        <p:nvSpPr>
          <p:cNvPr id="6" name="Slide Number Placeholder 5">
            <a:extLst>
              <a:ext uri="{FF2B5EF4-FFF2-40B4-BE49-F238E27FC236}">
                <a16:creationId xmlns:a16="http://schemas.microsoft.com/office/drawing/2014/main" id="{75BDE9C0-6D92-8895-128C-531D80F03F1B}"/>
              </a:ext>
            </a:extLst>
          </p:cNvPr>
          <p:cNvSpPr>
            <a:spLocks noGrp="1"/>
          </p:cNvSpPr>
          <p:nvPr>
            <p:ph type="sldNum" sz="quarter" idx="16"/>
          </p:nvPr>
        </p:nvSpPr>
        <p:spPr/>
        <p:txBody>
          <a:bodyPr/>
          <a:lstStyle/>
          <a:p>
            <a:fld id="{63DCA5C9-2E11-4C67-86EB-AE1DE127DC64}" type="slidenum">
              <a:rPr lang="en-US" smtClean="0"/>
              <a:pPr/>
              <a:t>12</a:t>
            </a:fld>
            <a:endParaRPr lang="en-US" dirty="0"/>
          </a:p>
        </p:txBody>
      </p:sp>
      <p:sp>
        <p:nvSpPr>
          <p:cNvPr id="7" name="Title 6">
            <a:extLst>
              <a:ext uri="{FF2B5EF4-FFF2-40B4-BE49-F238E27FC236}">
                <a16:creationId xmlns:a16="http://schemas.microsoft.com/office/drawing/2014/main" id="{9A867956-EAA4-D6DD-5A9F-13D9F482EED3}"/>
              </a:ext>
            </a:extLst>
          </p:cNvPr>
          <p:cNvSpPr>
            <a:spLocks noGrp="1"/>
          </p:cNvSpPr>
          <p:nvPr>
            <p:ph type="title"/>
          </p:nvPr>
        </p:nvSpPr>
        <p:spPr/>
        <p:txBody>
          <a:bodyPr vert="horz"/>
          <a:lstStyle/>
          <a:p>
            <a:r>
              <a:rPr lang="en-US" dirty="0"/>
              <a:t>Neonatology Critical Care is reported with 99468 and 99469</a:t>
            </a:r>
          </a:p>
        </p:txBody>
      </p:sp>
    </p:spTree>
    <p:extLst>
      <p:ext uri="{BB962C8B-B14F-4D97-AF65-F5344CB8AC3E}">
        <p14:creationId xmlns:p14="http://schemas.microsoft.com/office/powerpoint/2010/main" val="406048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9D3ED40-A1D3-C085-4532-467578E6E282}"/>
              </a:ext>
            </a:extLst>
          </p:cNvPr>
          <p:cNvGraphicFramePr>
            <a:graphicFrameLocks noChangeAspect="1"/>
          </p:cNvGraphicFramePr>
          <p:nvPr>
            <p:custDataLst>
              <p:tags r:id="rId1"/>
            </p:custDataLst>
            <p:extLst>
              <p:ext uri="{D42A27DB-BD31-4B8C-83A1-F6EECF244321}">
                <p14:modId xmlns:p14="http://schemas.microsoft.com/office/powerpoint/2010/main" val="122068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Content Placeholder 1">
            <a:extLst>
              <a:ext uri="{FF2B5EF4-FFF2-40B4-BE49-F238E27FC236}">
                <a16:creationId xmlns:a16="http://schemas.microsoft.com/office/drawing/2014/main" id="{FB0FC6E6-ED34-9D39-AF09-5E9E1A1EF41E}"/>
              </a:ext>
            </a:extLst>
          </p:cNvPr>
          <p:cNvSpPr>
            <a:spLocks noGrp="1"/>
          </p:cNvSpPr>
          <p:nvPr>
            <p:ph sz="quarter" idx="12"/>
          </p:nvPr>
        </p:nvSpPr>
        <p:spPr>
          <a:xfrm>
            <a:off x="466725" y="1584324"/>
            <a:ext cx="5497513" cy="4676776"/>
          </a:xfrm>
          <a:ln w="19050">
            <a:solidFill>
              <a:schemeClr val="accent2"/>
            </a:solidFill>
          </a:ln>
        </p:spPr>
        <p:txBody>
          <a:bodyPr lIns="91440"/>
          <a:lstStyle/>
          <a:p>
            <a:pPr lvl="0">
              <a:lnSpc>
                <a:spcPct val="100000"/>
              </a:lnSpc>
              <a:spcAft>
                <a:spcPts val="1200"/>
              </a:spcAft>
            </a:pPr>
            <a:r>
              <a:rPr lang="en-US" b="1" dirty="0"/>
              <a:t>99466</a:t>
            </a:r>
            <a:r>
              <a:rPr lang="en-US" dirty="0"/>
              <a:t>: </a:t>
            </a:r>
            <a:r>
              <a:rPr lang="en-US" b="1" dirty="0"/>
              <a:t>Critical care </a:t>
            </a:r>
            <a:r>
              <a:rPr lang="en-US" dirty="0"/>
              <a:t>face-to-face services, during an </a:t>
            </a:r>
            <a:r>
              <a:rPr lang="en-US" b="1" dirty="0">
                <a:solidFill>
                  <a:schemeClr val="accent4"/>
                </a:solidFill>
              </a:rPr>
              <a:t>interfacility</a:t>
            </a:r>
            <a:r>
              <a:rPr lang="en-US" dirty="0"/>
              <a:t> transport of critically ill or critically injured pediatric patient, </a:t>
            </a:r>
            <a:r>
              <a:rPr lang="en-US" b="1" dirty="0">
                <a:solidFill>
                  <a:schemeClr val="accent4"/>
                </a:solidFill>
              </a:rPr>
              <a:t>24 months of age or younger</a:t>
            </a:r>
            <a:r>
              <a:rPr lang="en-US" dirty="0"/>
              <a:t>, first </a:t>
            </a:r>
            <a:r>
              <a:rPr lang="en-US" b="1" dirty="0">
                <a:solidFill>
                  <a:schemeClr val="accent4"/>
                </a:solidFill>
              </a:rPr>
              <a:t>30-74 minutes</a:t>
            </a:r>
            <a:r>
              <a:rPr lang="en-US" dirty="0"/>
              <a:t> of hands-on care </a:t>
            </a:r>
            <a:r>
              <a:rPr lang="en-US" b="1" dirty="0">
                <a:solidFill>
                  <a:schemeClr val="accent4"/>
                </a:solidFill>
              </a:rPr>
              <a:t>during transport</a:t>
            </a:r>
          </a:p>
          <a:p>
            <a:pPr lvl="0">
              <a:lnSpc>
                <a:spcPct val="100000"/>
              </a:lnSpc>
              <a:spcAft>
                <a:spcPts val="1200"/>
              </a:spcAft>
            </a:pPr>
            <a:r>
              <a:rPr lang="en-US" b="1" dirty="0"/>
              <a:t>99467: </a:t>
            </a:r>
            <a:r>
              <a:rPr lang="en-US" dirty="0"/>
              <a:t>+each </a:t>
            </a:r>
            <a:r>
              <a:rPr lang="en-US" b="1" dirty="0">
                <a:solidFill>
                  <a:schemeClr val="accent4"/>
                </a:solidFill>
              </a:rPr>
              <a:t>additional 30 minutes </a:t>
            </a:r>
          </a:p>
          <a:p>
            <a:pPr lvl="0">
              <a:lnSpc>
                <a:spcPct val="100000"/>
              </a:lnSpc>
              <a:spcAft>
                <a:spcPts val="1200"/>
              </a:spcAft>
            </a:pPr>
            <a:endParaRPr lang="en-US" b="1" dirty="0">
              <a:solidFill>
                <a:schemeClr val="accent4"/>
              </a:solidFill>
            </a:endParaRPr>
          </a:p>
          <a:p>
            <a:pPr lvl="0">
              <a:lnSpc>
                <a:spcPct val="100000"/>
              </a:lnSpc>
              <a:spcAft>
                <a:spcPts val="1200"/>
              </a:spcAft>
            </a:pPr>
            <a:endParaRPr lang="en-US" b="1" dirty="0"/>
          </a:p>
          <a:p>
            <a:pPr lvl="0">
              <a:lnSpc>
                <a:spcPct val="100000"/>
              </a:lnSpc>
              <a:spcAft>
                <a:spcPts val="1200"/>
              </a:spcAft>
            </a:pPr>
            <a:r>
              <a:rPr lang="en-US" b="1" dirty="0"/>
              <a:t>99485: </a:t>
            </a:r>
            <a:r>
              <a:rPr lang="en-US" dirty="0"/>
              <a:t>Supervision by a control physician of </a:t>
            </a:r>
            <a:r>
              <a:rPr lang="en-US" b="1" dirty="0">
                <a:solidFill>
                  <a:schemeClr val="accent4"/>
                </a:solidFill>
              </a:rPr>
              <a:t>interfacility </a:t>
            </a:r>
            <a:r>
              <a:rPr lang="en-US" dirty="0"/>
              <a:t>transport care of the critically ill or critically injured pediatric patient, </a:t>
            </a:r>
            <a:r>
              <a:rPr lang="en-US" b="1" dirty="0">
                <a:solidFill>
                  <a:schemeClr val="accent4"/>
                </a:solidFill>
              </a:rPr>
              <a:t>24 months of age or younger</a:t>
            </a:r>
            <a:r>
              <a:rPr lang="en-US" dirty="0"/>
              <a:t>, includes </a:t>
            </a:r>
            <a:r>
              <a:rPr lang="en-US" b="1" dirty="0">
                <a:solidFill>
                  <a:schemeClr val="accent4"/>
                </a:solidFill>
              </a:rPr>
              <a:t>two-way communication with transport team </a:t>
            </a:r>
            <a:r>
              <a:rPr lang="en-US" dirty="0"/>
              <a:t>before transport, at the referring facility and during the transport, including data interpretation and report, </a:t>
            </a:r>
            <a:r>
              <a:rPr lang="en-US" b="1" dirty="0">
                <a:solidFill>
                  <a:schemeClr val="accent4"/>
                </a:solidFill>
              </a:rPr>
              <a:t>first 30 minutes</a:t>
            </a:r>
          </a:p>
          <a:p>
            <a:pPr lvl="0">
              <a:lnSpc>
                <a:spcPct val="100000"/>
              </a:lnSpc>
              <a:spcAft>
                <a:spcPts val="1200"/>
              </a:spcAft>
            </a:pPr>
            <a:r>
              <a:rPr lang="en-US" b="1" dirty="0"/>
              <a:t>99486: </a:t>
            </a:r>
            <a:r>
              <a:rPr lang="en-US" dirty="0"/>
              <a:t>+each </a:t>
            </a:r>
            <a:r>
              <a:rPr lang="en-US" b="1" dirty="0">
                <a:solidFill>
                  <a:schemeClr val="accent4"/>
                </a:solidFill>
              </a:rPr>
              <a:t>additional 30 minutes</a:t>
            </a:r>
          </a:p>
          <a:p>
            <a:endParaRPr lang="en-US" dirty="0"/>
          </a:p>
        </p:txBody>
      </p:sp>
      <p:sp>
        <p:nvSpPr>
          <p:cNvPr id="6" name="Slide Number Placeholder 5">
            <a:extLst>
              <a:ext uri="{FF2B5EF4-FFF2-40B4-BE49-F238E27FC236}">
                <a16:creationId xmlns:a16="http://schemas.microsoft.com/office/drawing/2014/main" id="{63FE114D-B2EE-F761-6E95-7811B8208F6E}"/>
              </a:ext>
            </a:extLst>
          </p:cNvPr>
          <p:cNvSpPr>
            <a:spLocks noGrp="1"/>
          </p:cNvSpPr>
          <p:nvPr>
            <p:ph type="sldNum" sz="quarter" idx="16"/>
          </p:nvPr>
        </p:nvSpPr>
        <p:spPr>
          <a:xfrm>
            <a:off x="466725" y="6400970"/>
            <a:ext cx="424392" cy="208758"/>
          </a:xfrm>
        </p:spPr>
        <p:txBody>
          <a:bodyPr anchor="b">
            <a:normAutofit/>
          </a:bodyPr>
          <a:lstStyle/>
          <a:p>
            <a:pPr>
              <a:spcAft>
                <a:spcPts val="600"/>
              </a:spcAft>
            </a:pPr>
            <a:fld id="{63DCA5C9-2E11-4C67-86EB-AE1DE127DC64}" type="slidenum">
              <a:rPr lang="en-US" smtClean="0"/>
              <a:pPr>
                <a:spcAft>
                  <a:spcPts val="600"/>
                </a:spcAft>
              </a:pPr>
              <a:t>13</a:t>
            </a:fld>
            <a:endParaRPr lang="en-US"/>
          </a:p>
        </p:txBody>
      </p:sp>
      <p:sp>
        <p:nvSpPr>
          <p:cNvPr id="20" name="Title 6">
            <a:extLst>
              <a:ext uri="{FF2B5EF4-FFF2-40B4-BE49-F238E27FC236}">
                <a16:creationId xmlns:a16="http://schemas.microsoft.com/office/drawing/2014/main" id="{65157450-34B2-DA95-5EC2-7B0B9283FBC4}"/>
              </a:ext>
            </a:extLst>
          </p:cNvPr>
          <p:cNvSpPr>
            <a:spLocks noGrp="1"/>
          </p:cNvSpPr>
          <p:nvPr>
            <p:ph type="title"/>
          </p:nvPr>
        </p:nvSpPr>
        <p:spPr>
          <a:xfrm>
            <a:off x="466725" y="342900"/>
            <a:ext cx="11258550" cy="723900"/>
          </a:xfrm>
        </p:spPr>
        <p:txBody>
          <a:bodyPr vert="horz"/>
          <a:lstStyle/>
          <a:p>
            <a:r>
              <a:rPr lang="en-US" dirty="0"/>
              <a:t>Interfacility Critical Care provided during transport</a:t>
            </a:r>
          </a:p>
        </p:txBody>
      </p:sp>
      <p:sp>
        <p:nvSpPr>
          <p:cNvPr id="11" name="TextBox 10">
            <a:extLst>
              <a:ext uri="{FF2B5EF4-FFF2-40B4-BE49-F238E27FC236}">
                <a16:creationId xmlns:a16="http://schemas.microsoft.com/office/drawing/2014/main" id="{9DBDACB2-44D7-F0AC-98F4-EFB9041E4EF0}"/>
              </a:ext>
            </a:extLst>
          </p:cNvPr>
          <p:cNvSpPr txBox="1"/>
          <p:nvPr/>
        </p:nvSpPr>
        <p:spPr>
          <a:xfrm>
            <a:off x="6473952" y="6336792"/>
            <a:ext cx="4233672" cy="272936"/>
          </a:xfrm>
          <a:prstGeom prst="rect">
            <a:avLst/>
          </a:prstGeom>
          <a:noFill/>
        </p:spPr>
        <p:txBody>
          <a:bodyPr wrap="square" lIns="0" tIns="73152" rIns="0" bIns="0" rtlCol="0">
            <a:normAutofit fontScale="47500" lnSpcReduction="20000"/>
          </a:bodyPr>
          <a:lstStyle/>
          <a:p>
            <a:pPr algn="l"/>
            <a:r>
              <a:rPr lang="en-US" sz="1600" dirty="0">
                <a:solidFill>
                  <a:schemeClr val="tx2"/>
                </a:solidFill>
              </a:rPr>
              <a:t>Image taken from: https://www.uncchildrens.org/uncmc/unc-childrens/care-treatment/neonatal/</a:t>
            </a:r>
          </a:p>
        </p:txBody>
      </p:sp>
      <p:pic>
        <p:nvPicPr>
          <p:cNvPr id="19" name="Picture 18">
            <a:extLst>
              <a:ext uri="{FF2B5EF4-FFF2-40B4-BE49-F238E27FC236}">
                <a16:creationId xmlns:a16="http://schemas.microsoft.com/office/drawing/2014/main" id="{2D073DC3-DED3-6909-12A6-9DB078535803}"/>
              </a:ext>
            </a:extLst>
          </p:cNvPr>
          <p:cNvPicPr>
            <a:picLocks noChangeAspect="1"/>
          </p:cNvPicPr>
          <p:nvPr/>
        </p:nvPicPr>
        <p:blipFill>
          <a:blip r:embed="rId6"/>
          <a:stretch>
            <a:fillRect/>
          </a:stretch>
        </p:blipFill>
        <p:spPr>
          <a:xfrm>
            <a:off x="6822177" y="1549050"/>
            <a:ext cx="4453962" cy="2207215"/>
          </a:xfrm>
          <a:prstGeom prst="rect">
            <a:avLst/>
          </a:prstGeom>
        </p:spPr>
      </p:pic>
      <p:pic>
        <p:nvPicPr>
          <p:cNvPr id="22" name="Picture 21">
            <a:extLst>
              <a:ext uri="{FF2B5EF4-FFF2-40B4-BE49-F238E27FC236}">
                <a16:creationId xmlns:a16="http://schemas.microsoft.com/office/drawing/2014/main" id="{97941B11-5075-993F-8752-7D64DD00C435}"/>
              </a:ext>
            </a:extLst>
          </p:cNvPr>
          <p:cNvPicPr>
            <a:picLocks noChangeAspect="1"/>
          </p:cNvPicPr>
          <p:nvPr/>
        </p:nvPicPr>
        <p:blipFill>
          <a:blip r:embed="rId7"/>
          <a:stretch>
            <a:fillRect/>
          </a:stretch>
        </p:blipFill>
        <p:spPr>
          <a:xfrm>
            <a:off x="6566262" y="3756265"/>
            <a:ext cx="4965792" cy="2445727"/>
          </a:xfrm>
          <a:prstGeom prst="rect">
            <a:avLst/>
          </a:prstGeom>
        </p:spPr>
      </p:pic>
      <p:cxnSp>
        <p:nvCxnSpPr>
          <p:cNvPr id="3" name="Straight Connector 2">
            <a:extLst>
              <a:ext uri="{FF2B5EF4-FFF2-40B4-BE49-F238E27FC236}">
                <a16:creationId xmlns:a16="http://schemas.microsoft.com/office/drawing/2014/main" id="{4A79AE66-4573-D3B9-AF24-F75B33983384}"/>
              </a:ext>
            </a:extLst>
          </p:cNvPr>
          <p:cNvCxnSpPr/>
          <p:nvPr/>
        </p:nvCxnSpPr>
        <p:spPr>
          <a:xfrm>
            <a:off x="466724" y="3715625"/>
            <a:ext cx="5486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70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80A97743-F0A0-3AD8-C5A6-0BBCEF6121BD}"/>
              </a:ext>
            </a:extLst>
          </p:cNvPr>
          <p:cNvGraphicFramePr>
            <a:graphicFrameLocks noChangeAspect="1"/>
          </p:cNvGraphicFramePr>
          <p:nvPr>
            <p:custDataLst>
              <p:tags r:id="rId1"/>
            </p:custDataLst>
            <p:extLst>
              <p:ext uri="{D42A27DB-BD31-4B8C-83A1-F6EECF244321}">
                <p14:modId xmlns:p14="http://schemas.microsoft.com/office/powerpoint/2010/main" val="3850189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F5B4155-1CCC-51A0-6DB9-490153372355}"/>
              </a:ext>
            </a:extLst>
          </p:cNvPr>
          <p:cNvSpPr>
            <a:spLocks noGrp="1"/>
          </p:cNvSpPr>
          <p:nvPr>
            <p:ph sz="quarter" idx="12"/>
          </p:nvPr>
        </p:nvSpPr>
        <p:spPr>
          <a:xfrm>
            <a:off x="466725" y="1584324"/>
            <a:ext cx="5497513" cy="4676776"/>
          </a:xfrm>
        </p:spPr>
        <p:txBody>
          <a:bodyPr/>
          <a:lstStyle/>
          <a:p>
            <a:pPr marL="285750" lvl="0" indent="-285750">
              <a:lnSpc>
                <a:spcPct val="100000"/>
              </a:lnSpc>
              <a:buClr>
                <a:schemeClr val="accent2"/>
              </a:buClr>
              <a:buFont typeface="Arial" panose="020B0604020202020204" pitchFamily="34" charset="0"/>
              <a:buChar char="•"/>
            </a:pPr>
            <a:r>
              <a:rPr lang="en-US" altLang="en-US" sz="1600" b="0" i="0" dirty="0"/>
              <a:t>Administration of blood/blood components (36430, 36440)</a:t>
            </a:r>
            <a:endParaRPr lang="en-US" sz="1600" b="0" i="0" dirty="0"/>
          </a:p>
          <a:p>
            <a:pPr marL="285750" lvl="0" indent="-285750">
              <a:lnSpc>
                <a:spcPct val="100000"/>
              </a:lnSpc>
              <a:buClr>
                <a:schemeClr val="accent2"/>
              </a:buClr>
              <a:buFont typeface="Arial" panose="020B0604020202020204" pitchFamily="34" charset="0"/>
              <a:buChar char="•"/>
            </a:pPr>
            <a:r>
              <a:rPr lang="en-US" altLang="en-US" sz="1600" b="0" i="0" dirty="0"/>
              <a:t>Administration of intravenous fluids (96360–96361)</a:t>
            </a:r>
          </a:p>
          <a:p>
            <a:pPr marL="285750" lvl="0" indent="-285750">
              <a:lnSpc>
                <a:spcPct val="100000"/>
              </a:lnSpc>
              <a:buClr>
                <a:schemeClr val="accent2"/>
              </a:buClr>
              <a:buFont typeface="Arial" panose="020B0604020202020204" pitchFamily="34" charset="0"/>
              <a:buChar char="•"/>
            </a:pPr>
            <a:r>
              <a:rPr lang="en-US" altLang="en-US" sz="1600" b="0" i="0" dirty="0"/>
              <a:t>Administration of surfactant (94610)</a:t>
            </a:r>
          </a:p>
          <a:p>
            <a:pPr marL="285750" lvl="0" indent="-285750">
              <a:lnSpc>
                <a:spcPct val="100000"/>
              </a:lnSpc>
              <a:buClr>
                <a:schemeClr val="accent2"/>
              </a:buClr>
              <a:buFont typeface="Arial" panose="020B0604020202020204" pitchFamily="34" charset="0"/>
              <a:buChar char="•"/>
            </a:pPr>
            <a:r>
              <a:rPr lang="en-US" altLang="en-US" sz="1600" b="0" i="0" dirty="0"/>
              <a:t>Bladder aspiration, suprapubic (51100)</a:t>
            </a:r>
          </a:p>
          <a:p>
            <a:pPr marL="285750" lvl="0" indent="-285750">
              <a:lnSpc>
                <a:spcPct val="100000"/>
              </a:lnSpc>
              <a:buClr>
                <a:schemeClr val="accent2"/>
              </a:buClr>
              <a:buFont typeface="Arial" panose="020B0604020202020204" pitchFamily="34" charset="0"/>
              <a:buChar char="•"/>
            </a:pPr>
            <a:r>
              <a:rPr lang="en-US" altLang="en-US" sz="1600" b="0" i="0" dirty="0"/>
              <a:t>Bladder catheterization (51701, 51702)</a:t>
            </a:r>
          </a:p>
          <a:p>
            <a:pPr marL="285750" lvl="0" indent="-285750">
              <a:lnSpc>
                <a:spcPct val="100000"/>
              </a:lnSpc>
              <a:buClr>
                <a:schemeClr val="accent2"/>
              </a:buClr>
              <a:buFont typeface="Arial" panose="020B0604020202020204" pitchFamily="34" charset="0"/>
              <a:buChar char="•"/>
            </a:pPr>
            <a:r>
              <a:rPr lang="en-US" altLang="en-US" sz="1600" b="0" i="0" dirty="0"/>
              <a:t>Car seat evaluation (94780–94781)</a:t>
            </a:r>
          </a:p>
          <a:p>
            <a:pPr marL="285750" lvl="0" indent="-285750">
              <a:lnSpc>
                <a:spcPct val="100000"/>
              </a:lnSpc>
              <a:buClr>
                <a:schemeClr val="accent2"/>
              </a:buClr>
              <a:buFont typeface="Arial" panose="020B0604020202020204" pitchFamily="34" charset="0"/>
              <a:buChar char="•"/>
            </a:pPr>
            <a:r>
              <a:rPr lang="en-US" altLang="en-US" sz="1600" b="0" i="0" dirty="0"/>
              <a:t>Catheterization umbilical artery (36660)</a:t>
            </a:r>
          </a:p>
          <a:p>
            <a:pPr marL="285750" lvl="0" indent="-285750">
              <a:lnSpc>
                <a:spcPct val="100000"/>
              </a:lnSpc>
              <a:buClr>
                <a:schemeClr val="accent2"/>
              </a:buClr>
              <a:buFont typeface="Arial" panose="020B0604020202020204" pitchFamily="34" charset="0"/>
              <a:buChar char="•"/>
            </a:pPr>
            <a:r>
              <a:rPr lang="en-US" altLang="en-US" sz="1600" b="0" i="0" dirty="0"/>
              <a:t>Catheterization umbilical vein (36510)</a:t>
            </a:r>
          </a:p>
          <a:p>
            <a:pPr marL="285750" lvl="0" indent="-285750">
              <a:lnSpc>
                <a:spcPct val="100000"/>
              </a:lnSpc>
              <a:buClr>
                <a:schemeClr val="accent2"/>
              </a:buClr>
              <a:buFont typeface="Arial" panose="020B0604020202020204" pitchFamily="34" charset="0"/>
              <a:buChar char="•"/>
            </a:pPr>
            <a:r>
              <a:rPr lang="en-US" altLang="en-US" sz="1600" b="0" i="0" dirty="0"/>
              <a:t>Central venous catheter, centrally inserted (36555)</a:t>
            </a:r>
          </a:p>
          <a:p>
            <a:endParaRPr lang="en-US" dirty="0"/>
          </a:p>
        </p:txBody>
      </p:sp>
      <p:sp>
        <p:nvSpPr>
          <p:cNvPr id="9" name="Content Placeholder 8">
            <a:extLst>
              <a:ext uri="{FF2B5EF4-FFF2-40B4-BE49-F238E27FC236}">
                <a16:creationId xmlns:a16="http://schemas.microsoft.com/office/drawing/2014/main" id="{2895EC8F-6AD6-198C-C0B5-19DC6D923346}"/>
              </a:ext>
            </a:extLst>
          </p:cNvPr>
          <p:cNvSpPr>
            <a:spLocks noGrp="1"/>
          </p:cNvSpPr>
          <p:nvPr>
            <p:ph sz="quarter" idx="13"/>
          </p:nvPr>
        </p:nvSpPr>
        <p:spPr/>
        <p:txBody>
          <a:bodyPr/>
          <a:lstStyle/>
          <a:p>
            <a:pPr marL="285750" lvl="0" indent="-285750">
              <a:buClr>
                <a:schemeClr val="accent2"/>
              </a:buClr>
              <a:buFont typeface="Arial" panose="020B0604020202020204" pitchFamily="34" charset="0"/>
              <a:buChar char="•"/>
            </a:pPr>
            <a:r>
              <a:rPr lang="en-US" altLang="en-US" dirty="0"/>
              <a:t>Endotracheal intubation (31500)</a:t>
            </a:r>
          </a:p>
          <a:p>
            <a:pPr marL="285750" lvl="0" indent="-285750">
              <a:buClr>
                <a:schemeClr val="accent2"/>
              </a:buClr>
              <a:buFont typeface="Arial" panose="020B0604020202020204" pitchFamily="34" charset="0"/>
              <a:buChar char="•"/>
            </a:pPr>
            <a:r>
              <a:rPr lang="en-US" altLang="en-US" dirty="0"/>
              <a:t>Lumbar puncture (62270)</a:t>
            </a:r>
          </a:p>
          <a:p>
            <a:pPr marL="285750" lvl="0" indent="-285750">
              <a:buClr>
                <a:schemeClr val="accent2"/>
              </a:buClr>
              <a:buFont typeface="Arial" panose="020B0604020202020204" pitchFamily="34" charset="0"/>
              <a:buChar char="•"/>
            </a:pPr>
            <a:r>
              <a:rPr lang="en-US" altLang="en-US" dirty="0"/>
              <a:t>Oral or nasogastric tube placement (43752)</a:t>
            </a:r>
          </a:p>
          <a:p>
            <a:pPr marL="285750" lvl="0" indent="-285750">
              <a:buClr>
                <a:schemeClr val="accent2"/>
              </a:buClr>
              <a:buFont typeface="Arial" panose="020B0604020202020204" pitchFamily="34" charset="0"/>
              <a:buChar char="•"/>
            </a:pPr>
            <a:r>
              <a:rPr lang="en-US" altLang="en-US" dirty="0"/>
              <a:t>Pulmonary function testing, performed at the bedside (94375)</a:t>
            </a:r>
          </a:p>
          <a:p>
            <a:pPr marL="285750" lvl="0" indent="-285750">
              <a:buClr>
                <a:schemeClr val="accent2"/>
              </a:buClr>
              <a:buFont typeface="Arial" panose="020B0604020202020204" pitchFamily="34" charset="0"/>
              <a:buChar char="•"/>
            </a:pPr>
            <a:r>
              <a:rPr lang="en-US" altLang="en-US" dirty="0"/>
              <a:t>Pulse or ear oximetry (94760–94762)</a:t>
            </a:r>
          </a:p>
          <a:p>
            <a:pPr marL="285750" lvl="0" indent="-285750">
              <a:buClr>
                <a:schemeClr val="accent2"/>
              </a:buClr>
              <a:buFont typeface="Arial" panose="020B0604020202020204" pitchFamily="34" charset="0"/>
              <a:buChar char="•"/>
            </a:pPr>
            <a:r>
              <a:rPr lang="en-US" altLang="en-US" dirty="0"/>
              <a:t>Vascular access, arteries (36140, 36620)</a:t>
            </a:r>
          </a:p>
          <a:p>
            <a:pPr marL="285750" lvl="0" indent="-285750">
              <a:buClr>
                <a:schemeClr val="accent2"/>
              </a:buClr>
              <a:buFont typeface="Arial" panose="020B0604020202020204" pitchFamily="34" charset="0"/>
              <a:buChar char="•"/>
            </a:pPr>
            <a:r>
              <a:rPr lang="en-US" altLang="en-US" dirty="0"/>
              <a:t>Vascular access, venous (36400–36406, 36420, 36600)</a:t>
            </a:r>
          </a:p>
          <a:p>
            <a:pPr marL="285750" lvl="0" indent="-285750">
              <a:buClr>
                <a:schemeClr val="accent2"/>
              </a:buClr>
              <a:buFont typeface="Arial" panose="020B0604020202020204" pitchFamily="34" charset="0"/>
              <a:buChar char="•"/>
            </a:pPr>
            <a:r>
              <a:rPr lang="en-US" altLang="en-US" dirty="0"/>
              <a:t>Ventilator management</a:t>
            </a:r>
          </a:p>
          <a:p>
            <a:endParaRPr lang="en-US" dirty="0"/>
          </a:p>
        </p:txBody>
      </p:sp>
      <p:sp>
        <p:nvSpPr>
          <p:cNvPr id="3" name="Slide Number Placeholder 2">
            <a:extLst>
              <a:ext uri="{FF2B5EF4-FFF2-40B4-BE49-F238E27FC236}">
                <a16:creationId xmlns:a16="http://schemas.microsoft.com/office/drawing/2014/main" id="{F03B14F9-C701-C994-9608-BAB631A86B1D}"/>
              </a:ext>
            </a:extLst>
          </p:cNvPr>
          <p:cNvSpPr>
            <a:spLocks noGrp="1"/>
          </p:cNvSpPr>
          <p:nvPr>
            <p:ph type="sldNum" sz="quarter" idx="16"/>
          </p:nvPr>
        </p:nvSpPr>
        <p:spPr/>
        <p:txBody>
          <a:bodyPr/>
          <a:lstStyle/>
          <a:p>
            <a:pPr lvl="8"/>
            <a:fld id="{63DCA5C9-2E11-4C67-86EB-AE1DE127DC64}" type="slidenum">
              <a:rPr lang="en-US" smtClean="0"/>
              <a:pPr lvl="8"/>
              <a:t>14</a:t>
            </a:fld>
            <a:endParaRPr lang="en-US" dirty="0"/>
          </a:p>
        </p:txBody>
      </p:sp>
      <p:sp>
        <p:nvSpPr>
          <p:cNvPr id="7" name="Title 6">
            <a:extLst>
              <a:ext uri="{FF2B5EF4-FFF2-40B4-BE49-F238E27FC236}">
                <a16:creationId xmlns:a16="http://schemas.microsoft.com/office/drawing/2014/main" id="{3C3B5685-EF39-7BE2-757E-43F58AD7A5B6}"/>
              </a:ext>
            </a:extLst>
          </p:cNvPr>
          <p:cNvSpPr>
            <a:spLocks noGrp="1"/>
          </p:cNvSpPr>
          <p:nvPr>
            <p:ph type="title"/>
          </p:nvPr>
        </p:nvSpPr>
        <p:spPr/>
        <p:txBody>
          <a:bodyPr vert="horz"/>
          <a:lstStyle/>
          <a:p>
            <a:r>
              <a:rPr lang="en-US" dirty="0"/>
              <a:t>The services below may NOT be separately reported when provided in addition to critical care: </a:t>
            </a:r>
          </a:p>
        </p:txBody>
      </p:sp>
      <p:sp>
        <p:nvSpPr>
          <p:cNvPr id="28" name="Content Placeholder 11" descr="Close with solid fill">
            <a:extLst>
              <a:ext uri="{FF2B5EF4-FFF2-40B4-BE49-F238E27FC236}">
                <a16:creationId xmlns:a16="http://schemas.microsoft.com/office/drawing/2014/main" id="{8B7980E4-1D21-858A-BC34-6AA7D78CC4D8}"/>
              </a:ext>
            </a:extLst>
          </p:cNvPr>
          <p:cNvSpPr/>
          <p:nvPr/>
        </p:nvSpPr>
        <p:spPr>
          <a:xfrm>
            <a:off x="3388234" y="1972944"/>
            <a:ext cx="5129784" cy="4542156"/>
          </a:xfrm>
          <a:custGeom>
            <a:avLst/>
            <a:gdLst>
              <a:gd name="connsiteX0" fmla="*/ 2456908 w 2456907"/>
              <a:gd name="connsiteY0" fmla="*/ 294968 h 2456907"/>
              <a:gd name="connsiteX1" fmla="*/ 2161940 w 2456907"/>
              <a:gd name="connsiteY1" fmla="*/ 0 h 2456907"/>
              <a:gd name="connsiteX2" fmla="*/ 1228454 w 2456907"/>
              <a:gd name="connsiteY2" fmla="*/ 933486 h 2456907"/>
              <a:gd name="connsiteX3" fmla="*/ 294968 w 2456907"/>
              <a:gd name="connsiteY3" fmla="*/ 0 h 2456907"/>
              <a:gd name="connsiteX4" fmla="*/ 0 w 2456907"/>
              <a:gd name="connsiteY4" fmla="*/ 294968 h 2456907"/>
              <a:gd name="connsiteX5" fmla="*/ 933486 w 2456907"/>
              <a:gd name="connsiteY5" fmla="*/ 1228454 h 2456907"/>
              <a:gd name="connsiteX6" fmla="*/ 0 w 2456907"/>
              <a:gd name="connsiteY6" fmla="*/ 2161940 h 2456907"/>
              <a:gd name="connsiteX7" fmla="*/ 294968 w 2456907"/>
              <a:gd name="connsiteY7" fmla="*/ 2456908 h 2456907"/>
              <a:gd name="connsiteX8" fmla="*/ 1228454 w 2456907"/>
              <a:gd name="connsiteY8" fmla="*/ 1523422 h 2456907"/>
              <a:gd name="connsiteX9" fmla="*/ 2161940 w 2456907"/>
              <a:gd name="connsiteY9" fmla="*/ 2456908 h 2456907"/>
              <a:gd name="connsiteX10" fmla="*/ 2456908 w 2456907"/>
              <a:gd name="connsiteY10" fmla="*/ 2161940 h 2456907"/>
              <a:gd name="connsiteX11" fmla="*/ 1523422 w 2456907"/>
              <a:gd name="connsiteY11" fmla="*/ 1228454 h 24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6907" h="2456907">
                <a:moveTo>
                  <a:pt x="2456908" y="294968"/>
                </a:moveTo>
                <a:lnTo>
                  <a:pt x="2161940" y="0"/>
                </a:lnTo>
                <a:lnTo>
                  <a:pt x="1228454" y="933486"/>
                </a:lnTo>
                <a:lnTo>
                  <a:pt x="294968" y="0"/>
                </a:lnTo>
                <a:lnTo>
                  <a:pt x="0" y="294968"/>
                </a:lnTo>
                <a:lnTo>
                  <a:pt x="933486" y="1228454"/>
                </a:lnTo>
                <a:lnTo>
                  <a:pt x="0" y="2161940"/>
                </a:lnTo>
                <a:lnTo>
                  <a:pt x="294968" y="2456908"/>
                </a:lnTo>
                <a:lnTo>
                  <a:pt x="1228454" y="1523422"/>
                </a:lnTo>
                <a:lnTo>
                  <a:pt x="2161940" y="2456908"/>
                </a:lnTo>
                <a:lnTo>
                  <a:pt x="2456908" y="2161940"/>
                </a:lnTo>
                <a:lnTo>
                  <a:pt x="1523422" y="1228454"/>
                </a:lnTo>
                <a:close/>
              </a:path>
            </a:pathLst>
          </a:custGeom>
          <a:solidFill>
            <a:schemeClr val="accent4">
              <a:lumMod val="20000"/>
              <a:lumOff val="80000"/>
              <a:alpha val="36000"/>
            </a:schemeClr>
          </a:solidFill>
          <a:ln w="34627" cap="flat">
            <a:noFill/>
            <a:prstDash val="solid"/>
            <a:miter/>
          </a:ln>
        </p:spPr>
        <p:txBody>
          <a:bodyPr rtlCol="0" anchor="ctr"/>
          <a:lstStyle/>
          <a:p>
            <a:endParaRPr lang="en-US"/>
          </a:p>
        </p:txBody>
      </p:sp>
    </p:spTree>
    <p:extLst>
      <p:ext uri="{BB962C8B-B14F-4D97-AF65-F5344CB8AC3E}">
        <p14:creationId xmlns:p14="http://schemas.microsoft.com/office/powerpoint/2010/main" val="199645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B312FF1-E1D1-3575-AB64-B9A3863E3F75}"/>
              </a:ext>
            </a:extLst>
          </p:cNvPr>
          <p:cNvGraphicFramePr>
            <a:graphicFrameLocks noChangeAspect="1"/>
          </p:cNvGraphicFramePr>
          <p:nvPr>
            <p:custDataLst>
              <p:tags r:id="rId1"/>
            </p:custDataLst>
            <p:extLst>
              <p:ext uri="{D42A27DB-BD31-4B8C-83A1-F6EECF244321}">
                <p14:modId xmlns:p14="http://schemas.microsoft.com/office/powerpoint/2010/main" val="3058816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D01F037E-3350-E450-BE58-9E35B077E8D1}"/>
              </a:ext>
            </a:extLst>
          </p:cNvPr>
          <p:cNvSpPr>
            <a:spLocks noGrp="1"/>
          </p:cNvSpPr>
          <p:nvPr>
            <p:ph type="sldNum" sz="quarter" idx="11"/>
          </p:nvPr>
        </p:nvSpPr>
        <p:spPr/>
        <p:txBody>
          <a:bodyPr/>
          <a:lstStyle/>
          <a:p>
            <a:fld id="{63DCA5C9-2E11-4C67-86EB-AE1DE127DC64}" type="slidenum">
              <a:rPr lang="en-US" smtClean="0"/>
              <a:pPr/>
              <a:t>15</a:t>
            </a:fld>
            <a:endParaRPr lang="en-US" dirty="0"/>
          </a:p>
        </p:txBody>
      </p:sp>
      <p:sp>
        <p:nvSpPr>
          <p:cNvPr id="13" name="Content Placeholder 12">
            <a:extLst>
              <a:ext uri="{FF2B5EF4-FFF2-40B4-BE49-F238E27FC236}">
                <a16:creationId xmlns:a16="http://schemas.microsoft.com/office/drawing/2014/main" id="{133BE91C-7B4B-9FDC-BE52-1241CA4130CD}"/>
              </a:ext>
            </a:extLst>
          </p:cNvPr>
          <p:cNvSpPr>
            <a:spLocks noGrp="1"/>
          </p:cNvSpPr>
          <p:nvPr>
            <p:ph sz="quarter" idx="12"/>
          </p:nvPr>
        </p:nvSpPr>
        <p:spPr>
          <a:xfrm>
            <a:off x="466724" y="1584324"/>
            <a:ext cx="13808075" cy="4676776"/>
          </a:xfrm>
        </p:spPr>
        <p:txBody>
          <a:bodyPr/>
          <a:lstStyle/>
          <a:p>
            <a:r>
              <a:rPr lang="en-US" dirty="0"/>
              <a:t>Report services for neonatal patients who do not meet the critical care criteria but </a:t>
            </a:r>
            <a:r>
              <a:rPr lang="en-US" b="1" dirty="0">
                <a:solidFill>
                  <a:schemeClr val="accent2"/>
                </a:solidFill>
              </a:rPr>
              <a:t>require attentive observation, regular     intercessions, and other intensive care treatment</a:t>
            </a:r>
          </a:p>
        </p:txBody>
      </p:sp>
      <p:sp>
        <p:nvSpPr>
          <p:cNvPr id="8" name="Title 7">
            <a:extLst>
              <a:ext uri="{FF2B5EF4-FFF2-40B4-BE49-F238E27FC236}">
                <a16:creationId xmlns:a16="http://schemas.microsoft.com/office/drawing/2014/main" id="{62C771A9-DCC0-D49E-3D25-ED8A575573B6}"/>
              </a:ext>
            </a:extLst>
          </p:cNvPr>
          <p:cNvSpPr>
            <a:spLocks noGrp="1"/>
          </p:cNvSpPr>
          <p:nvPr>
            <p:ph type="title"/>
          </p:nvPr>
        </p:nvSpPr>
        <p:spPr/>
        <p:txBody>
          <a:bodyPr vert="horz"/>
          <a:lstStyle/>
          <a:p>
            <a:r>
              <a:rPr lang="en-US" dirty="0"/>
              <a:t>Inpatient neonatal intensive care services</a:t>
            </a:r>
          </a:p>
        </p:txBody>
      </p:sp>
      <p:graphicFrame>
        <p:nvGraphicFramePr>
          <p:cNvPr id="11" name="Content Placeholder 8">
            <a:extLst>
              <a:ext uri="{FF2B5EF4-FFF2-40B4-BE49-F238E27FC236}">
                <a16:creationId xmlns:a16="http://schemas.microsoft.com/office/drawing/2014/main" id="{43409DF9-2F0B-D381-4BA3-FF780C39CA19}"/>
              </a:ext>
            </a:extLst>
          </p:cNvPr>
          <p:cNvGraphicFramePr>
            <a:graphicFrameLocks/>
          </p:cNvGraphicFramePr>
          <p:nvPr>
            <p:extLst>
              <p:ext uri="{D42A27DB-BD31-4B8C-83A1-F6EECF244321}">
                <p14:modId xmlns:p14="http://schemas.microsoft.com/office/powerpoint/2010/main" val="2005547561"/>
              </p:ext>
            </p:extLst>
          </p:nvPr>
        </p:nvGraphicFramePr>
        <p:xfrm>
          <a:off x="466725" y="2418080"/>
          <a:ext cx="7035511" cy="38430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7" name="Picture 16" descr="A person in a hospital gown looking at a baby&#10;&#10;Description automatically generated">
            <a:extLst>
              <a:ext uri="{FF2B5EF4-FFF2-40B4-BE49-F238E27FC236}">
                <a16:creationId xmlns:a16="http://schemas.microsoft.com/office/drawing/2014/main" id="{B10E81FA-985D-EF48-6DA4-D4C5DC0CF024}"/>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762008" y="2497784"/>
            <a:ext cx="3643745" cy="2429163"/>
          </a:xfrm>
          <a:prstGeom prst="rect">
            <a:avLst/>
          </a:prstGeom>
        </p:spPr>
      </p:pic>
    </p:spTree>
    <p:extLst>
      <p:ext uri="{BB962C8B-B14F-4D97-AF65-F5344CB8AC3E}">
        <p14:creationId xmlns:p14="http://schemas.microsoft.com/office/powerpoint/2010/main" val="694369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2"/>
            <p:extLst>
              <p:ext uri="{D42A27DB-BD31-4B8C-83A1-F6EECF244321}">
                <p14:modId xmlns:p14="http://schemas.microsoft.com/office/powerpoint/2010/main" val="3428026240"/>
              </p:ext>
            </p:extLst>
          </p:nvPr>
        </p:nvGraphicFramePr>
        <p:xfrm>
          <a:off x="466725" y="1581555"/>
          <a:ext cx="10917334" cy="4026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6"/>
          </p:nvPr>
        </p:nvSpPr>
        <p:spPr/>
        <p:txBody>
          <a:bodyPr/>
          <a:lstStyle/>
          <a:p>
            <a:fld id="{63DCA5C9-2E11-4C67-86EB-AE1DE127DC64}" type="slidenum">
              <a:rPr lang="en-US" smtClean="0"/>
              <a:pPr/>
              <a:t>16</a:t>
            </a:fld>
            <a:endParaRPr lang="en-US" dirty="0"/>
          </a:p>
        </p:txBody>
      </p:sp>
      <p:sp>
        <p:nvSpPr>
          <p:cNvPr id="7" name="Title 6"/>
          <p:cNvSpPr>
            <a:spLocks noGrp="1"/>
          </p:cNvSpPr>
          <p:nvPr>
            <p:ph type="title"/>
          </p:nvPr>
        </p:nvSpPr>
        <p:spPr/>
        <p:txBody>
          <a:bodyPr/>
          <a:lstStyle/>
          <a:p>
            <a:pPr lvl="0"/>
            <a:r>
              <a:rPr lang="en-US" dirty="0"/>
              <a:t>Neonatology Discharge Services</a:t>
            </a:r>
          </a:p>
        </p:txBody>
      </p:sp>
      <p:pic>
        <p:nvPicPr>
          <p:cNvPr id="3" name="Picture 2" descr="Healthcare worker holding newborn baby">
            <a:extLst>
              <a:ext uri="{FF2B5EF4-FFF2-40B4-BE49-F238E27FC236}">
                <a16:creationId xmlns:a16="http://schemas.microsoft.com/office/drawing/2014/main" id="{8272777D-40F7-9F39-0D2B-564298E19A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5040" y="4161385"/>
            <a:ext cx="3345180" cy="2230120"/>
          </a:xfrm>
          <a:prstGeom prst="rect">
            <a:avLst/>
          </a:prstGeom>
        </p:spPr>
      </p:pic>
    </p:spTree>
    <p:extLst>
      <p:ext uri="{BB962C8B-B14F-4D97-AF65-F5344CB8AC3E}">
        <p14:creationId xmlns:p14="http://schemas.microsoft.com/office/powerpoint/2010/main" val="4156444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B4F544E2-9844-5C32-B19F-BA8E89D07F99}"/>
              </a:ext>
            </a:extLst>
          </p:cNvPr>
          <p:cNvGraphicFramePr>
            <a:graphicFrameLocks noChangeAspect="1"/>
          </p:cNvGraphicFramePr>
          <p:nvPr>
            <p:custDataLst>
              <p:tags r:id="rId1"/>
            </p:custDataLst>
            <p:extLst>
              <p:ext uri="{D42A27DB-BD31-4B8C-83A1-F6EECF244321}">
                <p14:modId xmlns:p14="http://schemas.microsoft.com/office/powerpoint/2010/main" val="872192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7AB278CD-B9D8-35CE-88AD-2A206F746504}"/>
              </a:ext>
            </a:extLst>
          </p:cNvPr>
          <p:cNvSpPr>
            <a:spLocks noGrp="1"/>
          </p:cNvSpPr>
          <p:nvPr>
            <p:ph type="sldNum" sz="quarter" idx="11"/>
          </p:nvPr>
        </p:nvSpPr>
        <p:spPr/>
        <p:txBody>
          <a:bodyPr/>
          <a:lstStyle/>
          <a:p>
            <a:fld id="{63DCA5C9-2E11-4C67-86EB-AE1DE127DC64}" type="slidenum">
              <a:rPr lang="en-US" smtClean="0"/>
              <a:pPr/>
              <a:t>17</a:t>
            </a:fld>
            <a:endParaRPr lang="en-US" dirty="0"/>
          </a:p>
        </p:txBody>
      </p:sp>
      <p:sp>
        <p:nvSpPr>
          <p:cNvPr id="2" name="Content Placeholder 1">
            <a:extLst>
              <a:ext uri="{FF2B5EF4-FFF2-40B4-BE49-F238E27FC236}">
                <a16:creationId xmlns:a16="http://schemas.microsoft.com/office/drawing/2014/main" id="{A93759D5-3E61-4E19-3F80-175195FE1DA1}"/>
              </a:ext>
            </a:extLst>
          </p:cNvPr>
          <p:cNvSpPr>
            <a:spLocks noGrp="1"/>
          </p:cNvSpPr>
          <p:nvPr>
            <p:ph sz="quarter" idx="12"/>
          </p:nvPr>
        </p:nvSpPr>
        <p:spPr>
          <a:xfrm>
            <a:off x="466724" y="1584324"/>
            <a:ext cx="12761595" cy="4676776"/>
          </a:xfrm>
        </p:spPr>
        <p:txBody>
          <a:bodyPr/>
          <a:lstStyle/>
          <a:p>
            <a:pPr>
              <a:spcAft>
                <a:spcPts val="600"/>
              </a:spcAft>
            </a:pPr>
            <a:r>
              <a:rPr lang="en-US" sz="1600" b="1" dirty="0"/>
              <a:t>99360: Standby Services, requiring prolonged attendance, each 30 minutes (cesarean/ high risk delivery) </a:t>
            </a:r>
          </a:p>
          <a:p>
            <a:pPr marL="690563" indent="-344488">
              <a:spcAft>
                <a:spcPts val="600"/>
              </a:spcAft>
              <a:buClr>
                <a:schemeClr val="accent2"/>
              </a:buClr>
              <a:buFont typeface="Arial" panose="020B0604020202020204" pitchFamily="34" charset="0"/>
              <a:buChar char="•"/>
            </a:pPr>
            <a:r>
              <a:rPr lang="en-US" altLang="en-US" sz="1600" dirty="0"/>
              <a:t>The clinician on standby is not permitted to provide care or services to other patients during the standby period. </a:t>
            </a:r>
          </a:p>
          <a:p>
            <a:pPr marL="690563" indent="-344488">
              <a:spcAft>
                <a:spcPts val="600"/>
              </a:spcAft>
              <a:buClr>
                <a:schemeClr val="accent2"/>
              </a:buClr>
              <a:buFont typeface="Arial" panose="020B0604020202020204" pitchFamily="34" charset="0"/>
              <a:buChar char="•"/>
            </a:pPr>
            <a:r>
              <a:rPr lang="en-US" altLang="en-US" sz="1600" dirty="0"/>
              <a:t>This code should not be used to report time spent proctoring another individual nor should it be used if the standby period ends with the standby clinician performing a procedure that is subject to the surgical package.</a:t>
            </a:r>
          </a:p>
          <a:p>
            <a:pPr marL="690563" indent="-344488">
              <a:spcAft>
                <a:spcPts val="600"/>
              </a:spcAft>
              <a:buClr>
                <a:schemeClr val="accent2"/>
              </a:buClr>
              <a:buFont typeface="Arial" panose="020B0604020202020204" pitchFamily="34" charset="0"/>
              <a:buChar char="•"/>
            </a:pPr>
            <a:r>
              <a:rPr lang="en-US" altLang="en-US" sz="1600" dirty="0"/>
              <a:t>Standby service of less than 30 minutes total duration on a given date is not separately reportable.</a:t>
            </a:r>
          </a:p>
          <a:p>
            <a:pPr marL="690563" indent="-344488">
              <a:spcAft>
                <a:spcPts val="600"/>
              </a:spcAft>
              <a:buClr>
                <a:schemeClr val="accent2"/>
              </a:buClr>
              <a:buFont typeface="Arial" panose="020B0604020202020204" pitchFamily="34" charset="0"/>
              <a:buChar char="•"/>
            </a:pPr>
            <a:r>
              <a:rPr lang="en-US" altLang="en-US" sz="1600" dirty="0"/>
              <a:t>Subsequent periods of standby beyond the first 30 minutes may be reported only if a full 30 minutes of standby was provided for each unit of service reported. </a:t>
            </a:r>
          </a:p>
          <a:p>
            <a:endParaRPr lang="en-US" altLang="en-US" sz="1600" dirty="0"/>
          </a:p>
          <a:p>
            <a:endParaRPr lang="en-US" altLang="en-US" sz="1600" dirty="0"/>
          </a:p>
          <a:p>
            <a:endParaRPr lang="en-US" sz="1600" dirty="0"/>
          </a:p>
          <a:p>
            <a:endParaRPr lang="en-US" sz="1600" dirty="0"/>
          </a:p>
          <a:p>
            <a:endParaRPr lang="en-US" dirty="0"/>
          </a:p>
        </p:txBody>
      </p:sp>
      <p:sp>
        <p:nvSpPr>
          <p:cNvPr id="7" name="Title 6">
            <a:extLst>
              <a:ext uri="{FF2B5EF4-FFF2-40B4-BE49-F238E27FC236}">
                <a16:creationId xmlns:a16="http://schemas.microsoft.com/office/drawing/2014/main" id="{F1247725-E8E1-575C-A41C-DCB4F978F9B1}"/>
              </a:ext>
            </a:extLst>
          </p:cNvPr>
          <p:cNvSpPr>
            <a:spLocks noGrp="1"/>
          </p:cNvSpPr>
          <p:nvPr>
            <p:ph type="title"/>
          </p:nvPr>
        </p:nvSpPr>
        <p:spPr/>
        <p:txBody>
          <a:bodyPr vert="horz"/>
          <a:lstStyle/>
          <a:p>
            <a:r>
              <a:rPr lang="en-US" dirty="0"/>
              <a:t>Standby services for </a:t>
            </a:r>
            <a:r>
              <a:rPr lang="en-US" sz="2400" b="1" dirty="0"/>
              <a:t>cesarean/ high risk deliveries</a:t>
            </a:r>
            <a:endParaRPr lang="en-US" dirty="0"/>
          </a:p>
        </p:txBody>
      </p:sp>
      <p:pic>
        <p:nvPicPr>
          <p:cNvPr id="22" name="Picture 21" descr="A group of women in scrubs holding a baby&#10;&#10;Description automatically generated">
            <a:extLst>
              <a:ext uri="{FF2B5EF4-FFF2-40B4-BE49-F238E27FC236}">
                <a16:creationId xmlns:a16="http://schemas.microsoft.com/office/drawing/2014/main" id="{B60BF853-BC15-F9B5-DFF4-93637961423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54880" y="4228784"/>
            <a:ext cx="3165157" cy="2107010"/>
          </a:xfrm>
          <a:prstGeom prst="rect">
            <a:avLst/>
          </a:prstGeom>
        </p:spPr>
      </p:pic>
      <p:sp>
        <p:nvSpPr>
          <p:cNvPr id="23" name="TextBox 22">
            <a:extLst>
              <a:ext uri="{FF2B5EF4-FFF2-40B4-BE49-F238E27FC236}">
                <a16:creationId xmlns:a16="http://schemas.microsoft.com/office/drawing/2014/main" id="{930FA755-3CB7-A489-A75C-2DD4C561CD06}"/>
              </a:ext>
            </a:extLst>
          </p:cNvPr>
          <p:cNvSpPr txBox="1"/>
          <p:nvPr/>
        </p:nvSpPr>
        <p:spPr>
          <a:xfrm>
            <a:off x="5029200" y="6310176"/>
            <a:ext cx="3165157" cy="181588"/>
          </a:xfrm>
          <a:prstGeom prst="rect">
            <a:avLst/>
          </a:prstGeom>
          <a:noFill/>
        </p:spPr>
        <p:txBody>
          <a:bodyPr wrap="square" lIns="0" tIns="73152" rIns="0" bIns="0" rtlCol="0">
            <a:spAutoFit/>
          </a:bodyPr>
          <a:lstStyle/>
          <a:p>
            <a:r>
              <a:rPr lang="en-US" sz="700" dirty="0">
                <a:hlinkClick r:id="rId7" tooltip="http://www.flickr.com/photos/koadmunkee/5504527538/"/>
              </a:rPr>
              <a:t>This Photo</a:t>
            </a:r>
            <a:r>
              <a:rPr lang="en-US" sz="700" dirty="0"/>
              <a:t> by Unknown Author is licensed under </a:t>
            </a:r>
            <a:r>
              <a:rPr lang="en-US" sz="700" dirty="0">
                <a:hlinkClick r:id="rId8" tooltip="https://creativecommons.org/licenses/by/3.0/"/>
              </a:rPr>
              <a:t>CC BY</a:t>
            </a:r>
            <a:endParaRPr lang="en-US" sz="700" dirty="0"/>
          </a:p>
        </p:txBody>
      </p:sp>
    </p:spTree>
    <p:extLst>
      <p:ext uri="{BB962C8B-B14F-4D97-AF65-F5344CB8AC3E}">
        <p14:creationId xmlns:p14="http://schemas.microsoft.com/office/powerpoint/2010/main" val="99144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US" dirty="0"/>
              <a:t>Shared Visit Update</a:t>
            </a:r>
          </a:p>
        </p:txBody>
      </p:sp>
    </p:spTree>
    <p:custDataLst>
      <p:tags r:id="rId1"/>
    </p:custDataLst>
    <p:extLst>
      <p:ext uri="{BB962C8B-B14F-4D97-AF65-F5344CB8AC3E}">
        <p14:creationId xmlns:p14="http://schemas.microsoft.com/office/powerpoint/2010/main" val="3042379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1"/>
          </p:nvPr>
        </p:nvSpPr>
        <p:spPr/>
        <p:txBody>
          <a:bodyPr/>
          <a:lstStyle/>
          <a:p>
            <a:pPr marL="0" marR="0" lvl="8" indent="0" algn="l"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0" i="0" u="none" strike="noStrike" kern="1200" cap="none" spc="0" normalizeH="0" baseline="0" noProof="0" smtClean="0">
                <a:ln>
                  <a:noFill/>
                </a:ln>
                <a:solidFill>
                  <a:srgbClr val="004163"/>
                </a:solidFill>
                <a:effectLst/>
                <a:uLnTx/>
                <a:uFillTx/>
                <a:latin typeface="Arial" panose="020B0604020202020204"/>
              </a:rPr>
              <a:pPr marL="0" marR="0" lvl="8" indent="0" algn="l"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004163"/>
              </a:solidFill>
              <a:effectLst/>
              <a:uLnTx/>
              <a:uFillTx/>
              <a:latin typeface="Arial" panose="020B0604020202020204"/>
            </a:endParaRPr>
          </a:p>
        </p:txBody>
      </p:sp>
      <p:graphicFrame>
        <p:nvGraphicFramePr>
          <p:cNvPr id="10" name="Content Placeholder 9"/>
          <p:cNvGraphicFramePr>
            <a:graphicFrameLocks noGrp="1"/>
          </p:cNvGraphicFramePr>
          <p:nvPr>
            <p:ph sz="quarter" idx="12"/>
            <p:extLst>
              <p:ext uri="{D42A27DB-BD31-4B8C-83A1-F6EECF244321}">
                <p14:modId xmlns:p14="http://schemas.microsoft.com/office/powerpoint/2010/main" val="1455948581"/>
              </p:ext>
            </p:extLst>
          </p:nvPr>
        </p:nvGraphicFramePr>
        <p:xfrm>
          <a:off x="514597" y="2466324"/>
          <a:ext cx="11142072" cy="2331720"/>
        </p:xfrm>
        <a:graphic>
          <a:graphicData uri="http://schemas.openxmlformats.org/drawingml/2006/table">
            <a:tbl>
              <a:tblPr firstRow="1" bandRow="1">
                <a:tableStyleId>{21E4AEA4-8DFA-4A89-87EB-49C32662AFE0}</a:tableStyleId>
              </a:tblPr>
              <a:tblGrid>
                <a:gridCol w="3011732">
                  <a:extLst>
                    <a:ext uri="{9D8B030D-6E8A-4147-A177-3AD203B41FA5}">
                      <a16:colId xmlns:a16="http://schemas.microsoft.com/office/drawing/2014/main" val="2101182756"/>
                    </a:ext>
                  </a:extLst>
                </a:gridCol>
                <a:gridCol w="3264998">
                  <a:extLst>
                    <a:ext uri="{9D8B030D-6E8A-4147-A177-3AD203B41FA5}">
                      <a16:colId xmlns:a16="http://schemas.microsoft.com/office/drawing/2014/main" val="1964072937"/>
                    </a:ext>
                  </a:extLst>
                </a:gridCol>
                <a:gridCol w="2920969">
                  <a:extLst>
                    <a:ext uri="{9D8B030D-6E8A-4147-A177-3AD203B41FA5}">
                      <a16:colId xmlns:a16="http://schemas.microsoft.com/office/drawing/2014/main" val="1376320527"/>
                    </a:ext>
                  </a:extLst>
                </a:gridCol>
                <a:gridCol w="1944373">
                  <a:extLst>
                    <a:ext uri="{9D8B030D-6E8A-4147-A177-3AD203B41FA5}">
                      <a16:colId xmlns:a16="http://schemas.microsoft.com/office/drawing/2014/main" val="754030476"/>
                    </a:ext>
                  </a:extLst>
                </a:gridCol>
              </a:tblGrid>
              <a:tr h="284091">
                <a:tc>
                  <a:txBody>
                    <a:bodyPr/>
                    <a:lstStyle/>
                    <a:p>
                      <a:pPr lvl="0" algn="ctr"/>
                      <a:r>
                        <a:rPr lang="en-US" sz="1800" u="none" strike="noStrike" kern="1200" baseline="0" dirty="0"/>
                        <a:t>E/M Visit Code Family </a:t>
                      </a:r>
                      <a:endParaRPr lang="en-US" sz="1800" dirty="0"/>
                    </a:p>
                  </a:txBody>
                  <a:tcPr anchor="b"/>
                </a:tc>
                <a:tc>
                  <a:txBody>
                    <a:bodyPr/>
                    <a:lstStyle/>
                    <a:p>
                      <a:pPr lvl="0" algn="ctr"/>
                      <a:r>
                        <a:rPr lang="en-US" sz="1800" u="none" strike="noStrike" kern="1200" baseline="0" dirty="0"/>
                        <a:t>Definition of Substantive Portion</a:t>
                      </a:r>
                      <a:endParaRPr lang="en-US" sz="1800" b="1" i="0" u="none" strike="noStrike" kern="1200" baseline="0" dirty="0">
                        <a:solidFill>
                          <a:schemeClr val="lt1"/>
                        </a:solidFill>
                        <a:latin typeface="+mn-lt"/>
                        <a:ea typeface="+mn-ea"/>
                        <a:cs typeface="+mn-cs"/>
                      </a:endParaRPr>
                    </a:p>
                  </a:txBody>
                  <a:tcPr anchor="b"/>
                </a:tc>
                <a:tc>
                  <a:txBody>
                    <a:bodyPr/>
                    <a:lstStyle/>
                    <a:p>
                      <a:pPr lvl="0" algn="ctr"/>
                      <a:r>
                        <a:rPr lang="en-US" sz="1800" u="sng" strike="noStrike" kern="1200" baseline="0" dirty="0">
                          <a:solidFill>
                            <a:schemeClr val="bg1"/>
                          </a:solidFill>
                        </a:rPr>
                        <a:t>2025</a:t>
                      </a:r>
                      <a:r>
                        <a:rPr lang="en-US" sz="1800" u="none" strike="noStrike" kern="1200" baseline="0" dirty="0">
                          <a:solidFill>
                            <a:schemeClr val="accent4">
                              <a:lumMod val="60000"/>
                              <a:lumOff val="40000"/>
                            </a:schemeClr>
                          </a:solidFill>
                        </a:rPr>
                        <a:t> </a:t>
                      </a:r>
                      <a:r>
                        <a:rPr lang="en-US" sz="1800" u="none" strike="noStrike" kern="1200" baseline="0" dirty="0"/>
                        <a:t>Definition of Substantive Portion</a:t>
                      </a:r>
                      <a:endParaRPr lang="en-US" sz="1800" dirty="0"/>
                    </a:p>
                  </a:txBody>
                  <a:tcPr anchor="b"/>
                </a:tc>
                <a:tc>
                  <a:txBody>
                    <a:bodyPr/>
                    <a:lstStyle/>
                    <a:p>
                      <a:pPr lvl="0" algn="ctr">
                        <a:buNone/>
                      </a:pPr>
                      <a:r>
                        <a:rPr lang="en-US" sz="1800" dirty="0"/>
                        <a:t>Modifier Required</a:t>
                      </a:r>
                    </a:p>
                  </a:txBody>
                  <a:tcPr anchor="b"/>
                </a:tc>
                <a:extLst>
                  <a:ext uri="{0D108BD9-81ED-4DB2-BD59-A6C34878D82A}">
                    <a16:rowId xmlns:a16="http://schemas.microsoft.com/office/drawing/2014/main" val="2257079001"/>
                  </a:ext>
                </a:extLst>
              </a:tr>
              <a:tr h="370840">
                <a:tc>
                  <a:txBody>
                    <a:bodyPr/>
                    <a:lstStyle/>
                    <a:p>
                      <a:pPr algn="ctr"/>
                      <a:r>
                        <a:rPr lang="en-US" sz="1600" u="none" strike="noStrike" kern="1200" baseline="0" dirty="0">
                          <a:solidFill>
                            <a:schemeClr val="tx1"/>
                          </a:solidFill>
                        </a:rPr>
                        <a:t>Outpatient Hospital</a:t>
                      </a:r>
                      <a:endParaRPr lang="en-US" sz="1600" dirty="0">
                        <a:solidFill>
                          <a:schemeClr val="tx1"/>
                        </a:solidFill>
                      </a:endParaRPr>
                    </a:p>
                  </a:txBody>
                  <a:tcPr anchor="b">
                    <a:solidFill>
                      <a:schemeClr val="accent1">
                        <a:lumMod val="10000"/>
                        <a:lumOff val="90000"/>
                      </a:schemeClr>
                    </a:solidFill>
                  </a:tcPr>
                </a:tc>
                <a:tc rowSpan="2">
                  <a:txBody>
                    <a:bodyPr/>
                    <a:lstStyle/>
                    <a:p>
                      <a:pPr algn="ctr"/>
                      <a:r>
                        <a:rPr lang="en-US" sz="1600" u="none" strike="noStrike" kern="1200" baseline="0" dirty="0">
                          <a:solidFill>
                            <a:schemeClr val="tx1"/>
                          </a:solidFill>
                        </a:rPr>
                        <a:t>History, or exam, or MDM, or </a:t>
                      </a:r>
                    </a:p>
                    <a:p>
                      <a:pPr algn="ctr"/>
                      <a:r>
                        <a:rPr lang="en-US" sz="1600" u="none" strike="noStrike" kern="1200" baseline="0" dirty="0">
                          <a:solidFill>
                            <a:schemeClr val="tx1"/>
                          </a:solidFill>
                        </a:rPr>
                        <a:t>more than half of total time</a:t>
                      </a:r>
                      <a:endParaRPr lang="en-US" sz="1600" dirty="0">
                        <a:solidFill>
                          <a:schemeClr val="tx1"/>
                        </a:solidFill>
                      </a:endParaRPr>
                    </a:p>
                  </a:txBody>
                  <a:tcPr anchor="ctr">
                    <a:solidFill>
                      <a:schemeClr val="accent1">
                        <a:lumMod val="10000"/>
                        <a:lumOff val="90000"/>
                      </a:schemeClr>
                    </a:solidFill>
                  </a:tcPr>
                </a:tc>
                <a:tc rowSpan="4">
                  <a:txBody>
                    <a:bodyPr/>
                    <a:lstStyle/>
                    <a:p>
                      <a:pPr algn="ctr"/>
                      <a:r>
                        <a:rPr lang="en-US" sz="1600" u="none" strike="noStrike" kern="1200" baseline="0" dirty="0">
                          <a:solidFill>
                            <a:schemeClr val="tx1"/>
                          </a:solidFill>
                        </a:rPr>
                        <a:t>More than half of total time</a:t>
                      </a:r>
                      <a:endParaRPr lang="en-US" sz="1600" dirty="0">
                        <a:solidFill>
                          <a:schemeClr val="tx1"/>
                        </a:solidFill>
                      </a:endParaRPr>
                    </a:p>
                  </a:txBody>
                  <a:tcPr anchor="ctr">
                    <a:solidFill>
                      <a:schemeClr val="accent1">
                        <a:lumMod val="10000"/>
                        <a:lumOff val="90000"/>
                      </a:schemeClr>
                    </a:solidFill>
                  </a:tcPr>
                </a:tc>
                <a:tc rowSpan="4">
                  <a:txBody>
                    <a:bodyPr/>
                    <a:lstStyle/>
                    <a:p>
                      <a:pPr lvl="0" algn="ctr">
                        <a:buNone/>
                      </a:pPr>
                      <a:r>
                        <a:rPr lang="en-US" sz="1600" u="none" strike="noStrike" kern="1200" baseline="0" dirty="0">
                          <a:solidFill>
                            <a:schemeClr val="tx1"/>
                          </a:solidFill>
                        </a:rPr>
                        <a:t>FS</a:t>
                      </a:r>
                      <a:endParaRPr lang="en-US" sz="1600" b="0" i="0" u="none" strike="noStrike" kern="1200" baseline="0" dirty="0">
                        <a:solidFill>
                          <a:schemeClr val="tx1"/>
                        </a:solidFill>
                        <a:latin typeface="+mn-lt"/>
                        <a:ea typeface="+mn-ea"/>
                        <a:cs typeface="+mn-cs"/>
                      </a:endParaRPr>
                    </a:p>
                  </a:txBody>
                  <a:tcPr anchor="ctr">
                    <a:solidFill>
                      <a:schemeClr val="accent1">
                        <a:lumMod val="10000"/>
                        <a:lumOff val="90000"/>
                      </a:schemeClr>
                    </a:solidFill>
                  </a:tcPr>
                </a:tc>
                <a:extLst>
                  <a:ext uri="{0D108BD9-81ED-4DB2-BD59-A6C34878D82A}">
                    <a16:rowId xmlns:a16="http://schemas.microsoft.com/office/drawing/2014/main" val="2661550559"/>
                  </a:ext>
                </a:extLst>
              </a:tr>
              <a:tr h="579120">
                <a:tc>
                  <a:txBody>
                    <a:bodyPr/>
                    <a:lstStyle/>
                    <a:p>
                      <a:pPr algn="ctr"/>
                      <a:r>
                        <a:rPr lang="en-US" sz="1600" u="none" strike="noStrike" kern="1200" baseline="0" dirty="0">
                          <a:solidFill>
                            <a:schemeClr val="tx1"/>
                          </a:solidFill>
                        </a:rPr>
                        <a:t>Inpatient/Observation/ Hospital/Nursing Facility</a:t>
                      </a:r>
                      <a:endParaRPr lang="en-US" sz="1600" dirty="0">
                        <a:solidFill>
                          <a:schemeClr val="tx1"/>
                        </a:solidFill>
                      </a:endParaRPr>
                    </a:p>
                  </a:txBody>
                  <a:tcPr anchor="b">
                    <a:solidFill>
                      <a:schemeClr val="accent1">
                        <a:lumMod val="10000"/>
                        <a:lumOff val="90000"/>
                      </a:schemeClr>
                    </a:solidFill>
                  </a:tcPr>
                </a:tc>
                <a:tc vMerge="1">
                  <a:txBody>
                    <a:bodyPr/>
                    <a:lstStyle/>
                    <a:p>
                      <a:pPr algn="ctr"/>
                      <a:endParaRPr lang="en-US" sz="1600" b="0" i="0" u="none" kern="1200">
                        <a:solidFill>
                          <a:schemeClr val="accent2"/>
                        </a:solidFill>
                        <a:latin typeface="+mn-lt"/>
                      </a:endParaRPr>
                    </a:p>
                  </a:txBody>
                  <a:tcPr anchor="b"/>
                </a:tc>
                <a:tc vMerge="1">
                  <a:txBody>
                    <a:bodyPr/>
                    <a:lstStyle/>
                    <a:p>
                      <a:pPr algn="ctr"/>
                      <a:endParaRPr lang="en-US" sz="1600">
                        <a:solidFill>
                          <a:schemeClr val="tx2"/>
                        </a:solidFill>
                      </a:endParaRPr>
                    </a:p>
                  </a:txBody>
                  <a:tcPr anchor="b"/>
                </a:tc>
                <a:tc vMerge="1">
                  <a:txBody>
                    <a:bodyPr/>
                    <a:lstStyle/>
                    <a:p>
                      <a:pPr lvl="0" algn="ctr">
                        <a:buNone/>
                      </a:pPr>
                      <a:endParaRPr lang="en-US" sz="1600" b="0" i="0" u="none" strike="noStrike" kern="1200" baseline="0">
                        <a:solidFill>
                          <a:schemeClr val="tx2"/>
                        </a:solidFill>
                        <a:latin typeface="+mn-lt"/>
                        <a:ea typeface="+mn-ea"/>
                        <a:cs typeface="+mn-cs"/>
                      </a:endParaRPr>
                    </a:p>
                  </a:txBody>
                  <a:tcPr anchor="b"/>
                </a:tc>
                <a:extLst>
                  <a:ext uri="{0D108BD9-81ED-4DB2-BD59-A6C34878D82A}">
                    <a16:rowId xmlns:a16="http://schemas.microsoft.com/office/drawing/2014/main" val="3320203332"/>
                  </a:ext>
                </a:extLst>
              </a:tr>
              <a:tr h="370840">
                <a:tc>
                  <a:txBody>
                    <a:bodyPr/>
                    <a:lstStyle/>
                    <a:p>
                      <a:pPr algn="ctr"/>
                      <a:r>
                        <a:rPr lang="en-US" sz="1600" u="none" strike="noStrike" kern="1200" baseline="0" dirty="0">
                          <a:solidFill>
                            <a:schemeClr val="tx1"/>
                          </a:solidFill>
                        </a:rPr>
                        <a:t>Emergency Department</a:t>
                      </a:r>
                      <a:endParaRPr lang="en-US" sz="1600" dirty="0">
                        <a:solidFill>
                          <a:schemeClr val="tx1"/>
                        </a:solidFill>
                      </a:endParaRPr>
                    </a:p>
                  </a:txBody>
                  <a:tcPr anchor="b">
                    <a:solidFill>
                      <a:schemeClr val="accent1">
                        <a:lumMod val="10000"/>
                        <a:lumOff val="90000"/>
                      </a:schemeClr>
                    </a:solidFill>
                  </a:tcPr>
                </a:tc>
                <a:tc>
                  <a:txBody>
                    <a:bodyPr/>
                    <a:lstStyle/>
                    <a:p>
                      <a:pPr algn="ctr"/>
                      <a:r>
                        <a:rPr lang="en-US" sz="1600" u="none" strike="noStrike" kern="1200" baseline="0" dirty="0">
                          <a:solidFill>
                            <a:schemeClr val="tx1"/>
                          </a:solidFill>
                        </a:rPr>
                        <a:t>History, or exam, or MDM</a:t>
                      </a:r>
                      <a:endParaRPr lang="en-US" sz="1600" b="1" dirty="0">
                        <a:solidFill>
                          <a:schemeClr val="tx1"/>
                        </a:solidFill>
                      </a:endParaRPr>
                    </a:p>
                  </a:txBody>
                  <a:tcPr anchor="ctr">
                    <a:solidFill>
                      <a:schemeClr val="accent1">
                        <a:lumMod val="10000"/>
                        <a:lumOff val="90000"/>
                      </a:schemeClr>
                    </a:solidFill>
                  </a:tcPr>
                </a:tc>
                <a:tc vMerge="1">
                  <a:txBody>
                    <a:bodyPr/>
                    <a:lstStyle/>
                    <a:p>
                      <a:pPr algn="ctr"/>
                      <a:endParaRPr lang="en-US" sz="1600">
                        <a:solidFill>
                          <a:schemeClr val="tx2"/>
                        </a:solidFill>
                      </a:endParaRPr>
                    </a:p>
                  </a:txBody>
                  <a:tcPr anchor="b"/>
                </a:tc>
                <a:tc vMerge="1">
                  <a:txBody>
                    <a:bodyPr/>
                    <a:lstStyle/>
                    <a:p>
                      <a:pPr lvl="0" algn="ctr">
                        <a:buNone/>
                      </a:pPr>
                      <a:endParaRPr lang="en-US" sz="1600" b="0" i="0" u="none" strike="noStrike" kern="1200" baseline="0">
                        <a:solidFill>
                          <a:schemeClr val="tx2"/>
                        </a:solidFill>
                        <a:latin typeface="+mn-lt"/>
                        <a:ea typeface="+mn-ea"/>
                        <a:cs typeface="+mn-cs"/>
                      </a:endParaRPr>
                    </a:p>
                  </a:txBody>
                  <a:tcPr anchor="b"/>
                </a:tc>
                <a:extLst>
                  <a:ext uri="{0D108BD9-81ED-4DB2-BD59-A6C34878D82A}">
                    <a16:rowId xmlns:a16="http://schemas.microsoft.com/office/drawing/2014/main" val="2699843017"/>
                  </a:ext>
                </a:extLst>
              </a:tr>
              <a:tr h="370840">
                <a:tc>
                  <a:txBody>
                    <a:bodyPr/>
                    <a:lstStyle/>
                    <a:p>
                      <a:pPr algn="ctr"/>
                      <a:r>
                        <a:rPr lang="en-US" sz="1600" u="none" strike="noStrike" kern="1200" baseline="0" dirty="0">
                          <a:solidFill>
                            <a:schemeClr val="tx1"/>
                          </a:solidFill>
                        </a:rPr>
                        <a:t>Critical Care</a:t>
                      </a:r>
                      <a:endParaRPr lang="en-US" sz="1600" dirty="0">
                        <a:solidFill>
                          <a:schemeClr val="tx1"/>
                        </a:solidFill>
                      </a:endParaRPr>
                    </a:p>
                  </a:txBody>
                  <a:tcPr anchor="b">
                    <a:solidFill>
                      <a:schemeClr val="accent1">
                        <a:lumMod val="10000"/>
                        <a:lumOff val="90000"/>
                      </a:schemeClr>
                    </a:solidFill>
                  </a:tcPr>
                </a:tc>
                <a:tc>
                  <a:txBody>
                    <a:bodyPr/>
                    <a:lstStyle/>
                    <a:p>
                      <a:pPr algn="ctr"/>
                      <a:r>
                        <a:rPr lang="en-US" sz="1600" u="none" strike="noStrike" kern="1200" baseline="0" dirty="0">
                          <a:solidFill>
                            <a:schemeClr val="tx1"/>
                          </a:solidFill>
                        </a:rPr>
                        <a:t>More than half of total time</a:t>
                      </a:r>
                      <a:endParaRPr lang="en-US" sz="1600" dirty="0">
                        <a:solidFill>
                          <a:schemeClr val="tx1"/>
                        </a:solidFill>
                      </a:endParaRPr>
                    </a:p>
                  </a:txBody>
                  <a:tcPr anchor="b">
                    <a:solidFill>
                      <a:schemeClr val="accent1">
                        <a:lumMod val="10000"/>
                        <a:lumOff val="90000"/>
                      </a:schemeClr>
                    </a:solidFill>
                  </a:tcPr>
                </a:tc>
                <a:tc vMerge="1">
                  <a:txBody>
                    <a:bodyPr/>
                    <a:lstStyle/>
                    <a:p>
                      <a:pPr algn="ctr"/>
                      <a:endParaRPr lang="en-US" sz="1600">
                        <a:solidFill>
                          <a:schemeClr val="tx2"/>
                        </a:solidFill>
                      </a:endParaRPr>
                    </a:p>
                  </a:txBody>
                  <a:tcPr anchor="b"/>
                </a:tc>
                <a:tc vMerge="1">
                  <a:txBody>
                    <a:bodyPr/>
                    <a:lstStyle/>
                    <a:p>
                      <a:pPr lvl="0" algn="ctr">
                        <a:buNone/>
                      </a:pPr>
                      <a:endParaRPr lang="en-US" sz="1600" b="0" i="0" u="none" strike="noStrike" kern="1200" baseline="0">
                        <a:solidFill>
                          <a:schemeClr val="tx2"/>
                        </a:solidFill>
                        <a:latin typeface="+mn-lt"/>
                        <a:ea typeface="+mn-ea"/>
                        <a:cs typeface="+mn-cs"/>
                      </a:endParaRPr>
                    </a:p>
                  </a:txBody>
                  <a:tcPr anchor="b"/>
                </a:tc>
                <a:extLst>
                  <a:ext uri="{0D108BD9-81ED-4DB2-BD59-A6C34878D82A}">
                    <a16:rowId xmlns:a16="http://schemas.microsoft.com/office/drawing/2014/main" val="2034967039"/>
                  </a:ext>
                </a:extLst>
              </a:tr>
            </a:tbl>
          </a:graphicData>
        </a:graphic>
      </p:graphicFrame>
      <p:sp>
        <p:nvSpPr>
          <p:cNvPr id="6" name="Title 5"/>
          <p:cNvSpPr>
            <a:spLocks noGrp="1"/>
          </p:cNvSpPr>
          <p:nvPr>
            <p:ph type="title"/>
          </p:nvPr>
        </p:nvSpPr>
        <p:spPr>
          <a:xfrm>
            <a:off x="466724" y="373824"/>
            <a:ext cx="13237084" cy="723900"/>
          </a:xfrm>
        </p:spPr>
        <p:txBody>
          <a:bodyPr vert="horz"/>
          <a:lstStyle/>
          <a:p>
            <a:r>
              <a:rPr lang="en-US" dirty="0"/>
              <a:t>CY 23 Medicare Physician Fee Schedule (MPFS) Proposed Final Rule delays using time only as substantive portion</a:t>
            </a:r>
          </a:p>
        </p:txBody>
      </p:sp>
      <p:pic>
        <p:nvPicPr>
          <p:cNvPr id="18" name="Picture 17" descr="Update note | Free SVG"/>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445649">
            <a:off x="5659196" y="1186849"/>
            <a:ext cx="1670298" cy="1632310"/>
          </a:xfrm>
          <a:prstGeom prst="rect">
            <a:avLst/>
          </a:prstGeom>
        </p:spPr>
      </p:pic>
      <p:sp>
        <p:nvSpPr>
          <p:cNvPr id="9" name="object 14"/>
          <p:cNvSpPr txBox="1"/>
          <p:nvPr/>
        </p:nvSpPr>
        <p:spPr>
          <a:xfrm>
            <a:off x="514597" y="5387355"/>
            <a:ext cx="11278335" cy="1000024"/>
          </a:xfrm>
          <a:prstGeom prst="roundRect">
            <a:avLst/>
          </a:prstGeom>
          <a:solidFill>
            <a:schemeClr val="accent2"/>
          </a:solidFill>
        </p:spPr>
        <p:txBody>
          <a:bodyPr vert="horz" wrap="square" lIns="0" tIns="11206" rIns="0" bIns="0" rtlCol="0">
            <a:spAutoFit/>
          </a:bodyPr>
          <a:lstStyle/>
          <a:p>
            <a:pPr marL="285750" lvl="0" indent="-285750" defTabSz="914400">
              <a:spcAft>
                <a:spcPts val="600"/>
              </a:spcAft>
              <a:buClr>
                <a:schemeClr val="bg2"/>
              </a:buClr>
              <a:buFont typeface="Arial" panose="020B0604020202020204" pitchFamily="34" charset="0"/>
              <a:buChar char="•"/>
              <a:defRPr/>
            </a:pPr>
            <a:r>
              <a:rPr lang="en-US" sz="1600" dirty="0">
                <a:solidFill>
                  <a:schemeClr val="bg2"/>
                </a:solidFill>
                <a:cs typeface="Arial"/>
              </a:rPr>
              <a:t>Physician and Advanced Practice Provider (APP) must be in the same group and facility setting. </a:t>
            </a:r>
          </a:p>
          <a:p>
            <a:pPr marL="285750" indent="-285750">
              <a:spcAft>
                <a:spcPts val="600"/>
              </a:spcAft>
              <a:buClr>
                <a:schemeClr val="bg2"/>
              </a:buClr>
              <a:buFont typeface="Arial" panose="020B0604020202020204" pitchFamily="34" charset="0"/>
              <a:buChar char="•"/>
            </a:pPr>
            <a:r>
              <a:rPr lang="en-US" sz="1600" dirty="0">
                <a:solidFill>
                  <a:schemeClr val="bg2"/>
                </a:solidFill>
              </a:rPr>
              <a:t>Documentation must identify both providers and the provider performing substantive portion must sign and date the note.</a:t>
            </a:r>
          </a:p>
          <a:p>
            <a:pPr marL="285750" indent="-285750">
              <a:spcAft>
                <a:spcPts val="600"/>
              </a:spcAft>
              <a:buClr>
                <a:schemeClr val="bg2"/>
              </a:buClr>
              <a:buFont typeface="Arial" panose="020B0604020202020204" pitchFamily="34" charset="0"/>
              <a:buChar char="•"/>
            </a:pPr>
            <a:r>
              <a:rPr lang="en-US" sz="1600" dirty="0">
                <a:solidFill>
                  <a:schemeClr val="bg1"/>
                </a:solidFill>
              </a:rPr>
              <a:t>Split/Shared Visits cannot be performed in Physician Office (POS 11). </a:t>
            </a:r>
            <a:endParaRPr lang="en-US" sz="1600" dirty="0">
              <a:solidFill>
                <a:schemeClr val="tx2"/>
              </a:solidFill>
            </a:endParaRPr>
          </a:p>
        </p:txBody>
      </p:sp>
    </p:spTree>
    <p:extLst>
      <p:ext uri="{BB962C8B-B14F-4D97-AF65-F5344CB8AC3E}">
        <p14:creationId xmlns:p14="http://schemas.microsoft.com/office/powerpoint/2010/main" val="77391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11339" y="0"/>
            <a:ext cx="2542073" cy="6858000"/>
          </a:xfrm>
          <a:custGeom>
            <a:avLst/>
            <a:gdLst/>
            <a:ahLst/>
            <a:cxnLst/>
            <a:rect l="l" t="t" r="r" b="b"/>
            <a:pathLst>
              <a:path w="3133725" h="5486400">
                <a:moveTo>
                  <a:pt x="3133724" y="0"/>
                </a:moveTo>
                <a:lnTo>
                  <a:pt x="0" y="0"/>
                </a:lnTo>
                <a:lnTo>
                  <a:pt x="0" y="5486399"/>
                </a:lnTo>
                <a:lnTo>
                  <a:pt x="3133724" y="5486399"/>
                </a:lnTo>
                <a:lnTo>
                  <a:pt x="3133724" y="0"/>
                </a:lnTo>
                <a:close/>
              </a:path>
            </a:pathLst>
          </a:custGeom>
          <a:solidFill>
            <a:schemeClr val="accent2">
              <a:lumMod val="60000"/>
              <a:lumOff val="40000"/>
            </a:schemeClr>
          </a:solidFill>
        </p:spPr>
        <p:txBody>
          <a:bodyPr wrap="square" lIns="0" tIns="0" rIns="0" bIns="0" rtlCol="0"/>
          <a:lstStyle/>
          <a:p>
            <a:endParaRPr sz="2250" dirty="0"/>
          </a:p>
        </p:txBody>
      </p:sp>
      <p:sp>
        <p:nvSpPr>
          <p:cNvPr id="3" name="object 3"/>
          <p:cNvSpPr txBox="1"/>
          <p:nvPr/>
        </p:nvSpPr>
        <p:spPr>
          <a:xfrm>
            <a:off x="208939" y="2538198"/>
            <a:ext cx="2124193" cy="508473"/>
          </a:xfrm>
          <a:prstGeom prst="rect">
            <a:avLst/>
          </a:prstGeom>
        </p:spPr>
        <p:txBody>
          <a:bodyPr vert="horz" wrap="square" lIns="0" tIns="15875" rIns="0" bIns="0" rtlCol="0">
            <a:spAutoFit/>
          </a:bodyPr>
          <a:lstStyle/>
          <a:p>
            <a:pPr marL="15875">
              <a:spcBef>
                <a:spcPts val="125"/>
              </a:spcBef>
            </a:pPr>
            <a:r>
              <a:rPr lang="en-US" sz="3200" spc="-19" dirty="0">
                <a:cs typeface="Gill Sans MT"/>
              </a:rPr>
              <a:t>Objectives</a:t>
            </a:r>
            <a:endParaRPr sz="3200" dirty="0">
              <a:cs typeface="Gill Sans MT"/>
            </a:endParaRPr>
          </a:p>
        </p:txBody>
      </p:sp>
      <p:sp>
        <p:nvSpPr>
          <p:cNvPr id="27" name="TextBox 26"/>
          <p:cNvSpPr txBox="1"/>
          <p:nvPr/>
        </p:nvSpPr>
        <p:spPr>
          <a:xfrm>
            <a:off x="2926080" y="1230743"/>
            <a:ext cx="8006222" cy="4938486"/>
          </a:xfrm>
          <a:prstGeom prst="rect">
            <a:avLst/>
          </a:prstGeom>
          <a:noFill/>
        </p:spPr>
        <p:txBody>
          <a:bodyPr wrap="square" lIns="0" tIns="73152" rIns="0" bIns="0" rtlCol="0" anchor="t">
            <a:normAutofit/>
          </a:bodyPr>
          <a:lstStyle/>
          <a:p>
            <a:pPr marL="457200" lvl="2" indent="-344488">
              <a:spcAft>
                <a:spcPts val="1800"/>
              </a:spcAft>
              <a:buClr>
                <a:schemeClr val="accent2"/>
              </a:buClr>
              <a:buFont typeface="Arial" panose="020B0604020202020204" pitchFamily="34" charset="0"/>
              <a:buChar char="•"/>
            </a:pPr>
            <a:r>
              <a:rPr lang="en-US" dirty="0"/>
              <a:t>Review of Evaluation and Management (E/M) Coding Guidelines</a:t>
            </a:r>
          </a:p>
          <a:p>
            <a:pPr marL="457200" lvl="2" indent="-344488">
              <a:spcAft>
                <a:spcPts val="1800"/>
              </a:spcAft>
              <a:buClr>
                <a:schemeClr val="accent2"/>
              </a:buClr>
              <a:buFont typeface="Arial" panose="020B0604020202020204" pitchFamily="34" charset="0"/>
              <a:buChar char="•"/>
            </a:pPr>
            <a:r>
              <a:rPr lang="en-US" dirty="0"/>
              <a:t>Review basic principles of coding and documentation of Neonatology services</a:t>
            </a:r>
          </a:p>
          <a:p>
            <a:pPr marL="457200" lvl="2" indent="-344488">
              <a:spcAft>
                <a:spcPts val="1800"/>
              </a:spcAft>
              <a:buClr>
                <a:schemeClr val="accent2"/>
              </a:buClr>
              <a:buFont typeface="Arial" panose="020B0604020202020204" pitchFamily="34" charset="0"/>
              <a:buChar char="•"/>
            </a:pPr>
            <a:r>
              <a:rPr lang="en-US" dirty="0"/>
              <a:t>Review resident/fellow supervision and documentation requirements</a:t>
            </a:r>
          </a:p>
          <a:p>
            <a:pPr marL="339725" indent="-339725">
              <a:spcAft>
                <a:spcPts val="1800"/>
              </a:spcAft>
              <a:buClr>
                <a:schemeClr val="accent2"/>
              </a:buClr>
              <a:buFont typeface="Arial" panose="020B0604020202020204" pitchFamily="34" charset="0"/>
              <a:buChar char="•"/>
            </a:pPr>
            <a:endParaRPr lang="en-US" sz="1600" dirty="0">
              <a:solidFill>
                <a:schemeClr val="tx2"/>
              </a:solidFill>
              <a:cs typeface="Arial"/>
            </a:endParaRPr>
          </a:p>
        </p:txBody>
      </p:sp>
      <p:sp>
        <p:nvSpPr>
          <p:cNvPr id="22" name="object 22"/>
          <p:cNvSpPr/>
          <p:nvPr/>
        </p:nvSpPr>
        <p:spPr>
          <a:xfrm>
            <a:off x="895988" y="1378789"/>
            <a:ext cx="750094" cy="763588"/>
          </a:xfrm>
          <a:custGeom>
            <a:avLst/>
            <a:gdLst/>
            <a:ahLst/>
            <a:cxnLst/>
            <a:rect l="l" t="t" r="r" b="b"/>
            <a:pathLst>
              <a:path w="600075" h="610869">
                <a:moveTo>
                  <a:pt x="300037" y="0"/>
                </a:moveTo>
                <a:lnTo>
                  <a:pt x="251535" y="4014"/>
                </a:lnTo>
                <a:lnTo>
                  <a:pt x="205464" y="15630"/>
                </a:lnTo>
                <a:lnTo>
                  <a:pt x="162453" y="34206"/>
                </a:lnTo>
                <a:lnTo>
                  <a:pt x="123134" y="59102"/>
                </a:lnTo>
                <a:lnTo>
                  <a:pt x="88134" y="89676"/>
                </a:lnTo>
                <a:lnTo>
                  <a:pt x="58086" y="125287"/>
                </a:lnTo>
                <a:lnTo>
                  <a:pt x="33618" y="165294"/>
                </a:lnTo>
                <a:lnTo>
                  <a:pt x="15361" y="209057"/>
                </a:lnTo>
                <a:lnTo>
                  <a:pt x="3945" y="255933"/>
                </a:lnTo>
                <a:lnTo>
                  <a:pt x="0" y="305282"/>
                </a:lnTo>
                <a:lnTo>
                  <a:pt x="3945" y="354631"/>
                </a:lnTo>
                <a:lnTo>
                  <a:pt x="15361" y="401508"/>
                </a:lnTo>
                <a:lnTo>
                  <a:pt x="33618" y="445270"/>
                </a:lnTo>
                <a:lnTo>
                  <a:pt x="58086" y="485277"/>
                </a:lnTo>
                <a:lnTo>
                  <a:pt x="88134" y="520888"/>
                </a:lnTo>
                <a:lnTo>
                  <a:pt x="123134" y="551462"/>
                </a:lnTo>
                <a:lnTo>
                  <a:pt x="162453" y="576358"/>
                </a:lnTo>
                <a:lnTo>
                  <a:pt x="205464" y="594934"/>
                </a:lnTo>
                <a:lnTo>
                  <a:pt x="251535" y="606550"/>
                </a:lnTo>
                <a:lnTo>
                  <a:pt x="300037" y="610565"/>
                </a:lnTo>
                <a:lnTo>
                  <a:pt x="348539" y="606550"/>
                </a:lnTo>
                <a:lnTo>
                  <a:pt x="394610" y="594934"/>
                </a:lnTo>
                <a:lnTo>
                  <a:pt x="422699" y="582803"/>
                </a:lnTo>
                <a:lnTo>
                  <a:pt x="300037" y="582803"/>
                </a:lnTo>
                <a:lnTo>
                  <a:pt x="251174" y="578311"/>
                </a:lnTo>
                <a:lnTo>
                  <a:pt x="205116" y="565368"/>
                </a:lnTo>
                <a:lnTo>
                  <a:pt x="162650" y="544773"/>
                </a:lnTo>
                <a:lnTo>
                  <a:pt x="124561" y="517326"/>
                </a:lnTo>
                <a:lnTo>
                  <a:pt x="91635" y="483826"/>
                </a:lnTo>
                <a:lnTo>
                  <a:pt x="64658" y="445072"/>
                </a:lnTo>
                <a:lnTo>
                  <a:pt x="44416" y="401864"/>
                </a:lnTo>
                <a:lnTo>
                  <a:pt x="31694" y="355001"/>
                </a:lnTo>
                <a:lnTo>
                  <a:pt x="27279" y="305282"/>
                </a:lnTo>
                <a:lnTo>
                  <a:pt x="31694" y="255563"/>
                </a:lnTo>
                <a:lnTo>
                  <a:pt x="44416" y="208700"/>
                </a:lnTo>
                <a:lnTo>
                  <a:pt x="64658" y="165492"/>
                </a:lnTo>
                <a:lnTo>
                  <a:pt x="91635" y="126738"/>
                </a:lnTo>
                <a:lnTo>
                  <a:pt x="124561" y="93238"/>
                </a:lnTo>
                <a:lnTo>
                  <a:pt x="162650" y="65791"/>
                </a:lnTo>
                <a:lnTo>
                  <a:pt x="205116" y="45197"/>
                </a:lnTo>
                <a:lnTo>
                  <a:pt x="251174" y="32254"/>
                </a:lnTo>
                <a:lnTo>
                  <a:pt x="300037" y="27762"/>
                </a:lnTo>
                <a:lnTo>
                  <a:pt x="422081" y="27762"/>
                </a:lnTo>
                <a:lnTo>
                  <a:pt x="410248" y="21597"/>
                </a:lnTo>
                <a:lnTo>
                  <a:pt x="356916" y="5578"/>
                </a:lnTo>
                <a:lnTo>
                  <a:pt x="300037" y="0"/>
                </a:lnTo>
                <a:close/>
              </a:path>
              <a:path w="600075" h="610869">
                <a:moveTo>
                  <a:pt x="554901" y="144399"/>
                </a:moveTo>
                <a:lnTo>
                  <a:pt x="536143" y="166522"/>
                </a:lnTo>
                <a:lnTo>
                  <a:pt x="551653" y="198740"/>
                </a:lnTo>
                <a:lnTo>
                  <a:pt x="563165" y="232778"/>
                </a:lnTo>
                <a:lnTo>
                  <a:pt x="570329" y="268377"/>
                </a:lnTo>
                <a:lnTo>
                  <a:pt x="572795" y="305282"/>
                </a:lnTo>
                <a:lnTo>
                  <a:pt x="568380" y="355001"/>
                </a:lnTo>
                <a:lnTo>
                  <a:pt x="555660" y="401864"/>
                </a:lnTo>
                <a:lnTo>
                  <a:pt x="535419" y="445072"/>
                </a:lnTo>
                <a:lnTo>
                  <a:pt x="508443" y="483826"/>
                </a:lnTo>
                <a:lnTo>
                  <a:pt x="475518" y="517326"/>
                </a:lnTo>
                <a:lnTo>
                  <a:pt x="437430" y="544773"/>
                </a:lnTo>
                <a:lnTo>
                  <a:pt x="394963" y="565368"/>
                </a:lnTo>
                <a:lnTo>
                  <a:pt x="348904" y="578311"/>
                </a:lnTo>
                <a:lnTo>
                  <a:pt x="300037" y="582803"/>
                </a:lnTo>
                <a:lnTo>
                  <a:pt x="422699" y="582803"/>
                </a:lnTo>
                <a:lnTo>
                  <a:pt x="476940" y="551462"/>
                </a:lnTo>
                <a:lnTo>
                  <a:pt x="511940" y="520888"/>
                </a:lnTo>
                <a:lnTo>
                  <a:pt x="541988" y="485277"/>
                </a:lnTo>
                <a:lnTo>
                  <a:pt x="566456" y="445270"/>
                </a:lnTo>
                <a:lnTo>
                  <a:pt x="584713" y="401508"/>
                </a:lnTo>
                <a:lnTo>
                  <a:pt x="596129" y="354631"/>
                </a:lnTo>
                <a:lnTo>
                  <a:pt x="600075" y="305282"/>
                </a:lnTo>
                <a:lnTo>
                  <a:pt x="597043" y="261608"/>
                </a:lnTo>
                <a:lnTo>
                  <a:pt x="588227" y="220159"/>
                </a:lnTo>
                <a:lnTo>
                  <a:pt x="574041" y="181051"/>
                </a:lnTo>
                <a:lnTo>
                  <a:pt x="554901" y="144399"/>
                </a:lnTo>
                <a:close/>
              </a:path>
              <a:path w="600075" h="610869">
                <a:moveTo>
                  <a:pt x="174307" y="277088"/>
                </a:moveTo>
                <a:lnTo>
                  <a:pt x="155562" y="297484"/>
                </a:lnTo>
                <a:lnTo>
                  <a:pt x="277025" y="412394"/>
                </a:lnTo>
                <a:lnTo>
                  <a:pt x="287680" y="422363"/>
                </a:lnTo>
                <a:lnTo>
                  <a:pt x="320799" y="382473"/>
                </a:lnTo>
                <a:lnTo>
                  <a:pt x="285115" y="382473"/>
                </a:lnTo>
                <a:lnTo>
                  <a:pt x="174307" y="277088"/>
                </a:lnTo>
                <a:close/>
              </a:path>
              <a:path w="600075" h="610869">
                <a:moveTo>
                  <a:pt x="548932" y="65913"/>
                </a:moveTo>
                <a:lnTo>
                  <a:pt x="285115" y="382473"/>
                </a:lnTo>
                <a:lnTo>
                  <a:pt x="320799" y="382473"/>
                </a:lnTo>
                <a:lnTo>
                  <a:pt x="569391" y="83693"/>
                </a:lnTo>
                <a:lnTo>
                  <a:pt x="548932" y="65913"/>
                </a:lnTo>
                <a:close/>
              </a:path>
              <a:path w="600075" h="610869">
                <a:moveTo>
                  <a:pt x="422081" y="27762"/>
                </a:moveTo>
                <a:lnTo>
                  <a:pt x="300037" y="27762"/>
                </a:lnTo>
                <a:lnTo>
                  <a:pt x="351818" y="32839"/>
                </a:lnTo>
                <a:lnTo>
                  <a:pt x="400275" y="47444"/>
                </a:lnTo>
                <a:lnTo>
                  <a:pt x="444641" y="70635"/>
                </a:lnTo>
                <a:lnTo>
                  <a:pt x="484149" y="101473"/>
                </a:lnTo>
                <a:lnTo>
                  <a:pt x="502056" y="80657"/>
                </a:lnTo>
                <a:lnTo>
                  <a:pt x="458978" y="46982"/>
                </a:lnTo>
                <a:lnTo>
                  <a:pt x="422081" y="27762"/>
                </a:lnTo>
                <a:close/>
              </a:path>
            </a:pathLst>
          </a:custGeom>
          <a:solidFill>
            <a:srgbClr val="FFFFFF"/>
          </a:solidFill>
        </p:spPr>
        <p:txBody>
          <a:bodyPr wrap="square" lIns="0" tIns="0" rIns="0" bIns="0" rtlCol="0"/>
          <a:lstStyle/>
          <a:p>
            <a:endParaRPr sz="2250" dirty="0"/>
          </a:p>
        </p:txBody>
      </p:sp>
      <p:sp>
        <p:nvSpPr>
          <p:cNvPr id="19" name="Content Placeholder 1"/>
          <p:cNvSpPr txBox="1">
            <a:spLocks/>
          </p:cNvSpPr>
          <p:nvPr/>
        </p:nvSpPr>
        <p:spPr>
          <a:xfrm>
            <a:off x="9655435" y="3303537"/>
            <a:ext cx="1928394" cy="1832908"/>
          </a:xfrm>
          <a:prstGeom prst="rect">
            <a:avLst/>
          </a:prstGeom>
        </p:spPr>
        <p:txBody>
          <a:bodyPr vert="horz" lIns="0" tIns="73152" rIns="0" bIns="0" rtlCol="0" anchor="t">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1" algn="ctr">
              <a:lnSpc>
                <a:spcPct val="150000"/>
              </a:lnSpc>
            </a:pPr>
            <a:endParaRPr lang="en-US" sz="1600" b="0" dirty="0">
              <a:solidFill>
                <a:srgbClr val="515151"/>
              </a:solidFill>
              <a:ea typeface="+mn-lt"/>
              <a:cs typeface="+mn-lt"/>
            </a:endParaRPr>
          </a:p>
        </p:txBody>
      </p:sp>
    </p:spTree>
    <p:custDataLst>
      <p:tags r:id="rId1"/>
    </p:custDataLst>
    <p:extLst>
      <p:ext uri="{BB962C8B-B14F-4D97-AF65-F5344CB8AC3E}">
        <p14:creationId xmlns:p14="http://schemas.microsoft.com/office/powerpoint/2010/main" val="52488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6725" y="1584325"/>
            <a:ext cx="8413804" cy="3475813"/>
          </a:xfrm>
        </p:spPr>
        <p:txBody>
          <a:bodyPr/>
          <a:lstStyle/>
          <a:p>
            <a:r>
              <a:rPr lang="en-US" dirty="0"/>
              <a:t>Teaching Physician Guidelines for Neonatology Services</a:t>
            </a:r>
          </a:p>
        </p:txBody>
      </p:sp>
      <p:sp>
        <p:nvSpPr>
          <p:cNvPr id="3" name="Slide Number Placeholder 2"/>
          <p:cNvSpPr>
            <a:spLocks noGrp="1"/>
          </p:cNvSpPr>
          <p:nvPr>
            <p:ph type="sldNum" sz="quarter" idx="4294967295"/>
          </p:nvPr>
        </p:nvSpPr>
        <p:spPr>
          <a:xfrm>
            <a:off x="466725" y="6463862"/>
            <a:ext cx="423863" cy="209550"/>
          </a:xfrm>
        </p:spPr>
        <p:txBody>
          <a:bodyPr/>
          <a:lstStyle/>
          <a:p>
            <a:pPr lvl="8"/>
            <a:fld id="{63DCA5C9-2E11-4C67-86EB-AE1DE127DC64}" type="slidenum">
              <a:rPr lang="en-US" smtClean="0"/>
              <a:pPr lvl="8"/>
              <a:t>20</a:t>
            </a:fld>
            <a:endParaRPr lang="en-US" dirty="0"/>
          </a:p>
        </p:txBody>
      </p:sp>
    </p:spTree>
    <p:extLst>
      <p:ext uri="{BB962C8B-B14F-4D97-AF65-F5344CB8AC3E}">
        <p14:creationId xmlns:p14="http://schemas.microsoft.com/office/powerpoint/2010/main" val="2806014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66724" y="1450428"/>
            <a:ext cx="13366233" cy="4810672"/>
          </a:xfrm>
        </p:spPr>
        <p:txBody>
          <a:bodyPr/>
          <a:lstStyle/>
          <a:p>
            <a:pPr lvl="2">
              <a:spcAft>
                <a:spcPts val="600"/>
              </a:spcAft>
            </a:pPr>
            <a:r>
              <a:rPr lang="en-US" dirty="0"/>
              <a:t>The degree of supervision is based on the skill, level of training, and experience of the resident as well as the patient's condition</a:t>
            </a:r>
          </a:p>
          <a:p>
            <a:pPr lvl="2">
              <a:spcAft>
                <a:spcPts val="0"/>
              </a:spcAft>
            </a:pPr>
            <a:r>
              <a:rPr lang="en-US" dirty="0">
                <a:cs typeface="Arial" charset="0"/>
              </a:rPr>
              <a:t>The TP must be “</a:t>
            </a:r>
            <a:r>
              <a:rPr lang="en-US" b="1" u="sng" dirty="0">
                <a:solidFill>
                  <a:schemeClr val="accent2"/>
                </a:solidFill>
                <a:cs typeface="Arial" charset="0"/>
              </a:rPr>
              <a:t>immediately available</a:t>
            </a:r>
            <a:r>
              <a:rPr lang="en-US" dirty="0">
                <a:cs typeface="Arial" charset="0"/>
              </a:rPr>
              <a:t>” to the resident and patient by telephone or pager or other</a:t>
            </a:r>
          </a:p>
          <a:p>
            <a:pPr marL="0" lvl="2" indent="231775">
              <a:spcAft>
                <a:spcPts val="600"/>
              </a:spcAft>
              <a:buNone/>
            </a:pPr>
            <a:r>
              <a:rPr lang="en-US" dirty="0">
                <a:cs typeface="Arial" charset="0"/>
              </a:rPr>
              <a:t>telecommunication device</a:t>
            </a:r>
          </a:p>
          <a:p>
            <a:pPr lvl="2">
              <a:spcAft>
                <a:spcPts val="0"/>
              </a:spcAft>
            </a:pPr>
            <a:r>
              <a:rPr lang="en-US" dirty="0"/>
              <a:t>Written documentation in the medical record for NC Medicaid patients must clearly designate the </a:t>
            </a:r>
          </a:p>
          <a:p>
            <a:pPr marL="0" lvl="2" indent="231775">
              <a:spcAft>
                <a:spcPts val="600"/>
              </a:spcAft>
              <a:buNone/>
            </a:pPr>
            <a:r>
              <a:rPr lang="en-US" dirty="0"/>
              <a:t>supervising physician and be signed by that physician</a:t>
            </a:r>
          </a:p>
          <a:p>
            <a:pPr lvl="2"/>
            <a:endParaRPr lang="en-US" dirty="0"/>
          </a:p>
          <a:p>
            <a:endParaRPr lang="en-US" dirty="0"/>
          </a:p>
        </p:txBody>
      </p:sp>
      <p:sp>
        <p:nvSpPr>
          <p:cNvPr id="6" name="Title 5"/>
          <p:cNvSpPr>
            <a:spLocks noGrp="1"/>
          </p:cNvSpPr>
          <p:nvPr>
            <p:ph type="title"/>
          </p:nvPr>
        </p:nvSpPr>
        <p:spPr/>
        <p:txBody>
          <a:bodyPr/>
          <a:lstStyle/>
          <a:p>
            <a:r>
              <a:rPr lang="en-US" dirty="0"/>
              <a:t>NC Medicaid requires Teaching Physician to be Immediately Available for E/M Services</a:t>
            </a:r>
          </a:p>
        </p:txBody>
      </p:sp>
      <p:sp>
        <p:nvSpPr>
          <p:cNvPr id="2" name="Slide Number Placeholder 1"/>
          <p:cNvSpPr>
            <a:spLocks noGrp="1"/>
          </p:cNvSpPr>
          <p:nvPr>
            <p:ph type="sldNum" sz="quarter" idx="11"/>
          </p:nvPr>
        </p:nvSpPr>
        <p:spPr/>
        <p:txBody>
          <a:bodyPr/>
          <a:lstStyle/>
          <a:p>
            <a:pPr lvl="8"/>
            <a:fld id="{63DCA5C9-2E11-4C67-86EB-AE1DE127DC64}" type="slidenum">
              <a:rPr lang="en-US" smtClean="0"/>
              <a:pPr lvl="8"/>
              <a:t>21</a:t>
            </a:fld>
            <a:endParaRPr lang="en-US" dirty="0"/>
          </a:p>
        </p:txBody>
      </p:sp>
      <p:pic>
        <p:nvPicPr>
          <p:cNvPr id="3" name="Picture 2" descr="doctors in a hospital during a meeting isolated on whit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172" y="2964504"/>
            <a:ext cx="2360562" cy="3540845"/>
          </a:xfrm>
          <a:prstGeom prst="rect">
            <a:avLst/>
          </a:prstGeom>
        </p:spPr>
      </p:pic>
      <p:sp>
        <p:nvSpPr>
          <p:cNvPr id="8" name="Rounded Rectangular Callout 7"/>
          <p:cNvSpPr/>
          <p:nvPr/>
        </p:nvSpPr>
        <p:spPr bwMode="auto">
          <a:xfrm>
            <a:off x="1597306" y="3611303"/>
            <a:ext cx="4132162" cy="2476981"/>
          </a:xfrm>
          <a:prstGeom prst="wedgeRoundRectCallout">
            <a:avLst>
              <a:gd name="adj1" fmla="val 127912"/>
              <a:gd name="adj2" fmla="val -50223"/>
              <a:gd name="adj3" fmla="val 16667"/>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defTabSz="500063"/>
            <a:r>
              <a:rPr lang="en-US" sz="1600" b="1" dirty="0">
                <a:solidFill>
                  <a:schemeClr val="bg1"/>
                </a:solidFill>
              </a:rPr>
              <a:t>.TP11 or .</a:t>
            </a:r>
            <a:r>
              <a:rPr lang="en-US" sz="1600" b="1" dirty="0" err="1">
                <a:solidFill>
                  <a:schemeClr val="bg1"/>
                </a:solidFill>
              </a:rPr>
              <a:t>TPReview</a:t>
            </a:r>
            <a:endParaRPr lang="en-US" sz="1600" b="1" dirty="0">
              <a:solidFill>
                <a:schemeClr val="bg1"/>
              </a:solidFill>
            </a:endParaRPr>
          </a:p>
          <a:p>
            <a:pPr algn="ctr" defTabSz="500063"/>
            <a:r>
              <a:rPr lang="en-US" sz="1600" dirty="0">
                <a:solidFill>
                  <a:schemeClr val="bg1"/>
                </a:solidFill>
              </a:rPr>
              <a:t>I was immediately available via </a:t>
            </a:r>
          </a:p>
          <a:p>
            <a:pPr algn="ctr"/>
            <a:r>
              <a:rPr lang="en-US" sz="1600" dirty="0">
                <a:solidFill>
                  <a:schemeClr val="bg1"/>
                </a:solidFill>
              </a:rPr>
              <a:t>phone/pager or present on site. I reviewed </a:t>
            </a:r>
          </a:p>
          <a:p>
            <a:pPr algn="ctr"/>
            <a:r>
              <a:rPr lang="en-US" sz="1600" dirty="0">
                <a:solidFill>
                  <a:schemeClr val="bg1"/>
                </a:solidFill>
              </a:rPr>
              <a:t>and discussed the case with the resident, </a:t>
            </a:r>
          </a:p>
          <a:p>
            <a:pPr algn="ctr"/>
            <a:r>
              <a:rPr lang="en-US" sz="1600" dirty="0">
                <a:solidFill>
                  <a:schemeClr val="bg1"/>
                </a:solidFill>
              </a:rPr>
              <a:t>but did not see the patient. I agree with the </a:t>
            </a:r>
          </a:p>
          <a:p>
            <a:pPr algn="ctr"/>
            <a:r>
              <a:rPr lang="en-US" sz="1600" dirty="0">
                <a:solidFill>
                  <a:schemeClr val="bg1"/>
                </a:solidFill>
              </a:rPr>
              <a:t>assessment and plan as documented </a:t>
            </a:r>
          </a:p>
          <a:p>
            <a:pPr algn="ctr"/>
            <a:r>
              <a:rPr lang="en-US" sz="1600" dirty="0">
                <a:solidFill>
                  <a:schemeClr val="bg1"/>
                </a:solidFill>
              </a:rPr>
              <a:t>in the resident’s note</a:t>
            </a:r>
          </a:p>
        </p:txBody>
      </p:sp>
    </p:spTree>
    <p:custDataLst>
      <p:tags r:id="rId1"/>
    </p:custDataLst>
    <p:extLst>
      <p:ext uri="{BB962C8B-B14F-4D97-AF65-F5344CB8AC3E}">
        <p14:creationId xmlns:p14="http://schemas.microsoft.com/office/powerpoint/2010/main" val="3043213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C5AE70C0-2B92-153D-9856-2191EBFE850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20" name="think-cell data - do not delete" hidden="1">
                        <a:extLst>
                          <a:ext uri="{FF2B5EF4-FFF2-40B4-BE49-F238E27FC236}">
                            <a16:creationId xmlns:a16="http://schemas.microsoft.com/office/drawing/2014/main" id="{C5AE70C0-2B92-153D-9856-2191EBFE85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7456803-2860-F1EA-279C-A73CC412BB73}"/>
              </a:ext>
            </a:extLst>
          </p:cNvPr>
          <p:cNvSpPr>
            <a:spLocks noGrp="1"/>
          </p:cNvSpPr>
          <p:nvPr>
            <p:ph type="sldNum" sz="quarter" idx="11"/>
          </p:nvPr>
        </p:nvSpPr>
        <p:spPr>
          <a:xfrm>
            <a:off x="212195" y="6543524"/>
            <a:ext cx="424392" cy="208758"/>
          </a:xfrm>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0" i="0" u="none" strike="noStrike" kern="1200" cap="none" spc="0" normalizeH="0" baseline="0" noProof="0" smtClean="0">
                <a:ln>
                  <a:noFill/>
                </a:ln>
                <a:solidFill>
                  <a:srgbClr val="004163"/>
                </a:solidFill>
                <a:effectLst/>
                <a:uLnTx/>
                <a:uFillTx/>
                <a:latin typeface="Arial" panose="020B0604020202020204"/>
              </a:rPr>
              <a:pPr marL="0" marR="0" lvl="8" indent="0" algn="l"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srgbClr val="004163"/>
              </a:solidFill>
              <a:effectLst/>
              <a:uLnTx/>
              <a:uFillTx/>
              <a:latin typeface="Arial" panose="020B0604020202020204"/>
            </a:endParaRPr>
          </a:p>
        </p:txBody>
      </p:sp>
      <p:sp>
        <p:nvSpPr>
          <p:cNvPr id="5" name="Title 4">
            <a:extLst>
              <a:ext uri="{FF2B5EF4-FFF2-40B4-BE49-F238E27FC236}">
                <a16:creationId xmlns:a16="http://schemas.microsoft.com/office/drawing/2014/main" id="{25FBA9FC-5828-221A-6455-D9A3BF7326A3}"/>
              </a:ext>
            </a:extLst>
          </p:cNvPr>
          <p:cNvSpPr>
            <a:spLocks noGrp="1"/>
          </p:cNvSpPr>
          <p:nvPr>
            <p:ph type="title"/>
          </p:nvPr>
        </p:nvSpPr>
        <p:spPr>
          <a:xfrm>
            <a:off x="1795829" y="342900"/>
            <a:ext cx="10996440" cy="723900"/>
          </a:xfrm>
        </p:spPr>
        <p:txBody>
          <a:bodyPr vert="horz"/>
          <a:lstStyle/>
          <a:p>
            <a:r>
              <a:rPr lang="en-US" dirty="0"/>
              <a:t>Teaching Physician (TP) Policy will provide internal guidance for TPs working residents and fellows</a:t>
            </a:r>
          </a:p>
        </p:txBody>
      </p:sp>
      <p:sp>
        <p:nvSpPr>
          <p:cNvPr id="6" name="Isosceles Triangle 5">
            <a:extLst>
              <a:ext uri="{FF2B5EF4-FFF2-40B4-BE49-F238E27FC236}">
                <a16:creationId xmlns:a16="http://schemas.microsoft.com/office/drawing/2014/main" id="{A851E06A-3D7C-F943-8982-235FC32F92B8}"/>
              </a:ext>
            </a:extLst>
          </p:cNvPr>
          <p:cNvSpPr/>
          <p:nvPr/>
        </p:nvSpPr>
        <p:spPr bwMode="auto">
          <a:xfrm rot="10800000">
            <a:off x="1321099" y="2671838"/>
            <a:ext cx="622169" cy="258222"/>
          </a:xfrm>
          <a:prstGeom prst="triangl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EBE53320-9838-AAFB-F4C5-459040E930F5}"/>
              </a:ext>
            </a:extLst>
          </p:cNvPr>
          <p:cNvSpPr txBox="1"/>
          <p:nvPr/>
        </p:nvSpPr>
        <p:spPr>
          <a:xfrm>
            <a:off x="0" y="1464701"/>
            <a:ext cx="12192000" cy="1278443"/>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8900000" scaled="1"/>
            <a:tileRect/>
          </a:gradFill>
        </p:spPr>
        <p:txBody>
          <a:bodyPr wrap="square" lIns="1554480" tIns="0" rIns="365760" bIns="0" rtlCol="0" anchor="ctr">
            <a:noAutofit/>
          </a:bodyPr>
          <a:lstStyle/>
          <a:p>
            <a:pPr marL="344488"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656565"/>
                </a:solidFill>
                <a:latin typeface="Arial" panose="020B0604020202020204" pitchFamily="34" charset="0"/>
                <a:cs typeface="Arial" charset="0"/>
              </a:rPr>
              <a:t>Purpose</a:t>
            </a:r>
            <a:r>
              <a:rPr kumimoji="0" lang="en-US" sz="1800" b="1" i="0" u="none" strike="noStrike" kern="1200" cap="none" spc="0" normalizeH="0" baseline="0" noProof="0" dirty="0">
                <a:ln>
                  <a:noFill/>
                </a:ln>
                <a:solidFill>
                  <a:srgbClr val="656565"/>
                </a:solidFill>
                <a:effectLst/>
                <a:uLnTx/>
                <a:uFillTx/>
                <a:latin typeface="Arial" panose="020B0604020202020204" pitchFamily="34" charset="0"/>
                <a:ea typeface="+mn-ea"/>
                <a:cs typeface="Arial" charset="0"/>
              </a:rPr>
              <a:t> of policy is to ensure TP follow supervision requirements for Medicare, Medicaid, TRICARE, and United Healthcare and TP’s supervision and participation are documented in Epic. </a:t>
            </a:r>
          </a:p>
        </p:txBody>
      </p:sp>
      <p:cxnSp>
        <p:nvCxnSpPr>
          <p:cNvPr id="8" name="Straight Connector 7">
            <a:extLst>
              <a:ext uri="{FF2B5EF4-FFF2-40B4-BE49-F238E27FC236}">
                <a16:creationId xmlns:a16="http://schemas.microsoft.com/office/drawing/2014/main" id="{B53FFA74-03CB-8BB5-B5F8-0BF9CCC5FE51}"/>
              </a:ext>
            </a:extLst>
          </p:cNvPr>
          <p:cNvCxnSpPr/>
          <p:nvPr/>
        </p:nvCxnSpPr>
        <p:spPr>
          <a:xfrm>
            <a:off x="1795829" y="1683769"/>
            <a:ext cx="0" cy="84718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CCF071A-4530-E5B1-56E4-5634A8A8CD34}"/>
              </a:ext>
            </a:extLst>
          </p:cNvPr>
          <p:cNvSpPr/>
          <p:nvPr/>
        </p:nvSpPr>
        <p:spPr bwMode="auto">
          <a:xfrm>
            <a:off x="636104" y="1646791"/>
            <a:ext cx="914400" cy="914400"/>
          </a:xfrm>
          <a:prstGeom prst="ellipse">
            <a:avLst/>
          </a:prstGeom>
          <a:solidFill>
            <a:schemeClr val="accent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9ABF50D4-87FE-75E0-BF32-B1C06162000F}"/>
              </a:ext>
            </a:extLst>
          </p:cNvPr>
          <p:cNvSpPr txBox="1"/>
          <p:nvPr/>
        </p:nvSpPr>
        <p:spPr>
          <a:xfrm>
            <a:off x="3166243" y="2745244"/>
            <a:ext cx="8973003" cy="3095672"/>
          </a:xfrm>
          <a:prstGeom prst="rect">
            <a:avLst/>
          </a:prstGeom>
          <a:noFill/>
        </p:spPr>
        <p:txBody>
          <a:bodyPr wrap="square" lIns="0" tIns="73152" rIns="0" bIns="0" rtlCol="0" anchor="t">
            <a:normAutofit lnSpcReduction="10000"/>
          </a:bodyPr>
          <a:lstStyle/>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endParaRPr lang="en-US" b="0" i="0" u="none" strike="noStrike" kern="1200" cap="none" spc="0" normalizeH="0" baseline="0" noProof="0" dirty="0">
              <a:ln>
                <a:noFill/>
              </a:ln>
              <a:solidFill>
                <a:srgbClr val="656565"/>
              </a:solidFill>
              <a:effectLst/>
              <a:uLnTx/>
              <a:uFillTx/>
              <a:latin typeface="Arial"/>
              <a:cs typeface="Arial"/>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lang="en-US" dirty="0">
                <a:solidFill>
                  <a:srgbClr val="656565"/>
                </a:solidFill>
                <a:latin typeface="Arial"/>
                <a:cs typeface="Arial"/>
              </a:rPr>
              <a:t>Provide definitions applicable to policy (physically present, primary care exception, etc.)</a:t>
            </a:r>
            <a:endParaRPr lang="en-US" b="0" i="0" u="none" strike="noStrike" kern="1200" cap="none" spc="0" normalizeH="0" baseline="0" noProof="0" dirty="0">
              <a:ln>
                <a:noFill/>
              </a:ln>
              <a:solidFill>
                <a:srgbClr val="656565"/>
              </a:solidFill>
              <a:effectLst/>
              <a:uLnTx/>
              <a:uFillTx/>
              <a:latin typeface="Arial"/>
              <a:cs typeface="Arial"/>
            </a:endParaRPr>
          </a:p>
          <a:p>
            <a:pPr marL="342900" indent="-342900" defTabSz="914400">
              <a:spcBef>
                <a:spcPts val="600"/>
              </a:spcBef>
              <a:spcAft>
                <a:spcPts val="600"/>
              </a:spcAft>
              <a:buClr>
                <a:srgbClr val="F52CA8"/>
              </a:buClr>
              <a:buFont typeface="Wingdings" panose="05000000000000000000" pitchFamily="2" charset="2"/>
              <a:buChar char="v"/>
              <a:defRPr/>
            </a:pPr>
            <a:r>
              <a:rPr kumimoji="0" lang="en-US" b="0" i="0" u="none" strike="noStrike" kern="1200" cap="none" spc="0" normalizeH="0" baseline="0" noProof="0" dirty="0">
                <a:ln>
                  <a:noFill/>
                </a:ln>
                <a:solidFill>
                  <a:srgbClr val="656565"/>
                </a:solidFill>
                <a:effectLst/>
                <a:uLnTx/>
                <a:uFillTx/>
                <a:latin typeface="Arial"/>
                <a:cs typeface="Arial"/>
              </a:rPr>
              <a:t>Will restrict TP to use attestations available in </a:t>
            </a:r>
            <a:r>
              <a:rPr kumimoji="0" lang="en-US" b="0" i="0" u="none" strike="noStrike" kern="1200" cap="none" spc="0" normalizeH="0" baseline="0" noProof="0" dirty="0" err="1">
                <a:ln>
                  <a:noFill/>
                </a:ln>
                <a:solidFill>
                  <a:srgbClr val="656565"/>
                </a:solidFill>
                <a:effectLst/>
                <a:uLnTx/>
                <a:uFillTx/>
                <a:latin typeface="Arial"/>
                <a:cs typeface="Arial"/>
              </a:rPr>
              <a:t>Epic@UNC</a:t>
            </a:r>
            <a:r>
              <a:rPr kumimoji="0" lang="en-US" b="0" i="0" u="none" strike="noStrike" kern="1200" cap="none" spc="0" normalizeH="0" baseline="0" noProof="0" dirty="0">
                <a:ln>
                  <a:noFill/>
                </a:ln>
                <a:solidFill>
                  <a:srgbClr val="656565"/>
                </a:solidFill>
                <a:effectLst/>
                <a:uLnTx/>
                <a:uFillTx/>
                <a:latin typeface="Arial"/>
                <a:cs typeface="Arial"/>
              </a:rPr>
              <a:t> to document their supervision and participation in resident and fellow services</a:t>
            </a:r>
            <a:r>
              <a:rPr lang="en-US" dirty="0">
                <a:solidFill>
                  <a:srgbClr val="656565"/>
                </a:solidFill>
                <a:latin typeface="Arial"/>
                <a:cs typeface="Arial"/>
              </a:rPr>
              <a:t> </a:t>
            </a:r>
            <a:endParaRPr lang="en-US" b="0" i="0" u="none" strike="noStrike" kern="1200" cap="none" spc="0" normalizeH="0" baseline="0" noProof="0" dirty="0">
              <a:ln>
                <a:noFill/>
              </a:ln>
              <a:solidFill>
                <a:srgbClr val="656565"/>
              </a:solidFill>
              <a:effectLst/>
              <a:uLnTx/>
              <a:uFillTx/>
              <a:latin typeface="Arial" panose="020B0604020202020204" pitchFamily="34" charset="0"/>
              <a:cs typeface="Arial" charset="0"/>
            </a:endParaRPr>
          </a:p>
          <a:p>
            <a:pPr marL="342900" indent="-342900" defTabSz="914400">
              <a:spcBef>
                <a:spcPts val="600"/>
              </a:spcBef>
              <a:spcAft>
                <a:spcPts val="600"/>
              </a:spcAft>
              <a:buClr>
                <a:srgbClr val="F52CA8"/>
              </a:buClr>
              <a:buFont typeface="Wingdings" panose="05000000000000000000" pitchFamily="2" charset="2"/>
              <a:buChar char="v"/>
              <a:defRPr/>
            </a:pPr>
            <a:r>
              <a:rPr kumimoji="0" lang="en-US" b="0" i="0" u="none" strike="noStrike" kern="1200" cap="none" spc="0" normalizeH="0" baseline="0" noProof="0" dirty="0">
                <a:ln>
                  <a:noFill/>
                </a:ln>
                <a:solidFill>
                  <a:srgbClr val="515151"/>
                </a:solidFill>
                <a:effectLst/>
                <a:uLnTx/>
                <a:uFillTx/>
                <a:latin typeface="Arial"/>
                <a:cs typeface="Arial"/>
              </a:rPr>
              <a:t>Outlines </a:t>
            </a:r>
            <a:r>
              <a:rPr kumimoji="0" lang="en-US" b="0" i="0" u="none" strike="noStrike" kern="1200" cap="none" spc="0" normalizeH="0" baseline="0" noProof="0" dirty="0">
                <a:ln>
                  <a:noFill/>
                </a:ln>
                <a:solidFill>
                  <a:schemeClr val="accent4"/>
                </a:solidFill>
                <a:effectLst/>
                <a:uLnTx/>
                <a:uFillTx/>
                <a:latin typeface="Arial"/>
                <a:cs typeface="Arial"/>
              </a:rPr>
              <a:t>supervision requirements </a:t>
            </a:r>
            <a:r>
              <a:rPr kumimoji="0" lang="en-US" b="0" i="0" u="none" strike="noStrike" kern="1200" cap="none" spc="0" normalizeH="0" baseline="0" noProof="0" dirty="0">
                <a:ln>
                  <a:noFill/>
                </a:ln>
                <a:solidFill>
                  <a:srgbClr val="515151"/>
                </a:solidFill>
                <a:effectLst/>
                <a:uLnTx/>
                <a:uFillTx/>
                <a:latin typeface="Arial"/>
                <a:cs typeface="Arial"/>
              </a:rPr>
              <a:t>for Medicare, Medicaid, Tricare, and United Healthcare for Evaluation and Management services, procedures, operative cases, diagnostic radiology, diagnostic </a:t>
            </a:r>
            <a:r>
              <a:rPr lang="en-US" dirty="0">
                <a:solidFill>
                  <a:srgbClr val="515151"/>
                </a:solidFill>
                <a:latin typeface="Arial"/>
                <a:cs typeface="Arial"/>
              </a:rPr>
              <a:t>t</a:t>
            </a:r>
            <a:r>
              <a:rPr kumimoji="0" lang="en-US" b="0" i="0" u="none" strike="noStrike" kern="1200" cap="none" spc="0" normalizeH="0" baseline="0" noProof="0" dirty="0">
                <a:ln>
                  <a:noFill/>
                </a:ln>
                <a:solidFill>
                  <a:srgbClr val="515151"/>
                </a:solidFill>
                <a:effectLst/>
                <a:uLnTx/>
                <a:uFillTx/>
                <a:latin typeface="Arial"/>
                <a:cs typeface="Arial"/>
              </a:rPr>
              <a:t>ests, anesthesia services, and student </a:t>
            </a:r>
            <a:r>
              <a:rPr lang="en-US" dirty="0">
                <a:solidFill>
                  <a:srgbClr val="515151"/>
                </a:solidFill>
                <a:latin typeface="Arial"/>
                <a:cs typeface="Arial"/>
              </a:rPr>
              <a:t>services</a:t>
            </a:r>
          </a:p>
          <a:p>
            <a:pPr marL="342900" marR="0" lvl="0" indent="-342900" algn="l" defTabSz="914400">
              <a:lnSpc>
                <a:spcPct val="100000"/>
              </a:lnSpc>
              <a:spcBef>
                <a:spcPts val="600"/>
              </a:spcBef>
              <a:spcAft>
                <a:spcPts val="600"/>
              </a:spcAft>
              <a:buClr>
                <a:srgbClr val="F52CA8"/>
              </a:buClr>
              <a:buSzTx/>
              <a:buFont typeface="Wingdings" panose="05000000000000000000" pitchFamily="2" charset="2"/>
              <a:buChar char="v"/>
              <a:tabLst/>
              <a:defRPr/>
            </a:pPr>
            <a:r>
              <a:rPr lang="en-US" dirty="0">
                <a:solidFill>
                  <a:srgbClr val="515151"/>
                </a:solidFill>
                <a:latin typeface="Arial"/>
                <a:cs typeface="Arial"/>
              </a:rPr>
              <a:t>Addresses</a:t>
            </a:r>
            <a:r>
              <a:rPr kumimoji="0" lang="en-US" b="0" i="0" u="none" strike="noStrike" kern="1200" cap="none" spc="0" normalizeH="0" baseline="0" noProof="0" dirty="0">
                <a:ln>
                  <a:noFill/>
                </a:ln>
                <a:solidFill>
                  <a:srgbClr val="515151"/>
                </a:solidFill>
                <a:effectLst/>
                <a:uLnTx/>
                <a:uFillTx/>
                <a:latin typeface="Arial"/>
                <a:cs typeface="Arial"/>
              </a:rPr>
              <a:t> Telehealth TP supervision requirement current to date</a:t>
            </a:r>
            <a:endParaRPr lang="en-US" dirty="0"/>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endParaRPr lang="en-US" sz="2900" b="0" i="0" u="none" strike="noStrike" kern="1200" cap="none" spc="0" normalizeH="0" baseline="0" noProof="0" dirty="0">
              <a:ln>
                <a:noFill/>
              </a:ln>
              <a:solidFill>
                <a:srgbClr val="656565"/>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15151"/>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E3C29932-C153-F771-060D-425C4A99ED35}"/>
              </a:ext>
            </a:extLst>
          </p:cNvPr>
          <p:cNvCxnSpPr>
            <a:cxnSpLocks/>
          </p:cNvCxnSpPr>
          <p:nvPr/>
        </p:nvCxnSpPr>
        <p:spPr>
          <a:xfrm>
            <a:off x="2912882" y="2791663"/>
            <a:ext cx="0" cy="283464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2" name="Isosceles Triangle 21">
            <a:extLst>
              <a:ext uri="{FF2B5EF4-FFF2-40B4-BE49-F238E27FC236}">
                <a16:creationId xmlns:a16="http://schemas.microsoft.com/office/drawing/2014/main" id="{312FFBED-A382-4881-D41D-F5EE10617144}"/>
              </a:ext>
            </a:extLst>
          </p:cNvPr>
          <p:cNvSpPr/>
          <p:nvPr/>
        </p:nvSpPr>
        <p:spPr bwMode="auto">
          <a:xfrm>
            <a:off x="247119" y="3063304"/>
            <a:ext cx="274320" cy="274320"/>
          </a:xfrm>
          <a:prstGeom prst="triangle">
            <a:avLst>
              <a:gd name="adj" fmla="val 100000"/>
            </a:avLst>
          </a:prstGeom>
          <a:solidFill>
            <a:schemeClr val="accent4"/>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Arrow: Right 22">
            <a:extLst>
              <a:ext uri="{FF2B5EF4-FFF2-40B4-BE49-F238E27FC236}">
                <a16:creationId xmlns:a16="http://schemas.microsoft.com/office/drawing/2014/main" id="{C45C653E-1EEC-8110-16AE-64EBA5C6C185}"/>
              </a:ext>
            </a:extLst>
          </p:cNvPr>
          <p:cNvSpPr/>
          <p:nvPr/>
        </p:nvSpPr>
        <p:spPr bwMode="auto">
          <a:xfrm>
            <a:off x="212195" y="2962212"/>
            <a:ext cx="2606757" cy="2266176"/>
          </a:xfrm>
          <a:prstGeom prst="rightArrow">
            <a:avLst/>
          </a:prstGeom>
          <a:solidFill>
            <a:schemeClr val="accent4"/>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Highlights</a:t>
            </a:r>
          </a:p>
        </p:txBody>
      </p:sp>
      <p:pic>
        <p:nvPicPr>
          <p:cNvPr id="72" name="Picture 71">
            <a:extLst>
              <a:ext uri="{FF2B5EF4-FFF2-40B4-BE49-F238E27FC236}">
                <a16:creationId xmlns:a16="http://schemas.microsoft.com/office/drawing/2014/main" id="{82AEF7DA-8DFB-D6FC-F885-03EBB45598E5}"/>
              </a:ext>
            </a:extLst>
          </p:cNvPr>
          <p:cNvPicPr>
            <a:picLocks noChangeAspect="1"/>
          </p:cNvPicPr>
          <p:nvPr/>
        </p:nvPicPr>
        <p:blipFill>
          <a:blip r:embed="rId7">
            <a:clrChange>
              <a:clrFrom>
                <a:srgbClr val="1F1F1F"/>
              </a:clrFrom>
              <a:clrTo>
                <a:srgbClr val="1F1F1F">
                  <a:alpha val="0"/>
                </a:srgbClr>
              </a:clrTo>
            </a:clrChange>
          </a:blip>
          <a:stretch>
            <a:fillRect/>
          </a:stretch>
        </p:blipFill>
        <p:spPr>
          <a:xfrm>
            <a:off x="793539" y="1718118"/>
            <a:ext cx="599530" cy="723900"/>
          </a:xfrm>
          <a:prstGeom prst="rect">
            <a:avLst/>
          </a:prstGeom>
        </p:spPr>
      </p:pic>
      <p:graphicFrame>
        <p:nvGraphicFramePr>
          <p:cNvPr id="4" name="Chart 3">
            <a:extLst>
              <a:ext uri="{FF2B5EF4-FFF2-40B4-BE49-F238E27FC236}">
                <a16:creationId xmlns:a16="http://schemas.microsoft.com/office/drawing/2014/main" id="{7019F72B-E956-A132-DC58-6D7B1556BBAB}"/>
              </a:ext>
            </a:extLst>
          </p:cNvPr>
          <p:cNvGraphicFramePr/>
          <p:nvPr/>
        </p:nvGraphicFramePr>
        <p:xfrm>
          <a:off x="5748950" y="5720272"/>
          <a:ext cx="1412341" cy="1032010"/>
        </p:xfrm>
        <a:graphic>
          <a:graphicData uri="http://schemas.openxmlformats.org/drawingml/2006/chart">
            <c:chart xmlns:c="http://schemas.openxmlformats.org/drawingml/2006/chart" xmlns:r="http://schemas.openxmlformats.org/officeDocument/2006/relationships" r:id="rId8"/>
          </a:graphicData>
        </a:graphic>
      </p:graphicFrame>
      <p:pic>
        <p:nvPicPr>
          <p:cNvPr id="15" name="Picture 14" descr="A blue and pink cross on a building&#10;&#10;Description automatically generated">
            <a:extLst>
              <a:ext uri="{FF2B5EF4-FFF2-40B4-BE49-F238E27FC236}">
                <a16:creationId xmlns:a16="http://schemas.microsoft.com/office/drawing/2014/main" id="{EDBC4FD2-0EB5-6F7D-5CC2-F768AF207F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23628" y="5757606"/>
            <a:ext cx="886879" cy="886879"/>
          </a:xfrm>
          <a:prstGeom prst="rect">
            <a:avLst/>
          </a:prstGeom>
        </p:spPr>
      </p:pic>
      <p:sp>
        <p:nvSpPr>
          <p:cNvPr id="16" name="Oval 15">
            <a:extLst>
              <a:ext uri="{FF2B5EF4-FFF2-40B4-BE49-F238E27FC236}">
                <a16:creationId xmlns:a16="http://schemas.microsoft.com/office/drawing/2014/main" id="{3306075F-E633-DB79-4670-E9F3DB22BDBB}"/>
              </a:ext>
            </a:extLst>
          </p:cNvPr>
          <p:cNvSpPr/>
          <p:nvPr/>
        </p:nvSpPr>
        <p:spPr bwMode="auto">
          <a:xfrm>
            <a:off x="5985054" y="5792152"/>
            <a:ext cx="942351" cy="886879"/>
          </a:xfrm>
          <a:prstGeom prst="ellipse">
            <a:avLst/>
          </a:prstGeom>
          <a:noFill/>
          <a:ln w="57150">
            <a:solidFill>
              <a:schemeClr val="accent1"/>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descr="A red circle with white stars on it&#10;&#10;Description automatically generated">
            <a:extLst>
              <a:ext uri="{FF2B5EF4-FFF2-40B4-BE49-F238E27FC236}">
                <a16:creationId xmlns:a16="http://schemas.microsoft.com/office/drawing/2014/main" id="{8AF42508-B7BE-77F9-3EFE-7FC13C7D46AA}"/>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04872" y="82033"/>
            <a:ext cx="1195752" cy="1195752"/>
          </a:xfrm>
          <a:prstGeom prst="rect">
            <a:avLst/>
          </a:prstGeom>
        </p:spPr>
      </p:pic>
      <p:pic>
        <p:nvPicPr>
          <p:cNvPr id="17" name="Picture 16" descr="A red circle with white stars on it&#10;&#10;Description automatically generated">
            <a:extLst>
              <a:ext uri="{FF2B5EF4-FFF2-40B4-BE49-F238E27FC236}">
                <a16:creationId xmlns:a16="http://schemas.microsoft.com/office/drawing/2014/main" id="{1FEAFCC3-A9DD-5F57-3070-19A74C5D9FF3}"/>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779622" y="82032"/>
            <a:ext cx="1163601" cy="1163601"/>
          </a:xfrm>
          <a:prstGeom prst="rect">
            <a:avLst/>
          </a:prstGeom>
        </p:spPr>
      </p:pic>
    </p:spTree>
    <p:custDataLst>
      <p:tags r:id="rId1"/>
    </p:custDataLst>
    <p:extLst>
      <p:ext uri="{BB962C8B-B14F-4D97-AF65-F5344CB8AC3E}">
        <p14:creationId xmlns:p14="http://schemas.microsoft.com/office/powerpoint/2010/main" val="415727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8261-596B-A74E-9172-8B0CECFBB349}"/>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20363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le 6"/>
          <p:cNvSpPr>
            <a:spLocks noGrp="1"/>
          </p:cNvSpPr>
          <p:nvPr>
            <p:ph type="title"/>
          </p:nvPr>
        </p:nvSpPr>
        <p:spPr>
          <a:xfrm>
            <a:off x="466725" y="1584325"/>
            <a:ext cx="8103697" cy="3475813"/>
          </a:xfrm>
        </p:spPr>
        <p:txBody>
          <a:bodyPr vert="horz"/>
          <a:lstStyle/>
          <a:p>
            <a:r>
              <a:rPr lang="en-US" dirty="0"/>
              <a:t>Overview of CY 2023 E/M Code Changes </a:t>
            </a:r>
          </a:p>
        </p:txBody>
      </p:sp>
      <p:sp>
        <p:nvSpPr>
          <p:cNvPr id="3" name="Slide Number Placeholder 2"/>
          <p:cNvSpPr>
            <a:spLocks noGrp="1"/>
          </p:cNvSpPr>
          <p:nvPr>
            <p:ph type="sldNum" sz="quarter" idx="4294967295"/>
          </p:nvPr>
        </p:nvSpPr>
        <p:spPr>
          <a:xfrm>
            <a:off x="466725" y="6480810"/>
            <a:ext cx="423863" cy="209550"/>
          </a:xfrm>
        </p:spPr>
        <p:txBody>
          <a:bodyPr/>
          <a:lstStyle/>
          <a:p>
            <a:pPr lvl="8"/>
            <a:fld id="{63DCA5C9-2E11-4C67-86EB-AE1DE127DC64}" type="slidenum">
              <a:rPr lang="en-US" smtClean="0"/>
              <a:pPr lvl="8"/>
              <a:t>3</a:t>
            </a:fld>
            <a:endParaRPr lang="en-US" dirty="0"/>
          </a:p>
        </p:txBody>
      </p:sp>
    </p:spTree>
    <p:custDataLst>
      <p:tags r:id="rId1"/>
    </p:custDataLst>
    <p:extLst>
      <p:ext uri="{BB962C8B-B14F-4D97-AF65-F5344CB8AC3E}">
        <p14:creationId xmlns:p14="http://schemas.microsoft.com/office/powerpoint/2010/main" val="32026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3DCA5C9-2E11-4C67-86EB-AE1DE127DC64}" type="slidenum">
              <a:rPr lang="en-US" smtClean="0"/>
              <a:pPr/>
              <a:t>4</a:t>
            </a:fld>
            <a:endParaRPr lang="en-US" dirty="0"/>
          </a:p>
        </p:txBody>
      </p:sp>
      <p:graphicFrame>
        <p:nvGraphicFramePr>
          <p:cNvPr id="9" name="Content Placeholder 8"/>
          <p:cNvGraphicFramePr>
            <a:graphicFrameLocks noGrp="1"/>
          </p:cNvGraphicFramePr>
          <p:nvPr>
            <p:ph sz="quarter" idx="12"/>
          </p:nvPr>
        </p:nvGraphicFramePr>
        <p:xfrm>
          <a:off x="466725" y="1414021"/>
          <a:ext cx="11258550" cy="4847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p:cNvSpPr>
            <a:spLocks noGrp="1"/>
          </p:cNvSpPr>
          <p:nvPr>
            <p:ph type="title"/>
          </p:nvPr>
        </p:nvSpPr>
        <p:spPr>
          <a:xfrm>
            <a:off x="466724" y="342900"/>
            <a:ext cx="12806215" cy="723900"/>
          </a:xfrm>
        </p:spPr>
        <p:txBody>
          <a:bodyPr/>
          <a:lstStyle/>
          <a:p>
            <a:r>
              <a:rPr lang="en-US" dirty="0"/>
              <a:t>E/M code selection will be based on medical decision making or total time</a:t>
            </a:r>
          </a:p>
        </p:txBody>
      </p:sp>
      <p:sp>
        <p:nvSpPr>
          <p:cNvPr id="11" name="TextBox 10"/>
          <p:cNvSpPr txBox="1"/>
          <p:nvPr/>
        </p:nvSpPr>
        <p:spPr>
          <a:xfrm>
            <a:off x="6108665" y="3384999"/>
            <a:ext cx="4733926" cy="540520"/>
          </a:xfrm>
          <a:prstGeom prst="rect">
            <a:avLst/>
          </a:prstGeom>
          <a:noFill/>
        </p:spPr>
        <p:txBody>
          <a:bodyPr wrap="square" lIns="0" tIns="73152" rIns="0" bIns="0" rtlCol="0">
            <a:normAutofit lnSpcReduction="10000"/>
          </a:bodyPr>
          <a:lstStyle/>
          <a:p>
            <a:pPr marL="114300" lvl="1"/>
            <a:r>
              <a:rPr lang="en-US" sz="1600" dirty="0">
                <a:solidFill>
                  <a:schemeClr val="accent2"/>
                </a:solidFill>
              </a:rPr>
              <a:t>Total time </a:t>
            </a:r>
            <a:r>
              <a:rPr lang="en-US" sz="1600" dirty="0">
                <a:solidFill>
                  <a:schemeClr val="tx2"/>
                </a:solidFill>
              </a:rPr>
              <a:t>on the date of service that includes </a:t>
            </a:r>
          </a:p>
          <a:p>
            <a:pPr marL="114300" lvl="1"/>
            <a:r>
              <a:rPr lang="en-US" sz="1600" dirty="0">
                <a:solidFill>
                  <a:schemeClr val="tx2"/>
                </a:solidFill>
              </a:rPr>
              <a:t>face-to-face and non-face-to-face time.</a:t>
            </a:r>
            <a:endParaRPr lang="en-US" sz="1600" dirty="0">
              <a:solidFill>
                <a:schemeClr val="tx2"/>
              </a:solidFill>
              <a:cs typeface="Arial"/>
            </a:endParaRPr>
          </a:p>
          <a:p>
            <a:pPr algn="l"/>
            <a:endParaRPr lang="en-US" sz="1600" dirty="0">
              <a:solidFill>
                <a:schemeClr val="tx2"/>
              </a:solidFill>
            </a:endParaRPr>
          </a:p>
        </p:txBody>
      </p:sp>
      <p:sp>
        <p:nvSpPr>
          <p:cNvPr id="12" name="TextBox 11"/>
          <p:cNvSpPr txBox="1"/>
          <p:nvPr/>
        </p:nvSpPr>
        <p:spPr>
          <a:xfrm>
            <a:off x="466725" y="1414022"/>
            <a:ext cx="11283880" cy="716436"/>
          </a:xfrm>
          <a:prstGeom prst="rect">
            <a:avLst/>
          </a:prstGeom>
          <a:noFill/>
        </p:spPr>
        <p:txBody>
          <a:bodyPr wrap="square" lIns="0" tIns="73152" rIns="0" bIns="0" rtlCol="0">
            <a:normAutofit/>
          </a:bodyPr>
          <a:lstStyle/>
          <a:p>
            <a:r>
              <a:rPr lang="en-US" sz="1600" dirty="0">
                <a:solidFill>
                  <a:schemeClr val="tx2"/>
                </a:solidFill>
              </a:rPr>
              <a:t>History and Exam are </a:t>
            </a:r>
            <a:r>
              <a:rPr lang="en-US" sz="1600" b="1" u="sng" dirty="0">
                <a:solidFill>
                  <a:schemeClr val="accent2"/>
                </a:solidFill>
              </a:rPr>
              <a:t>NOT</a:t>
            </a:r>
            <a:r>
              <a:rPr lang="en-US" sz="1600" b="1" dirty="0">
                <a:solidFill>
                  <a:schemeClr val="accent2"/>
                </a:solidFill>
              </a:rPr>
              <a:t> </a:t>
            </a:r>
            <a:r>
              <a:rPr lang="en-US" sz="1600" dirty="0">
                <a:solidFill>
                  <a:schemeClr val="tx2"/>
                </a:solidFill>
              </a:rPr>
              <a:t>used for code selection. E/M level selection will be based on Medical Decision Making (MDM) or total time. </a:t>
            </a:r>
          </a:p>
        </p:txBody>
      </p:sp>
      <p:sp>
        <p:nvSpPr>
          <p:cNvPr id="13" name="TextBox 12"/>
          <p:cNvSpPr txBox="1"/>
          <p:nvPr/>
        </p:nvSpPr>
        <p:spPr>
          <a:xfrm>
            <a:off x="1399583" y="3106414"/>
            <a:ext cx="4381500" cy="879998"/>
          </a:xfrm>
          <a:prstGeom prst="rect">
            <a:avLst/>
          </a:prstGeom>
          <a:noFill/>
        </p:spPr>
        <p:txBody>
          <a:bodyPr wrap="square" lIns="0" tIns="73152" rIns="0" bIns="0" rtlCol="0">
            <a:normAutofit/>
          </a:bodyPr>
          <a:lstStyle/>
          <a:p>
            <a:pPr marL="228600"/>
            <a:r>
              <a:rPr lang="en-US" sz="1600" dirty="0">
                <a:solidFill>
                  <a:schemeClr val="tx2"/>
                </a:solidFill>
              </a:rPr>
              <a:t>MDM continues to be leveled on the </a:t>
            </a:r>
            <a:r>
              <a:rPr lang="en-US" sz="1600" dirty="0">
                <a:solidFill>
                  <a:schemeClr val="accent2"/>
                </a:solidFill>
              </a:rPr>
              <a:t>highest two (2) out of three (3) required elements</a:t>
            </a:r>
          </a:p>
          <a:p>
            <a:pPr marL="228600"/>
            <a:endParaRPr lang="en-US" sz="1600" dirty="0">
              <a:solidFill>
                <a:schemeClr val="accent2"/>
              </a:solidFill>
              <a:cs typeface="Arial"/>
            </a:endParaRPr>
          </a:p>
          <a:p>
            <a:pPr marL="228600"/>
            <a:endParaRPr lang="en-US" sz="1600" dirty="0">
              <a:solidFill>
                <a:schemeClr val="accent2"/>
              </a:solidFill>
              <a:cs typeface="Arial"/>
            </a:endParaRPr>
          </a:p>
          <a:p>
            <a:pPr marL="285750" indent="-285750">
              <a:buFont typeface="Arial" panose="020B0604020202020204" pitchFamily="34" charset="0"/>
              <a:buChar char="•"/>
            </a:pPr>
            <a:endParaRPr lang="en-US" sz="1600" dirty="0">
              <a:solidFill>
                <a:schemeClr val="tx2"/>
              </a:solidFill>
            </a:endParaRPr>
          </a:p>
          <a:p>
            <a:pPr algn="l"/>
            <a:endParaRPr lang="en-US" sz="1600" dirty="0">
              <a:solidFill>
                <a:schemeClr val="tx2"/>
              </a:solidFill>
            </a:endParaRPr>
          </a:p>
        </p:txBody>
      </p:sp>
      <p:pic>
        <p:nvPicPr>
          <p:cNvPr id="24" name="Picture 23" descr="Military Time - David Spencer's Education Paragon: Helping students ..."/>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829392" y="4279161"/>
            <a:ext cx="1886108" cy="1886108"/>
          </a:xfrm>
          <a:prstGeom prst="rect">
            <a:avLst/>
          </a:prstGeom>
        </p:spPr>
      </p:pic>
      <p:pic>
        <p:nvPicPr>
          <p:cNvPr id="2" name="Picture 1"/>
          <p:cNvPicPr>
            <a:picLocks noChangeAspect="1"/>
          </p:cNvPicPr>
          <p:nvPr/>
        </p:nvPicPr>
        <p:blipFill>
          <a:blip r:embed="rId9"/>
          <a:stretch>
            <a:fillRect/>
          </a:stretch>
        </p:blipFill>
        <p:spPr>
          <a:xfrm>
            <a:off x="1181100" y="4232830"/>
            <a:ext cx="4599983" cy="2325115"/>
          </a:xfrm>
          <a:prstGeom prst="rect">
            <a:avLst/>
          </a:prstGeom>
        </p:spPr>
      </p:pic>
      <p:sp>
        <p:nvSpPr>
          <p:cNvPr id="14" name="TextBox 13"/>
          <p:cNvSpPr txBox="1"/>
          <p:nvPr/>
        </p:nvSpPr>
        <p:spPr>
          <a:xfrm>
            <a:off x="1508289" y="4232830"/>
            <a:ext cx="2036189" cy="452292"/>
          </a:xfrm>
          <a:prstGeom prst="rect">
            <a:avLst/>
          </a:prstGeom>
          <a:noFill/>
        </p:spPr>
        <p:txBody>
          <a:bodyPr wrap="square" lIns="0" tIns="73152" rIns="0" bIns="0" rtlCol="0">
            <a:normAutofit/>
          </a:bodyPr>
          <a:lstStyle/>
          <a:p>
            <a:pPr marL="228600"/>
            <a:r>
              <a:rPr lang="en-US" sz="1600" dirty="0">
                <a:solidFill>
                  <a:schemeClr val="accent2"/>
                </a:solidFill>
              </a:rPr>
              <a:t>Four levels of MDM</a:t>
            </a:r>
          </a:p>
          <a:p>
            <a:pPr marL="228600"/>
            <a:endParaRPr lang="en-US" sz="1600" dirty="0">
              <a:solidFill>
                <a:schemeClr val="accent2"/>
              </a:solidFill>
              <a:cs typeface="Arial"/>
            </a:endParaRPr>
          </a:p>
          <a:p>
            <a:pPr marL="228600"/>
            <a:endParaRPr lang="en-US" sz="1600" dirty="0">
              <a:solidFill>
                <a:schemeClr val="accent2"/>
              </a:solidFill>
              <a:cs typeface="Arial"/>
            </a:endParaRPr>
          </a:p>
          <a:p>
            <a:pPr marL="285750" indent="-285750">
              <a:buFont typeface="Arial" panose="020B0604020202020204" pitchFamily="34" charset="0"/>
              <a:buChar char="•"/>
            </a:pPr>
            <a:endParaRPr lang="en-US" sz="1600" dirty="0">
              <a:solidFill>
                <a:schemeClr val="tx2"/>
              </a:solidFill>
            </a:endParaRPr>
          </a:p>
          <a:p>
            <a:pPr algn="l"/>
            <a:endParaRPr lang="en-US" sz="1600" dirty="0">
              <a:solidFill>
                <a:schemeClr val="tx2"/>
              </a:solidFill>
            </a:endParaRPr>
          </a:p>
        </p:txBody>
      </p:sp>
    </p:spTree>
    <p:extLst>
      <p:ext uri="{BB962C8B-B14F-4D97-AF65-F5344CB8AC3E}">
        <p14:creationId xmlns:p14="http://schemas.microsoft.com/office/powerpoint/2010/main" val="67765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2"/>
          </p:nvPr>
        </p:nvGraphicFramePr>
        <p:xfrm>
          <a:off x="466725" y="2452337"/>
          <a:ext cx="5497513" cy="30340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6"/>
          </p:nvPr>
        </p:nvSpPr>
        <p:spPr/>
        <p:txBody>
          <a:bodyPr/>
          <a:lstStyle/>
          <a:p>
            <a:fld id="{63DCA5C9-2E11-4C67-86EB-AE1DE127DC64}" type="slidenum">
              <a:rPr lang="en-US" smtClean="0"/>
              <a:pPr/>
              <a:t>5</a:t>
            </a:fld>
            <a:endParaRPr lang="en-US" dirty="0"/>
          </a:p>
        </p:txBody>
      </p:sp>
      <p:sp>
        <p:nvSpPr>
          <p:cNvPr id="7" name="Title 6"/>
          <p:cNvSpPr>
            <a:spLocks noGrp="1"/>
          </p:cNvSpPr>
          <p:nvPr>
            <p:ph type="title"/>
          </p:nvPr>
        </p:nvSpPr>
        <p:spPr>
          <a:xfrm>
            <a:off x="466724" y="342900"/>
            <a:ext cx="12323446" cy="723900"/>
          </a:xfrm>
        </p:spPr>
        <p:txBody>
          <a:bodyPr/>
          <a:lstStyle/>
          <a:p>
            <a:r>
              <a:rPr lang="en-US" dirty="0"/>
              <a:t>Initial and Observation services reported with same E/M codes; Initial services and Subsequent services reported based on MDM or total time</a:t>
            </a:r>
          </a:p>
        </p:txBody>
      </p:sp>
      <p:graphicFrame>
        <p:nvGraphicFramePr>
          <p:cNvPr id="9" name="Content Placeholder 7"/>
          <p:cNvGraphicFramePr>
            <a:graphicFrameLocks noGrp="1"/>
          </p:cNvGraphicFramePr>
          <p:nvPr>
            <p:ph sz="quarter" idx="13"/>
          </p:nvPr>
        </p:nvGraphicFramePr>
        <p:xfrm>
          <a:off x="6227762" y="2450624"/>
          <a:ext cx="5497513" cy="30358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ounded Rectangle 9"/>
          <p:cNvSpPr/>
          <p:nvPr/>
        </p:nvSpPr>
        <p:spPr bwMode="auto">
          <a:xfrm>
            <a:off x="466725" y="1458930"/>
            <a:ext cx="5497513" cy="678095"/>
          </a:xfrm>
          <a:prstGeom prst="roundRect">
            <a:avLst/>
          </a:prstGeom>
          <a:solidFill>
            <a:schemeClr val="accent2">
              <a:lumMod val="60000"/>
              <a:lumOff val="4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dirty="0">
                <a:solidFill>
                  <a:schemeClr val="tx2"/>
                </a:solidFill>
              </a:rPr>
              <a:t>Initial Hospital Inpatient or Observation Care</a:t>
            </a:r>
            <a:endParaRPr lang="en-US" sz="1600" b="1" dirty="0">
              <a:solidFill>
                <a:schemeClr val="tx2"/>
              </a:solidFill>
              <a:cs typeface="Arial"/>
            </a:endParaRPr>
          </a:p>
        </p:txBody>
      </p:sp>
      <p:sp>
        <p:nvSpPr>
          <p:cNvPr id="11" name="Rounded Rectangle 10"/>
          <p:cNvSpPr/>
          <p:nvPr/>
        </p:nvSpPr>
        <p:spPr bwMode="auto">
          <a:xfrm>
            <a:off x="466725" y="5829802"/>
            <a:ext cx="11258550" cy="571168"/>
          </a:xfrm>
          <a:prstGeom prst="roundRect">
            <a:avLst/>
          </a:prstGeom>
          <a:solidFill>
            <a:schemeClr val="accent2">
              <a:lumMod val="40000"/>
              <a:lumOff val="60000"/>
            </a:schemeClr>
          </a:solidFill>
          <a:ln>
            <a:no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400" dirty="0">
                <a:solidFill>
                  <a:schemeClr val="tx2"/>
                </a:solidFill>
              </a:rPr>
              <a:t>Initial services are reported when patient has not received any professional services from the provider or another provider in exact </a:t>
            </a:r>
            <a:endParaRPr lang="en-US" sz="1400" dirty="0">
              <a:solidFill>
                <a:schemeClr val="tx2"/>
              </a:solidFill>
              <a:cs typeface="Arial"/>
            </a:endParaRPr>
          </a:p>
          <a:p>
            <a:pPr algn="ctr"/>
            <a:r>
              <a:rPr lang="en-US" sz="1400" dirty="0">
                <a:solidFill>
                  <a:schemeClr val="tx2"/>
                </a:solidFill>
              </a:rPr>
              <a:t>same group during the stay</a:t>
            </a:r>
            <a:endParaRPr lang="en-US" sz="1400" dirty="0">
              <a:solidFill>
                <a:schemeClr val="tx2"/>
              </a:solidFill>
              <a:cs typeface="Arial"/>
            </a:endParaRPr>
          </a:p>
        </p:txBody>
      </p:sp>
      <p:sp>
        <p:nvSpPr>
          <p:cNvPr id="12" name="Rounded Rectangle 11"/>
          <p:cNvSpPr/>
          <p:nvPr/>
        </p:nvSpPr>
        <p:spPr bwMode="auto">
          <a:xfrm>
            <a:off x="6227762" y="1458930"/>
            <a:ext cx="5497513" cy="678095"/>
          </a:xfrm>
          <a:prstGeom prst="roundRect">
            <a:avLst/>
          </a:prstGeom>
          <a:solidFill>
            <a:schemeClr val="accent4">
              <a:lumMod val="40000"/>
              <a:lumOff val="6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dirty="0">
                <a:solidFill>
                  <a:schemeClr val="tx2"/>
                </a:solidFill>
              </a:rPr>
              <a:t>Subsequent Hospital Inpatient or Observation Care</a:t>
            </a:r>
            <a:endParaRPr lang="en-US" sz="1600" b="1" dirty="0">
              <a:solidFill>
                <a:schemeClr val="tx2"/>
              </a:solidFill>
              <a:cs typeface="Arial"/>
            </a:endParaRPr>
          </a:p>
        </p:txBody>
      </p:sp>
    </p:spTree>
    <p:custDataLst>
      <p:tags r:id="rId1"/>
    </p:custDataLst>
    <p:extLst>
      <p:ext uri="{BB962C8B-B14F-4D97-AF65-F5344CB8AC3E}">
        <p14:creationId xmlns:p14="http://schemas.microsoft.com/office/powerpoint/2010/main" val="89885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1694" y="82193"/>
            <a:ext cx="13178823" cy="408652"/>
          </a:xfrm>
        </p:spPr>
        <p:txBody>
          <a:bodyPr/>
          <a:lstStyle/>
          <a:p>
            <a:r>
              <a:rPr lang="en-US" dirty="0"/>
              <a:t>Revised MDM Table- E/M services still billed on the two highest elements</a:t>
            </a:r>
          </a:p>
        </p:txBody>
      </p:sp>
      <p:graphicFrame>
        <p:nvGraphicFramePr>
          <p:cNvPr id="6" name="Table 5"/>
          <p:cNvGraphicFramePr>
            <a:graphicFrameLocks noGrp="1"/>
          </p:cNvGraphicFramePr>
          <p:nvPr>
            <p:extLst>
              <p:ext uri="{D42A27DB-BD31-4B8C-83A1-F6EECF244321}">
                <p14:modId xmlns:p14="http://schemas.microsoft.com/office/powerpoint/2010/main" val="428531360"/>
              </p:ext>
            </p:extLst>
          </p:nvPr>
        </p:nvGraphicFramePr>
        <p:xfrm>
          <a:off x="251013" y="739989"/>
          <a:ext cx="11716868" cy="6059405"/>
        </p:xfrm>
        <a:graphic>
          <a:graphicData uri="http://schemas.openxmlformats.org/drawingml/2006/table">
            <a:tbl>
              <a:tblPr firstRow="1" firstCol="1" bandRow="1">
                <a:tableStyleId>{5C22544A-7EE6-4342-B048-85BDC9FD1C3A}</a:tableStyleId>
              </a:tblPr>
              <a:tblGrid>
                <a:gridCol w="777687">
                  <a:extLst>
                    <a:ext uri="{9D8B030D-6E8A-4147-A177-3AD203B41FA5}">
                      <a16:colId xmlns:a16="http://schemas.microsoft.com/office/drawing/2014/main" val="583142056"/>
                    </a:ext>
                  </a:extLst>
                </a:gridCol>
                <a:gridCol w="2470280">
                  <a:extLst>
                    <a:ext uri="{9D8B030D-6E8A-4147-A177-3AD203B41FA5}">
                      <a16:colId xmlns:a16="http://schemas.microsoft.com/office/drawing/2014/main" val="3330484340"/>
                    </a:ext>
                  </a:extLst>
                </a:gridCol>
                <a:gridCol w="4590661">
                  <a:extLst>
                    <a:ext uri="{9D8B030D-6E8A-4147-A177-3AD203B41FA5}">
                      <a16:colId xmlns:a16="http://schemas.microsoft.com/office/drawing/2014/main" val="4149231954"/>
                    </a:ext>
                  </a:extLst>
                </a:gridCol>
                <a:gridCol w="3878240">
                  <a:extLst>
                    <a:ext uri="{9D8B030D-6E8A-4147-A177-3AD203B41FA5}">
                      <a16:colId xmlns:a16="http://schemas.microsoft.com/office/drawing/2014/main" val="1271632080"/>
                    </a:ext>
                  </a:extLst>
                </a:gridCol>
              </a:tblGrid>
              <a:tr h="352934">
                <a:tc>
                  <a:txBody>
                    <a:bodyPr/>
                    <a:lstStyle/>
                    <a:p>
                      <a:pPr marL="0" marR="0" algn="ctr">
                        <a:lnSpc>
                          <a:spcPct val="107000"/>
                        </a:lnSpc>
                        <a:spcBef>
                          <a:spcPts val="0"/>
                        </a:spcBef>
                        <a:spcAft>
                          <a:spcPts val="800"/>
                        </a:spcAft>
                      </a:pPr>
                      <a:r>
                        <a:rPr lang="en-US" sz="1100" dirty="0">
                          <a:solidFill>
                            <a:schemeClr val="tx1"/>
                          </a:solidFill>
                          <a:effectLst/>
                        </a:rPr>
                        <a:t>Level of MDM</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7292" marB="0" anchor="ctr">
                    <a:solidFill>
                      <a:schemeClr val="accent2">
                        <a:lumMod val="40000"/>
                        <a:lumOff val="60000"/>
                      </a:schemeClr>
                    </a:solidFill>
                  </a:tcPr>
                </a:tc>
                <a:tc>
                  <a:txBody>
                    <a:bodyPr/>
                    <a:lstStyle/>
                    <a:p>
                      <a:pPr marL="0" marR="0" algn="ctr">
                        <a:lnSpc>
                          <a:spcPct val="107000"/>
                        </a:lnSpc>
                        <a:spcBef>
                          <a:spcPts val="0"/>
                        </a:spcBef>
                        <a:spcAft>
                          <a:spcPts val="800"/>
                        </a:spcAft>
                      </a:pPr>
                      <a:r>
                        <a:rPr lang="en-US" sz="1100" dirty="0">
                          <a:solidFill>
                            <a:schemeClr val="tx1"/>
                          </a:solidFill>
                          <a:effectLst/>
                        </a:rPr>
                        <a:t>Number and Complexity of Problems Addressed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7292" marB="0" anchor="ctr">
                    <a:solidFill>
                      <a:schemeClr val="accent2">
                        <a:lumMod val="40000"/>
                        <a:lumOff val="60000"/>
                      </a:schemeClr>
                    </a:solidFill>
                  </a:tcPr>
                </a:tc>
                <a:tc>
                  <a:txBody>
                    <a:bodyPr/>
                    <a:lstStyle/>
                    <a:p>
                      <a:pPr marL="0" marR="0" algn="ctr">
                        <a:lnSpc>
                          <a:spcPct val="107000"/>
                        </a:lnSpc>
                        <a:spcBef>
                          <a:spcPts val="0"/>
                        </a:spcBef>
                        <a:spcAft>
                          <a:spcPts val="800"/>
                        </a:spcAft>
                      </a:pPr>
                      <a:r>
                        <a:rPr lang="en-US" sz="1100" dirty="0">
                          <a:solidFill>
                            <a:schemeClr val="tx1"/>
                          </a:solidFill>
                          <a:effectLst/>
                        </a:rPr>
                        <a:t>Amount and/or Complexity of Data to be Reviewed and Analyzed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7292" marB="0" anchor="ctr">
                    <a:solidFill>
                      <a:schemeClr val="accent2">
                        <a:lumMod val="40000"/>
                        <a:lumOff val="60000"/>
                      </a:schemeClr>
                    </a:solidFill>
                  </a:tcPr>
                </a:tc>
                <a:tc>
                  <a:txBody>
                    <a:bodyPr/>
                    <a:lstStyle/>
                    <a:p>
                      <a:pPr marL="0" marR="0" algn="ctr">
                        <a:lnSpc>
                          <a:spcPct val="107000"/>
                        </a:lnSpc>
                        <a:spcBef>
                          <a:spcPts val="0"/>
                        </a:spcBef>
                        <a:spcAft>
                          <a:spcPts val="800"/>
                        </a:spcAft>
                      </a:pPr>
                      <a:r>
                        <a:rPr lang="en-US" sz="1100" dirty="0">
                          <a:solidFill>
                            <a:schemeClr val="tx1"/>
                          </a:solidFill>
                          <a:effectLst/>
                        </a:rPr>
                        <a:t>Risk of Complications and/or Morbidity or Mortality of Patient Management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7292" marB="0" anchor="ctr">
                    <a:solidFill>
                      <a:schemeClr val="accent2">
                        <a:lumMod val="40000"/>
                        <a:lumOff val="60000"/>
                      </a:schemeClr>
                    </a:solidFill>
                  </a:tcPr>
                </a:tc>
                <a:extLst>
                  <a:ext uri="{0D108BD9-81ED-4DB2-BD59-A6C34878D82A}">
                    <a16:rowId xmlns:a16="http://schemas.microsoft.com/office/drawing/2014/main" val="1624633285"/>
                  </a:ext>
                </a:extLst>
              </a:tr>
              <a:tr h="1749111">
                <a:tc>
                  <a:txBody>
                    <a:bodyPr/>
                    <a:lstStyle/>
                    <a:p>
                      <a:pPr marL="0" marR="0" algn="ctr">
                        <a:lnSpc>
                          <a:spcPct val="100000"/>
                        </a:lnSpc>
                        <a:spcBef>
                          <a:spcPts val="0"/>
                        </a:spcBef>
                        <a:spcAft>
                          <a:spcPts val="0"/>
                        </a:spcAft>
                      </a:pPr>
                      <a:r>
                        <a:rPr lang="en-US" sz="1100" b="1" dirty="0">
                          <a:solidFill>
                            <a:schemeClr val="tx1"/>
                          </a:solidFill>
                          <a:effectLst/>
                        </a:rPr>
                        <a:t>Low </a:t>
                      </a:r>
                    </a:p>
                  </a:txBody>
                  <a:tcPr marL="54224" marR="54224" marT="8472" marB="0" anchor="ctr">
                    <a:solidFill>
                      <a:schemeClr val="accent2">
                        <a:lumMod val="40000"/>
                        <a:lumOff val="60000"/>
                      </a:schemeClr>
                    </a:solidFill>
                  </a:tcPr>
                </a:tc>
                <a:tc>
                  <a:txBody>
                    <a:bodyPr/>
                    <a:lstStyle/>
                    <a:p>
                      <a:pPr marL="112395" marR="0" indent="-11239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2 + self-limited or minor problems;</a:t>
                      </a:r>
                    </a:p>
                    <a:p>
                      <a:pPr marL="112395" marR="0" indent="-11239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1 stable chronic illness;</a:t>
                      </a:r>
                    </a:p>
                    <a:p>
                      <a:pPr marL="112395" marR="0" indent="-11239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1 acute, uncomplicated illness or injury;</a:t>
                      </a:r>
                    </a:p>
                    <a:p>
                      <a:pPr marL="112395" marR="0" lvl="0" indent="-112395">
                        <a:lnSpc>
                          <a:spcPct val="100000"/>
                        </a:lnSpc>
                        <a:spcBef>
                          <a:spcPts val="0"/>
                        </a:spcBef>
                        <a:spcAft>
                          <a:spcPts val="0"/>
                        </a:spcAft>
                        <a:buClr>
                          <a:srgbClr val="4B9CD3"/>
                        </a:buClr>
                        <a:buFont typeface="Arial" panose="020B0604020202020204" pitchFamily="34" charset="0"/>
                        <a:buChar char="•"/>
                      </a:pPr>
                      <a:r>
                        <a:rPr lang="en-US" sz="1100" b="1" dirty="0">
                          <a:solidFill>
                            <a:schemeClr val="tx1"/>
                          </a:solidFill>
                          <a:effectLst/>
                        </a:rPr>
                        <a:t>1 stable acute illness;</a:t>
                      </a:r>
                    </a:p>
                    <a:p>
                      <a:pPr marL="112395" marR="0" lvl="0" indent="-112395">
                        <a:lnSpc>
                          <a:spcPct val="100000"/>
                        </a:lnSpc>
                        <a:spcBef>
                          <a:spcPts val="0"/>
                        </a:spcBef>
                        <a:spcAft>
                          <a:spcPts val="0"/>
                        </a:spcAft>
                        <a:buClr>
                          <a:srgbClr val="4B9CD3"/>
                        </a:buClr>
                        <a:buFont typeface="Arial" panose="020B0604020202020204" pitchFamily="34" charset="0"/>
                        <a:buChar char="•"/>
                      </a:pPr>
                      <a:r>
                        <a:rPr lang="en-US" sz="1100" b="1" dirty="0">
                          <a:solidFill>
                            <a:schemeClr val="tx1"/>
                          </a:solidFill>
                          <a:effectLst/>
                        </a:rPr>
                        <a:t>1 acute, uncomplicated illness or injury requiring hospital inpatient or observation level of care </a:t>
                      </a:r>
                    </a:p>
                  </a:txBody>
                  <a:tcPr marL="54224" marR="54224" marT="8472" marB="0" anchor="ctr">
                    <a:solidFill>
                      <a:srgbClr val="E7E8EA"/>
                    </a:solidFill>
                  </a:tcPr>
                </a:tc>
                <a:tc>
                  <a:txBody>
                    <a:bodyPr/>
                    <a:lstStyle/>
                    <a:p>
                      <a:pPr marL="0" marR="0" algn="l">
                        <a:lnSpc>
                          <a:spcPct val="100000"/>
                        </a:lnSpc>
                        <a:spcBef>
                          <a:spcPts val="0"/>
                        </a:spcBef>
                        <a:spcAft>
                          <a:spcPts val="0"/>
                        </a:spcAft>
                      </a:pPr>
                      <a:r>
                        <a:rPr lang="en-US" sz="1100" b="1" i="1" dirty="0">
                          <a:solidFill>
                            <a:schemeClr val="accent1"/>
                          </a:solidFill>
                          <a:effectLst/>
                        </a:rPr>
                        <a:t>Must meet the requirements of at least 1 of the 2 categories</a:t>
                      </a:r>
                    </a:p>
                    <a:p>
                      <a:pPr marL="0" marR="0" algn="l">
                        <a:lnSpc>
                          <a:spcPct val="100000"/>
                        </a:lnSpc>
                        <a:spcBef>
                          <a:spcPts val="0"/>
                        </a:spcBef>
                        <a:spcAft>
                          <a:spcPts val="0"/>
                        </a:spcAft>
                      </a:pPr>
                      <a:r>
                        <a:rPr lang="en-US" sz="1100" b="1" i="1" u="sng" dirty="0">
                          <a:solidFill>
                            <a:schemeClr val="accent1"/>
                          </a:solidFill>
                          <a:effectLst/>
                        </a:rPr>
                        <a:t>Category 1</a:t>
                      </a:r>
                      <a:r>
                        <a:rPr lang="en-US" sz="1100" b="1" dirty="0">
                          <a:solidFill>
                            <a:schemeClr val="accent1"/>
                          </a:solidFill>
                          <a:effectLst/>
                        </a:rPr>
                        <a:t>: Tests and documents</a:t>
                      </a:r>
                    </a:p>
                    <a:p>
                      <a:pPr marL="171450" marR="0" indent="-171450" algn="l">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Any combination of 2 from the following:</a:t>
                      </a:r>
                    </a:p>
                    <a:p>
                      <a:pPr marL="344170" marR="0" indent="-111125" algn="l">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Review of prior external note(s) from each unique source*;</a:t>
                      </a:r>
                    </a:p>
                    <a:p>
                      <a:pPr marL="344170" marR="0" indent="-111125" algn="l">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Review of the result(s) of each unique test*;</a:t>
                      </a:r>
                    </a:p>
                    <a:p>
                      <a:pPr marL="344170" marR="0" indent="-111125" algn="l">
                        <a:lnSpc>
                          <a:spcPct val="100000"/>
                        </a:lnSpc>
                        <a:spcBef>
                          <a:spcPts val="0"/>
                        </a:spcBef>
                        <a:spcAft>
                          <a:spcPts val="1000"/>
                        </a:spcAft>
                        <a:buClr>
                          <a:schemeClr val="accent2"/>
                        </a:buClr>
                        <a:buFont typeface="Arial" panose="020B0604020202020204" pitchFamily="34" charset="0"/>
                        <a:buChar char="•"/>
                      </a:pPr>
                      <a:r>
                        <a:rPr lang="en-US" sz="1100" dirty="0">
                          <a:solidFill>
                            <a:schemeClr val="accent1"/>
                          </a:solidFill>
                          <a:effectLst/>
                        </a:rPr>
                        <a:t>Ordering of each unique test*</a:t>
                      </a:r>
                    </a:p>
                    <a:p>
                      <a:pPr marL="0" marR="0" algn="l">
                        <a:lnSpc>
                          <a:spcPct val="100000"/>
                        </a:lnSpc>
                        <a:spcBef>
                          <a:spcPts val="0"/>
                        </a:spcBef>
                        <a:spcAft>
                          <a:spcPts val="0"/>
                        </a:spcAft>
                      </a:pPr>
                      <a:r>
                        <a:rPr lang="en-US" sz="1100" b="1" u="sng" dirty="0">
                          <a:solidFill>
                            <a:schemeClr val="accent1"/>
                          </a:solidFill>
                          <a:effectLst/>
                        </a:rPr>
                        <a:t>Category 2</a:t>
                      </a:r>
                      <a:r>
                        <a:rPr lang="en-US" sz="1100" dirty="0">
                          <a:solidFill>
                            <a:schemeClr val="accent1"/>
                          </a:solidFill>
                          <a:effectLst/>
                        </a:rPr>
                        <a:t>: </a:t>
                      </a:r>
                      <a:r>
                        <a:rPr lang="en-US" sz="1100" b="1" dirty="0">
                          <a:solidFill>
                            <a:schemeClr val="accent1"/>
                          </a:solidFill>
                          <a:effectLst/>
                        </a:rPr>
                        <a:t>Assessment requiring an independent historian(s)</a:t>
                      </a:r>
                    </a:p>
                    <a:p>
                      <a:pPr marL="0" marR="0" algn="l">
                        <a:lnSpc>
                          <a:spcPct val="100000"/>
                        </a:lnSpc>
                        <a:spcBef>
                          <a:spcPts val="0"/>
                        </a:spcBef>
                        <a:spcAft>
                          <a:spcPts val="0"/>
                        </a:spcAft>
                      </a:pPr>
                      <a:r>
                        <a:rPr lang="en-US" sz="1100" dirty="0">
                          <a:solidFill>
                            <a:schemeClr val="tx1"/>
                          </a:solidFill>
                          <a:effectLst/>
                        </a:rPr>
                        <a:t>(For the categories of independent interpretation of tests and discussion of management or test interpretation, see moderate or high)</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24" marR="54224" marT="137160" marB="137160" anchor="ctr">
                    <a:solidFill>
                      <a:srgbClr val="E7E8EA"/>
                    </a:solidFill>
                  </a:tcPr>
                </a:tc>
                <a:tc>
                  <a:txBody>
                    <a:bodyPr/>
                    <a:lstStyle/>
                    <a:p>
                      <a:pPr marL="0" marR="0">
                        <a:lnSpc>
                          <a:spcPct val="100000"/>
                        </a:lnSpc>
                        <a:spcBef>
                          <a:spcPts val="0"/>
                        </a:spcBef>
                        <a:spcAft>
                          <a:spcPts val="0"/>
                        </a:spcAft>
                      </a:pPr>
                      <a:r>
                        <a:rPr lang="en-US" sz="1100" b="0" dirty="0">
                          <a:solidFill>
                            <a:schemeClr val="tx1"/>
                          </a:solidFill>
                          <a:effectLst/>
                        </a:rPr>
                        <a:t>Low risk of morbidity from additional diagnostic testing or treatment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24" marR="54224" marT="8472" marB="0" anchor="ctr">
                    <a:solidFill>
                      <a:srgbClr val="E7E8EA"/>
                    </a:solidFill>
                  </a:tcPr>
                </a:tc>
                <a:extLst>
                  <a:ext uri="{0D108BD9-81ED-4DB2-BD59-A6C34878D82A}">
                    <a16:rowId xmlns:a16="http://schemas.microsoft.com/office/drawing/2014/main" val="4243050188"/>
                  </a:ext>
                </a:extLst>
              </a:tr>
              <a:tr h="1948235">
                <a:tc rowSpan="2">
                  <a:txBody>
                    <a:bodyPr/>
                    <a:lstStyle/>
                    <a:p>
                      <a:pPr marL="0" marR="0" algn="ctr">
                        <a:lnSpc>
                          <a:spcPct val="100000"/>
                        </a:lnSpc>
                        <a:spcBef>
                          <a:spcPts val="0"/>
                        </a:spcBef>
                        <a:spcAft>
                          <a:spcPts val="0"/>
                        </a:spcAft>
                      </a:pPr>
                      <a:r>
                        <a:rPr lang="en-US" sz="1100" b="1" dirty="0">
                          <a:solidFill>
                            <a:schemeClr val="tx1"/>
                          </a:solidFill>
                          <a:effectLst/>
                        </a:rPr>
                        <a:t>Moderate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7292" marB="0" anchor="ctr">
                    <a:solidFill>
                      <a:schemeClr val="accent2">
                        <a:lumMod val="40000"/>
                        <a:lumOff val="60000"/>
                      </a:schemeClr>
                    </a:solidFill>
                  </a:tcPr>
                </a:tc>
                <a:tc rowSpan="2">
                  <a:txBody>
                    <a:bodyPr/>
                    <a:lstStyle/>
                    <a:p>
                      <a:pPr marL="117475" marR="0" indent="-11747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1 or more chronic illnesses with exacerbation, progression, or side effects of treatment;</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2 or more stable chronic illnesses;</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1 undiagnosed new problem with uncertain prognosis;</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1 acute illness with systemic symptoms;</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1 acute complicated injury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46670" marT="0" marB="0" anchor="ctr">
                    <a:solidFill>
                      <a:srgbClr val="E7E8EA"/>
                    </a:solidFill>
                  </a:tcPr>
                </a:tc>
                <a:tc rowSpan="3">
                  <a:txBody>
                    <a:bodyPr/>
                    <a:lstStyle/>
                    <a:p>
                      <a:pPr marL="0" marR="0">
                        <a:lnSpc>
                          <a:spcPct val="100000"/>
                        </a:lnSpc>
                        <a:spcBef>
                          <a:spcPts val="0"/>
                        </a:spcBef>
                        <a:spcAft>
                          <a:spcPts val="0"/>
                        </a:spcAft>
                      </a:pPr>
                      <a:endParaRPr lang="en-US" sz="1100" b="1" i="1" dirty="0">
                        <a:solidFill>
                          <a:schemeClr val="tx1"/>
                        </a:solidFill>
                        <a:effectLst/>
                      </a:endParaRPr>
                    </a:p>
                    <a:p>
                      <a:pPr marL="0" marR="0" algn="l">
                        <a:lnSpc>
                          <a:spcPct val="100000"/>
                        </a:lnSpc>
                        <a:spcBef>
                          <a:spcPts val="0"/>
                        </a:spcBef>
                        <a:spcAft>
                          <a:spcPts val="0"/>
                        </a:spcAft>
                      </a:pPr>
                      <a:r>
                        <a:rPr lang="en-US" sz="1100" b="1" i="1" dirty="0">
                          <a:solidFill>
                            <a:schemeClr val="accent1"/>
                          </a:solidFill>
                          <a:effectLst/>
                        </a:rPr>
                        <a:t>Moderate Must meet requirements</a:t>
                      </a:r>
                      <a:r>
                        <a:rPr lang="en-US" sz="1100" b="1" i="1" baseline="0" dirty="0">
                          <a:solidFill>
                            <a:schemeClr val="accent1"/>
                          </a:solidFill>
                          <a:effectLst/>
                        </a:rPr>
                        <a:t> of at least 1 out of the 3 categories</a:t>
                      </a:r>
                    </a:p>
                    <a:p>
                      <a:pPr marL="0" marR="0" algn="l">
                        <a:lnSpc>
                          <a:spcPct val="100000"/>
                        </a:lnSpc>
                        <a:spcBef>
                          <a:spcPts val="0"/>
                        </a:spcBef>
                        <a:spcAft>
                          <a:spcPts val="0"/>
                        </a:spcAft>
                      </a:pPr>
                      <a:r>
                        <a:rPr lang="en-US" sz="1100" b="1" i="1" baseline="0" dirty="0">
                          <a:solidFill>
                            <a:schemeClr val="accent1"/>
                          </a:solidFill>
                          <a:effectLst/>
                        </a:rPr>
                        <a:t>Extensive (High) must requirements of at least 2 out of the 3 categories </a:t>
                      </a:r>
                      <a:endParaRPr lang="en-US" sz="1100" b="1" i="1" dirty="0">
                        <a:solidFill>
                          <a:schemeClr val="accent1"/>
                        </a:solidFill>
                        <a:effectLst/>
                      </a:endParaRPr>
                    </a:p>
                    <a:p>
                      <a:pPr marL="0" marR="0" algn="ctr">
                        <a:lnSpc>
                          <a:spcPct val="100000"/>
                        </a:lnSpc>
                        <a:spcBef>
                          <a:spcPts val="0"/>
                        </a:spcBef>
                        <a:spcAft>
                          <a:spcPts val="0"/>
                        </a:spcAft>
                      </a:pPr>
                      <a:endParaRPr lang="en-US" sz="1100" b="0" u="sng" dirty="0">
                        <a:solidFill>
                          <a:schemeClr val="accent1"/>
                        </a:solidFill>
                        <a:effectLst/>
                      </a:endParaRPr>
                    </a:p>
                    <a:p>
                      <a:pPr marL="0" marR="0" algn="l">
                        <a:lnSpc>
                          <a:spcPct val="100000"/>
                        </a:lnSpc>
                        <a:spcBef>
                          <a:spcPts val="0"/>
                        </a:spcBef>
                        <a:spcAft>
                          <a:spcPts val="0"/>
                        </a:spcAft>
                      </a:pPr>
                      <a:r>
                        <a:rPr lang="en-US" sz="1100" b="1" u="sng" dirty="0">
                          <a:solidFill>
                            <a:schemeClr val="accent1"/>
                          </a:solidFill>
                          <a:effectLst/>
                        </a:rPr>
                        <a:t>Category 1</a:t>
                      </a:r>
                      <a:r>
                        <a:rPr lang="en-US" sz="1100" b="1" u="none" dirty="0">
                          <a:solidFill>
                            <a:schemeClr val="accent1"/>
                          </a:solidFill>
                          <a:effectLst/>
                        </a:rPr>
                        <a:t>: </a:t>
                      </a:r>
                      <a:r>
                        <a:rPr lang="en-US" sz="1100" b="1" dirty="0">
                          <a:solidFill>
                            <a:schemeClr val="accent1"/>
                          </a:solidFill>
                          <a:effectLst/>
                        </a:rPr>
                        <a:t>Tests, documents, or independent historian(s)</a:t>
                      </a:r>
                    </a:p>
                    <a:p>
                      <a:pPr marL="117475" marR="0" indent="-117475" algn="l">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Any combination of 3 from the following:</a:t>
                      </a:r>
                    </a:p>
                    <a:p>
                      <a:pPr marL="344170" marR="0" lvl="1" indent="-115570" algn="l">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Review of prior external note(s) from each     unique source*;</a:t>
                      </a:r>
                    </a:p>
                    <a:p>
                      <a:pPr marL="344170" marR="0" lvl="1" indent="-115570" algn="l">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Review of the result(s) of each unique test*;</a:t>
                      </a:r>
                    </a:p>
                    <a:p>
                      <a:pPr marL="344170" marR="0" lvl="1" indent="-115570" algn="l">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Ordering of each unique test*;</a:t>
                      </a:r>
                    </a:p>
                    <a:p>
                      <a:pPr marL="344170" marR="0" lvl="1" indent="-115570" algn="l">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Assessment requiring an independent historian(s)</a:t>
                      </a:r>
                    </a:p>
                    <a:p>
                      <a:pPr marL="228600" marR="0" lvl="1" algn="ctr">
                        <a:lnSpc>
                          <a:spcPct val="100000"/>
                        </a:lnSpc>
                        <a:spcBef>
                          <a:spcPts val="0"/>
                        </a:spcBef>
                        <a:spcAft>
                          <a:spcPts val="0"/>
                        </a:spcAft>
                      </a:pPr>
                      <a:endParaRPr lang="en-US" sz="1100" dirty="0">
                        <a:solidFill>
                          <a:schemeClr val="tx1"/>
                        </a:solidFill>
                        <a:effectLst/>
                      </a:endParaRPr>
                    </a:p>
                    <a:p>
                      <a:pPr marL="0" marR="0" algn="l">
                        <a:lnSpc>
                          <a:spcPct val="100000"/>
                        </a:lnSpc>
                        <a:spcBef>
                          <a:spcPts val="0"/>
                        </a:spcBef>
                        <a:spcAft>
                          <a:spcPts val="0"/>
                        </a:spcAft>
                      </a:pPr>
                      <a:r>
                        <a:rPr lang="en-US" sz="1100" b="1" u="sng" dirty="0">
                          <a:solidFill>
                            <a:schemeClr val="accent1"/>
                          </a:solidFill>
                          <a:effectLst/>
                        </a:rPr>
                        <a:t>Category 2</a:t>
                      </a:r>
                      <a:r>
                        <a:rPr lang="en-US" sz="1100" b="1" dirty="0">
                          <a:solidFill>
                            <a:schemeClr val="accent1"/>
                          </a:solidFill>
                          <a:effectLst/>
                        </a:rPr>
                        <a:t>: Independent interpretation of tests</a:t>
                      </a:r>
                    </a:p>
                    <a:p>
                      <a:pPr marL="117475" marR="0" indent="-117475" algn="l">
                        <a:lnSpc>
                          <a:spcPct val="100000"/>
                        </a:lnSpc>
                        <a:spcBef>
                          <a:spcPts val="0"/>
                        </a:spcBef>
                        <a:spcAft>
                          <a:spcPts val="0"/>
                        </a:spcAft>
                        <a:buClr>
                          <a:schemeClr val="accent2"/>
                        </a:buClr>
                        <a:buFont typeface="Arial" panose="020B0604020202020204" pitchFamily="34" charset="0"/>
                        <a:buChar char="•"/>
                        <a:tabLst>
                          <a:tab pos="55563" algn="l"/>
                        </a:tabLst>
                      </a:pPr>
                      <a:r>
                        <a:rPr lang="en-US" sz="1100" dirty="0">
                          <a:solidFill>
                            <a:schemeClr val="tx1"/>
                          </a:solidFill>
                          <a:effectLst/>
                        </a:rPr>
                        <a:t>Independent interpretation of a test performed by another physician/other qualified health care professional (not separately reported);</a:t>
                      </a:r>
                    </a:p>
                    <a:p>
                      <a:pPr marL="0" marR="0" algn="ctr">
                        <a:lnSpc>
                          <a:spcPct val="100000"/>
                        </a:lnSpc>
                        <a:spcBef>
                          <a:spcPts val="0"/>
                        </a:spcBef>
                        <a:spcAft>
                          <a:spcPts val="0"/>
                        </a:spcAft>
                      </a:pPr>
                      <a:endParaRPr lang="en-US" sz="1100" dirty="0">
                        <a:solidFill>
                          <a:schemeClr val="tx1"/>
                        </a:solidFill>
                        <a:effectLst/>
                      </a:endParaRPr>
                    </a:p>
                    <a:p>
                      <a:pPr marL="0" marR="0" algn="l">
                        <a:lnSpc>
                          <a:spcPct val="100000"/>
                        </a:lnSpc>
                        <a:spcBef>
                          <a:spcPts val="0"/>
                        </a:spcBef>
                        <a:spcAft>
                          <a:spcPts val="0"/>
                        </a:spcAft>
                      </a:pPr>
                      <a:r>
                        <a:rPr lang="en-US" sz="1100" b="1" u="sng" dirty="0">
                          <a:solidFill>
                            <a:schemeClr val="accent1"/>
                          </a:solidFill>
                          <a:effectLst/>
                        </a:rPr>
                        <a:t>Category 3</a:t>
                      </a:r>
                      <a:r>
                        <a:rPr lang="en-US" sz="1100" b="1" dirty="0">
                          <a:solidFill>
                            <a:schemeClr val="accent1"/>
                          </a:solidFill>
                          <a:effectLst/>
                        </a:rPr>
                        <a:t>: Discussion of management or test interpretation</a:t>
                      </a:r>
                    </a:p>
                    <a:p>
                      <a:pPr marL="117475" marR="0" indent="-117475" algn="l">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Discussion of management or test interpretation with external</a:t>
                      </a:r>
                      <a:r>
                        <a:rPr lang="en-US" sz="1100" baseline="0" dirty="0">
                          <a:solidFill>
                            <a:schemeClr val="tx1"/>
                          </a:solidFill>
                          <a:effectLst/>
                        </a:rPr>
                        <a:t> </a:t>
                      </a:r>
                      <a:r>
                        <a:rPr lang="en-US" sz="1100" dirty="0">
                          <a:solidFill>
                            <a:schemeClr val="tx1"/>
                          </a:solidFill>
                          <a:effectLst/>
                        </a:rPr>
                        <a:t>physician/other qualified health care professional\appropriate source (not</a:t>
                      </a:r>
                      <a:r>
                        <a:rPr lang="en-US" sz="1100" baseline="0" dirty="0">
                          <a:solidFill>
                            <a:schemeClr val="tx1"/>
                          </a:solidFill>
                          <a:effectLst/>
                        </a:rPr>
                        <a:t> </a:t>
                      </a:r>
                      <a:r>
                        <a:rPr lang="en-US" sz="1100" dirty="0">
                          <a:solidFill>
                            <a:schemeClr val="tx1"/>
                          </a:solidFill>
                          <a:effectLst/>
                        </a:rPr>
                        <a:t>separately reported)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46670" marT="0" marB="0" anchor="ctr">
                    <a:solidFill>
                      <a:srgbClr val="E7E8EA"/>
                    </a:solidFill>
                  </a:tcPr>
                </a:tc>
                <a:tc>
                  <a:txBody>
                    <a:bodyPr/>
                    <a:lstStyle/>
                    <a:p>
                      <a:pPr marL="0" marR="0">
                        <a:lnSpc>
                          <a:spcPct val="100000"/>
                        </a:lnSpc>
                        <a:spcBef>
                          <a:spcPts val="0"/>
                        </a:spcBef>
                        <a:spcAft>
                          <a:spcPts val="0"/>
                        </a:spcAft>
                      </a:pPr>
                      <a:r>
                        <a:rPr lang="en-US" sz="1100" b="1" dirty="0">
                          <a:solidFill>
                            <a:schemeClr val="accent1"/>
                          </a:solidFill>
                          <a:effectLst/>
                        </a:rPr>
                        <a:t>Moderate risk of morbidity from additional diagnostic testing or treatment</a:t>
                      </a:r>
                      <a:r>
                        <a:rPr lang="en-US" sz="1100" b="1" baseline="0" dirty="0">
                          <a:solidFill>
                            <a:schemeClr val="accent1"/>
                          </a:solidFill>
                          <a:effectLst/>
                        </a:rPr>
                        <a:t> </a:t>
                      </a:r>
                      <a:r>
                        <a:rPr lang="en-US" sz="1100" b="0" baseline="0" dirty="0">
                          <a:solidFill>
                            <a:schemeClr val="accent1"/>
                          </a:solidFill>
                          <a:effectLst/>
                        </a:rPr>
                        <a:t>(</a:t>
                      </a:r>
                      <a:r>
                        <a:rPr lang="en-US" sz="1100" i="1" dirty="0">
                          <a:solidFill>
                            <a:schemeClr val="accent1"/>
                          </a:solidFill>
                          <a:effectLst/>
                        </a:rPr>
                        <a:t>Examples only):</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Prescription drug management</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Decision regarding minor surgery with identified patient or procedure risk factors</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Decision regarding elective major surgery without identified patient or procedure risk factors</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Diagnosis or treatment significantly limited by social determinants of health</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46670" marT="0" marB="0" anchor="ctr">
                    <a:solidFill>
                      <a:srgbClr val="E7E8EA"/>
                    </a:solidFill>
                  </a:tcPr>
                </a:tc>
                <a:extLst>
                  <a:ext uri="{0D108BD9-81ED-4DB2-BD59-A6C34878D82A}">
                    <a16:rowId xmlns:a16="http://schemas.microsoft.com/office/drawing/2014/main" val="3806057286"/>
                  </a:ext>
                </a:extLst>
              </a:tr>
              <a:tr h="148872">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nSpc>
                          <a:spcPct val="100000"/>
                        </a:lnSpc>
                        <a:spcBef>
                          <a:spcPts val="0"/>
                        </a:spcBef>
                        <a:spcAft>
                          <a:spcPts val="0"/>
                        </a:spcAft>
                      </a:pPr>
                      <a:r>
                        <a:rPr lang="en-US" sz="1100" b="1" dirty="0">
                          <a:solidFill>
                            <a:schemeClr val="accent1"/>
                          </a:solidFill>
                          <a:effectLst/>
                        </a:rPr>
                        <a:t>High risk of morbidity from additional diagnostic testing or treatment</a:t>
                      </a:r>
                      <a:r>
                        <a:rPr lang="en-US" sz="1100" b="1" baseline="0" dirty="0">
                          <a:solidFill>
                            <a:schemeClr val="accent1"/>
                          </a:solidFill>
                          <a:effectLst/>
                        </a:rPr>
                        <a:t> </a:t>
                      </a:r>
                      <a:r>
                        <a:rPr lang="en-US" sz="1100" b="0" baseline="0" dirty="0">
                          <a:solidFill>
                            <a:schemeClr val="accent1"/>
                          </a:solidFill>
                          <a:effectLst/>
                        </a:rPr>
                        <a:t>(</a:t>
                      </a:r>
                      <a:r>
                        <a:rPr lang="en-US" sz="1100" b="0" i="1" dirty="0">
                          <a:solidFill>
                            <a:schemeClr val="accent1"/>
                          </a:solidFill>
                          <a:effectLst/>
                        </a:rPr>
                        <a:t>Examples only):</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b="0" dirty="0">
                          <a:solidFill>
                            <a:schemeClr val="tx1"/>
                          </a:solidFill>
                          <a:effectLst/>
                        </a:rPr>
                        <a:t>Drug therapy requiring intensive monitoring for toxicity</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b="0" dirty="0">
                          <a:solidFill>
                            <a:schemeClr val="tx1"/>
                          </a:solidFill>
                          <a:effectLst/>
                        </a:rPr>
                        <a:t>Decision regarding elective major surgery with identified patient or procedure risk factors</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b="0" dirty="0">
                          <a:solidFill>
                            <a:schemeClr val="tx1"/>
                          </a:solidFill>
                          <a:effectLst/>
                        </a:rPr>
                        <a:t>Decision regarding emergency major surgery</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b="0" dirty="0">
                          <a:solidFill>
                            <a:schemeClr val="tx1"/>
                          </a:solidFill>
                          <a:effectLst/>
                        </a:rPr>
                        <a:t>Decision regarding hospitalization or escalation of hospital-level care</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b="0" dirty="0">
                          <a:solidFill>
                            <a:schemeClr val="tx1"/>
                          </a:solidFill>
                          <a:effectLst/>
                        </a:rPr>
                        <a:t>Decision not to resuscitate or to de-escalate care because of poor prognosis</a:t>
                      </a:r>
                    </a:p>
                    <a:p>
                      <a:pPr marL="117475" marR="0" indent="-117475">
                        <a:lnSpc>
                          <a:spcPct val="100000"/>
                        </a:lnSpc>
                        <a:spcBef>
                          <a:spcPts val="0"/>
                        </a:spcBef>
                        <a:spcAft>
                          <a:spcPts val="0"/>
                        </a:spcAft>
                        <a:buClr>
                          <a:schemeClr val="accent2"/>
                        </a:buClr>
                        <a:buFont typeface="Arial" panose="020B0604020202020204" pitchFamily="34" charset="0"/>
                        <a:buChar char="•"/>
                      </a:pPr>
                      <a:r>
                        <a:rPr lang="en-US" sz="1100" b="0" kern="1200" dirty="0">
                          <a:solidFill>
                            <a:schemeClr val="tx1"/>
                          </a:solidFill>
                          <a:effectLst/>
                          <a:latin typeface="+mn-lt"/>
                          <a:ea typeface="Calibri" panose="020F0502020204030204" pitchFamily="34" charset="0"/>
                          <a:cs typeface="Times New Roman"/>
                        </a:rPr>
                        <a:t>Parenteral controlled substances</a:t>
                      </a:r>
                      <a:endParaRPr lang="en-US" sz="1100" b="0" i="1" dirty="0">
                        <a:solidFill>
                          <a:schemeClr val="tx1"/>
                        </a:solidFill>
                        <a:effectLst/>
                        <a:cs typeface="Times New Roman"/>
                      </a:endParaRPr>
                    </a:p>
                  </a:txBody>
                  <a:tcPr marL="137160" marR="46670" marT="0" marB="0" anchor="ctr">
                    <a:solidFill>
                      <a:srgbClr val="E7E8EA"/>
                    </a:solidFill>
                  </a:tcPr>
                </a:tc>
                <a:extLst>
                  <a:ext uri="{0D108BD9-81ED-4DB2-BD59-A6C34878D82A}">
                    <a16:rowId xmlns:a16="http://schemas.microsoft.com/office/drawing/2014/main" val="2702441250"/>
                  </a:ext>
                </a:extLst>
              </a:tr>
              <a:tr h="1666837">
                <a:tc>
                  <a:txBody>
                    <a:bodyPr/>
                    <a:lstStyle/>
                    <a:p>
                      <a:pPr marL="0" marR="0" algn="ctr">
                        <a:lnSpc>
                          <a:spcPct val="107000"/>
                        </a:lnSpc>
                        <a:spcBef>
                          <a:spcPts val="0"/>
                        </a:spcBef>
                        <a:spcAft>
                          <a:spcPts val="800"/>
                        </a:spcAft>
                      </a:pPr>
                      <a:r>
                        <a:rPr lang="en-US" sz="1100" b="1" dirty="0">
                          <a:solidFill>
                            <a:schemeClr val="tx1"/>
                          </a:solidFill>
                          <a:effectLst/>
                        </a:rPr>
                        <a:t>High</a:t>
                      </a:r>
                    </a:p>
                    <a:p>
                      <a:pPr marL="0" marR="0" algn="ctr">
                        <a:lnSpc>
                          <a:spcPct val="100000"/>
                        </a:lnSpc>
                        <a:spcBef>
                          <a:spcPts val="0"/>
                        </a:spcBef>
                        <a:spcAft>
                          <a:spcPts val="0"/>
                        </a:spcAft>
                      </a:pP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7292" marB="0" anchor="ctr">
                    <a:solidFill>
                      <a:schemeClr val="accent2">
                        <a:lumMod val="40000"/>
                        <a:lumOff val="60000"/>
                      </a:schemeClr>
                    </a:solidFill>
                  </a:tcPr>
                </a:tc>
                <a:tc>
                  <a:txBody>
                    <a:bodyPr/>
                    <a:lstStyle/>
                    <a:p>
                      <a:pPr marL="117475" marR="0" indent="-117475">
                        <a:lnSpc>
                          <a:spcPct val="107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1 or more chronic illnesses with severe exacerbation,</a:t>
                      </a:r>
                      <a:r>
                        <a:rPr lang="en-US" sz="1100" baseline="0" dirty="0">
                          <a:solidFill>
                            <a:schemeClr val="tx1"/>
                          </a:solidFill>
                          <a:effectLst/>
                        </a:rPr>
                        <a:t> </a:t>
                      </a:r>
                      <a:r>
                        <a:rPr lang="en-US" sz="1100" dirty="0">
                          <a:solidFill>
                            <a:schemeClr val="tx1"/>
                          </a:solidFill>
                          <a:effectLst/>
                        </a:rPr>
                        <a:t>progression, or side effects of treatment;</a:t>
                      </a:r>
                    </a:p>
                    <a:p>
                      <a:pPr marL="117475" marR="0" indent="-117475">
                        <a:lnSpc>
                          <a:spcPct val="107000"/>
                        </a:lnSpc>
                        <a:spcBef>
                          <a:spcPts val="0"/>
                        </a:spcBef>
                        <a:spcAft>
                          <a:spcPts val="0"/>
                        </a:spcAft>
                        <a:buClr>
                          <a:schemeClr val="accent2"/>
                        </a:buClr>
                        <a:buFont typeface="Arial" panose="020B0604020202020204" pitchFamily="34" charset="0"/>
                        <a:buChar char="•"/>
                      </a:pPr>
                      <a:r>
                        <a:rPr lang="en-US" sz="1100" dirty="0">
                          <a:solidFill>
                            <a:schemeClr val="tx1"/>
                          </a:solidFill>
                          <a:effectLst/>
                        </a:rPr>
                        <a:t>1 acute or chronic illness or injury that poses a threat to</a:t>
                      </a:r>
                      <a:r>
                        <a:rPr lang="en-US" sz="1100" baseline="0" dirty="0">
                          <a:solidFill>
                            <a:schemeClr val="tx1"/>
                          </a:solidFill>
                          <a:effectLst/>
                        </a:rPr>
                        <a:t> </a:t>
                      </a:r>
                      <a:r>
                        <a:rPr lang="en-US" sz="1100" dirty="0">
                          <a:solidFill>
                            <a:schemeClr val="tx1"/>
                          </a:solidFill>
                          <a:effectLst/>
                        </a:rPr>
                        <a:t>life or bodily function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46670" marT="0" marB="0" anchor="ctr">
                    <a:solidFill>
                      <a:srgbClr val="E7E8EA"/>
                    </a:solidFill>
                  </a:tcPr>
                </a:tc>
                <a:tc vMerge="1">
                  <a:txBody>
                    <a:bodyPr/>
                    <a:lstStyle/>
                    <a:p>
                      <a:endParaRPr lang="en-US"/>
                    </a:p>
                  </a:txBody>
                  <a:tcPr/>
                </a:tc>
                <a:tc vMerge="1">
                  <a:txBody>
                    <a:bodyPr/>
                    <a:lstStyle/>
                    <a:p>
                      <a:pPr marL="0" marR="0">
                        <a:lnSpc>
                          <a:spcPct val="100000"/>
                        </a:lnSpc>
                        <a:spcBef>
                          <a:spcPts val="0"/>
                        </a:spcBef>
                        <a:spcAft>
                          <a:spcPts val="0"/>
                        </a:spcAft>
                      </a:pPr>
                      <a:endParaRPr lang="en-US" sz="1100" i="1">
                        <a:solidFill>
                          <a:schemeClr val="tx1"/>
                        </a:solidFill>
                        <a:effectLst/>
                      </a:endParaRPr>
                    </a:p>
                  </a:txBody>
                  <a:tcPr marL="137160" marR="46670" marT="0" marB="0" anchor="ctr">
                    <a:solidFill>
                      <a:srgbClr val="E7E8EA"/>
                    </a:solidFill>
                  </a:tcPr>
                </a:tc>
                <a:extLst>
                  <a:ext uri="{0D108BD9-81ED-4DB2-BD59-A6C34878D82A}">
                    <a16:rowId xmlns:a16="http://schemas.microsoft.com/office/drawing/2014/main" val="1181940179"/>
                  </a:ext>
                </a:extLst>
              </a:tr>
            </a:tbl>
          </a:graphicData>
        </a:graphic>
      </p:graphicFrame>
    </p:spTree>
    <p:custDataLst>
      <p:tags r:id="rId1"/>
    </p:custDataLst>
    <p:extLst>
      <p:ext uri="{BB962C8B-B14F-4D97-AF65-F5344CB8AC3E}">
        <p14:creationId xmlns:p14="http://schemas.microsoft.com/office/powerpoint/2010/main" val="383276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94E4256-6087-9F24-5FD8-4DB312D0A58D}"/>
              </a:ext>
            </a:extLst>
          </p:cNvPr>
          <p:cNvSpPr>
            <a:spLocks noGrp="1"/>
          </p:cNvSpPr>
          <p:nvPr>
            <p:ph type="sldNum" sz="quarter" idx="11"/>
          </p:nvPr>
        </p:nvSpPr>
        <p:spPr/>
        <p:txBody>
          <a:bodyPr/>
          <a:lstStyle/>
          <a:p>
            <a:pPr marL="47625">
              <a:lnSpc>
                <a:spcPts val="2236"/>
              </a:lnSpc>
            </a:pPr>
            <a:fld id="{81D60167-4931-47E6-BA6A-407CBD079E47}" type="slidenum">
              <a:rPr lang="en-US" spc="-13" smtClean="0"/>
              <a:pPr marL="47625">
                <a:lnSpc>
                  <a:spcPts val="2236"/>
                </a:lnSpc>
              </a:pPr>
              <a:t>7</a:t>
            </a:fld>
            <a:endParaRPr lang="en-US" spc="-13" dirty="0"/>
          </a:p>
        </p:txBody>
      </p:sp>
      <p:sp>
        <p:nvSpPr>
          <p:cNvPr id="3" name="Text Placeholder 2">
            <a:extLst>
              <a:ext uri="{FF2B5EF4-FFF2-40B4-BE49-F238E27FC236}">
                <a16:creationId xmlns:a16="http://schemas.microsoft.com/office/drawing/2014/main" id="{965A61E4-2BEA-7B43-1080-6A600E7C227D}"/>
              </a:ext>
            </a:extLst>
          </p:cNvPr>
          <p:cNvSpPr>
            <a:spLocks noGrp="1"/>
          </p:cNvSpPr>
          <p:nvPr>
            <p:ph sz="quarter" idx="12"/>
          </p:nvPr>
        </p:nvSpPr>
        <p:spPr/>
        <p:txBody>
          <a:bodyPr vert="horz" lIns="0" tIns="0" rIns="0" bIns="0" rtlCol="0" anchor="t">
            <a:noAutofit/>
          </a:bodyPr>
          <a:lstStyle/>
          <a:p>
            <a:endParaRPr lang="en-US" b="1" dirty="0">
              <a:solidFill>
                <a:schemeClr val="accent2"/>
              </a:solidFill>
              <a:ea typeface="+mn-lt"/>
              <a:cs typeface="Arial"/>
            </a:endParaRPr>
          </a:p>
          <a:p>
            <a:endParaRPr lang="en-US" dirty="0"/>
          </a:p>
        </p:txBody>
      </p:sp>
      <p:sp>
        <p:nvSpPr>
          <p:cNvPr id="2" name="Title 1">
            <a:extLst>
              <a:ext uri="{FF2B5EF4-FFF2-40B4-BE49-F238E27FC236}">
                <a16:creationId xmlns:a16="http://schemas.microsoft.com/office/drawing/2014/main" id="{B987F062-8DC4-A216-5C34-3A113CC258D3}"/>
              </a:ext>
            </a:extLst>
          </p:cNvPr>
          <p:cNvSpPr>
            <a:spLocks noGrp="1"/>
          </p:cNvSpPr>
          <p:nvPr>
            <p:ph type="title"/>
          </p:nvPr>
        </p:nvSpPr>
        <p:spPr>
          <a:xfrm>
            <a:off x="466725" y="469865"/>
            <a:ext cx="12948333" cy="723900"/>
          </a:xfrm>
        </p:spPr>
        <p:txBody>
          <a:bodyPr vert="horz"/>
          <a:lstStyle/>
          <a:p>
            <a:r>
              <a:rPr lang="en-US" sz="2400" b="1" dirty="0">
                <a:solidFill>
                  <a:schemeClr val="accent2"/>
                </a:solidFill>
                <a:latin typeface="Arial Nova"/>
              </a:rPr>
              <a:t>Total time </a:t>
            </a:r>
            <a:r>
              <a:rPr lang="en-US" dirty="0">
                <a:latin typeface="Arial Nova"/>
              </a:rPr>
              <a:t>on the date of the encounter may not include </a:t>
            </a:r>
            <a:r>
              <a:rPr lang="en-US" sz="2400" b="1" dirty="0">
                <a:solidFill>
                  <a:schemeClr val="accent2"/>
                </a:solidFill>
                <a:latin typeface="Arial"/>
              </a:rPr>
              <a:t>clinical staff time or time spent on separately reported services</a:t>
            </a:r>
            <a:endParaRPr lang="en-US" sz="2400" dirty="0">
              <a:solidFill>
                <a:schemeClr val="accent2"/>
              </a:solidFill>
              <a:latin typeface="Arial"/>
            </a:endParaRPr>
          </a:p>
        </p:txBody>
      </p:sp>
      <p:sp>
        <p:nvSpPr>
          <p:cNvPr id="7" name="Rectangle: Rounded Corners 6">
            <a:extLst>
              <a:ext uri="{FF2B5EF4-FFF2-40B4-BE49-F238E27FC236}">
                <a16:creationId xmlns:a16="http://schemas.microsoft.com/office/drawing/2014/main" id="{DB84A77B-8486-4B0D-BD92-D2AEBCE1AD0A}"/>
              </a:ext>
            </a:extLst>
          </p:cNvPr>
          <p:cNvSpPr/>
          <p:nvPr/>
        </p:nvSpPr>
        <p:spPr bwMode="auto">
          <a:xfrm>
            <a:off x="466725" y="1804193"/>
            <a:ext cx="11339564" cy="3635828"/>
          </a:xfrm>
          <a:prstGeom prst="roundRect">
            <a:avLst/>
          </a:prstGeom>
          <a:noFill/>
          <a:ln w="28575">
            <a:solidFill>
              <a:schemeClr val="accent2">
                <a:lumMod val="60000"/>
                <a:lumOff val="40000"/>
              </a:schemeClr>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8" name="Rounded Rectangle 7">
            <a:extLst>
              <a:ext uri="{FF2B5EF4-FFF2-40B4-BE49-F238E27FC236}">
                <a16:creationId xmlns:a16="http://schemas.microsoft.com/office/drawing/2014/main" id="{29CAA83D-C6BD-A6CA-C030-43B6E126A219}"/>
              </a:ext>
            </a:extLst>
          </p:cNvPr>
          <p:cNvSpPr/>
          <p:nvPr/>
        </p:nvSpPr>
        <p:spPr bwMode="auto">
          <a:xfrm>
            <a:off x="1291590" y="1516762"/>
            <a:ext cx="9429750" cy="760094"/>
          </a:xfrm>
          <a:prstGeom prst="roundRect">
            <a:avLst/>
          </a:prstGeom>
          <a:solidFill>
            <a:schemeClr val="accent2"/>
          </a:solidFill>
          <a:ln>
            <a:solidFill>
              <a:schemeClr val="bg2"/>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latin typeface="Arial"/>
            </a:endParaRPr>
          </a:p>
          <a:p>
            <a:pPr algn="ctr"/>
            <a:r>
              <a:rPr lang="en-US" sz="1600" b="1" dirty="0">
                <a:solidFill>
                  <a:schemeClr val="bg1"/>
                </a:solidFill>
                <a:latin typeface="Arial"/>
              </a:rPr>
              <a:t>Total Time on the date of the encounter </a:t>
            </a:r>
            <a:endParaRPr lang="en-US" sz="1600" b="1" dirty="0">
              <a:solidFill>
                <a:schemeClr val="bg1"/>
              </a:solidFill>
              <a:latin typeface="Arial"/>
              <a:cs typeface="Arial"/>
            </a:endParaRPr>
          </a:p>
          <a:p>
            <a:pPr algn="ctr"/>
            <a:r>
              <a:rPr lang="en-US" sz="1600" i="1" dirty="0">
                <a:solidFill>
                  <a:schemeClr val="bg1"/>
                </a:solidFill>
                <a:latin typeface="Arial"/>
              </a:rPr>
              <a:t>Only the </a:t>
            </a:r>
            <a:r>
              <a:rPr lang="en-US" sz="1600" b="1" i="1" u="sng" dirty="0">
                <a:solidFill>
                  <a:schemeClr val="bg1"/>
                </a:solidFill>
                <a:latin typeface="Arial"/>
              </a:rPr>
              <a:t>Teaching Physician’s time</a:t>
            </a:r>
            <a:r>
              <a:rPr lang="en-US" sz="1600" b="1" i="1" dirty="0">
                <a:solidFill>
                  <a:schemeClr val="bg1"/>
                </a:solidFill>
                <a:latin typeface="Arial"/>
              </a:rPr>
              <a:t> </a:t>
            </a:r>
            <a:r>
              <a:rPr lang="en-US" sz="1600" i="1" dirty="0">
                <a:solidFill>
                  <a:schemeClr val="bg1"/>
                </a:solidFill>
                <a:latin typeface="Arial"/>
              </a:rPr>
              <a:t>can be reported for </a:t>
            </a:r>
            <a:r>
              <a:rPr lang="en-US" sz="1600" b="1" i="1" dirty="0">
                <a:solidFill>
                  <a:schemeClr val="bg1"/>
                </a:solidFill>
                <a:latin typeface="Arial"/>
              </a:rPr>
              <a:t>Medicare, </a:t>
            </a:r>
          </a:p>
          <a:p>
            <a:pPr algn="ctr"/>
            <a:r>
              <a:rPr lang="en-US" sz="1600" b="1" i="1" dirty="0">
                <a:solidFill>
                  <a:schemeClr val="bg1"/>
                </a:solidFill>
                <a:latin typeface="Arial"/>
              </a:rPr>
              <a:t>Medicare Advantage, and </a:t>
            </a:r>
            <a:r>
              <a:rPr lang="en-US" sz="1600" b="1" i="1" u="sng" dirty="0">
                <a:solidFill>
                  <a:schemeClr val="bg1"/>
                </a:solidFill>
                <a:latin typeface="Arial"/>
              </a:rPr>
              <a:t>TRICARE</a:t>
            </a:r>
            <a:r>
              <a:rPr lang="en-US" sz="1600" i="1" dirty="0">
                <a:solidFill>
                  <a:schemeClr val="bg1"/>
                </a:solidFill>
                <a:latin typeface="Arial"/>
              </a:rPr>
              <a:t>. Note: time based billing not applicable to ED Services. </a:t>
            </a:r>
            <a:endParaRPr lang="en-US" sz="1600" i="1" dirty="0">
              <a:solidFill>
                <a:schemeClr val="bg1"/>
              </a:solidFill>
              <a:ea typeface="+mn-lt"/>
              <a:cs typeface="+mn-lt"/>
            </a:endParaRPr>
          </a:p>
          <a:p>
            <a:pPr algn="ctr"/>
            <a:endParaRPr lang="en-US" dirty="0">
              <a:solidFill>
                <a:schemeClr val="bg1"/>
              </a:solidFill>
              <a:cs typeface="Arial"/>
            </a:endParaRPr>
          </a:p>
        </p:txBody>
      </p:sp>
      <p:sp>
        <p:nvSpPr>
          <p:cNvPr id="10" name="TextBox 9">
            <a:extLst>
              <a:ext uri="{FF2B5EF4-FFF2-40B4-BE49-F238E27FC236}">
                <a16:creationId xmlns:a16="http://schemas.microsoft.com/office/drawing/2014/main" id="{BC5BD378-75B6-F74E-6B97-94408C122254}"/>
              </a:ext>
            </a:extLst>
          </p:cNvPr>
          <p:cNvSpPr txBox="1"/>
          <p:nvPr/>
        </p:nvSpPr>
        <p:spPr>
          <a:xfrm>
            <a:off x="1652482" y="2496312"/>
            <a:ext cx="3931920" cy="603504"/>
          </a:xfrm>
          <a:prstGeom prst="roundRect">
            <a:avLst/>
          </a:prstGeom>
          <a:solidFill>
            <a:schemeClr val="accent5">
              <a:lumMod val="40000"/>
              <a:lumOff val="60000"/>
            </a:schemeClr>
          </a:solidFill>
          <a:ln>
            <a:solidFill>
              <a:schemeClr val="accent1"/>
            </a:solidFill>
          </a:ln>
        </p:spPr>
        <p:txBody>
          <a:bodyPr wrap="square" lIns="91440" tIns="73152"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Counseling and educating the patient, family, or caregiver </a:t>
            </a:r>
          </a:p>
        </p:txBody>
      </p:sp>
      <p:sp>
        <p:nvSpPr>
          <p:cNvPr id="12" name="TextBox 11">
            <a:extLst>
              <a:ext uri="{FF2B5EF4-FFF2-40B4-BE49-F238E27FC236}">
                <a16:creationId xmlns:a16="http://schemas.microsoft.com/office/drawing/2014/main" id="{41FECADC-FF52-73C5-8069-3049A1745CDF}"/>
              </a:ext>
            </a:extLst>
          </p:cNvPr>
          <p:cNvSpPr txBox="1"/>
          <p:nvPr/>
        </p:nvSpPr>
        <p:spPr>
          <a:xfrm>
            <a:off x="1650799" y="3291840"/>
            <a:ext cx="3933603" cy="603504"/>
          </a:xfrm>
          <a:prstGeom prst="roundRect">
            <a:avLst/>
          </a:prstGeom>
          <a:solidFill>
            <a:schemeClr val="accent5">
              <a:lumMod val="40000"/>
              <a:lumOff val="60000"/>
            </a:schemeClr>
          </a:solidFill>
          <a:ln>
            <a:solidFill>
              <a:schemeClr val="accent1"/>
            </a:solidFill>
          </a:ln>
        </p:spPr>
        <p:txBody>
          <a:bodyPr wrap="square" lIns="91440" tIns="73152"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Interpreting results &amp; communicating results to the patient</a:t>
            </a:r>
          </a:p>
        </p:txBody>
      </p:sp>
      <p:sp>
        <p:nvSpPr>
          <p:cNvPr id="14" name="TextBox 13">
            <a:extLst>
              <a:ext uri="{FF2B5EF4-FFF2-40B4-BE49-F238E27FC236}">
                <a16:creationId xmlns:a16="http://schemas.microsoft.com/office/drawing/2014/main" id="{17A7C3CF-7E3E-5723-FC67-528BD8F568E7}"/>
              </a:ext>
            </a:extLst>
          </p:cNvPr>
          <p:cNvSpPr txBox="1"/>
          <p:nvPr/>
        </p:nvSpPr>
        <p:spPr>
          <a:xfrm>
            <a:off x="1652482" y="4114800"/>
            <a:ext cx="3931920" cy="603504"/>
          </a:xfrm>
          <a:prstGeom prst="roundRect">
            <a:avLst/>
          </a:prstGeom>
          <a:solidFill>
            <a:schemeClr val="accent5">
              <a:lumMod val="40000"/>
              <a:lumOff val="60000"/>
            </a:schemeClr>
          </a:solidFill>
          <a:ln>
            <a:solidFill>
              <a:schemeClr val="accent1"/>
            </a:solidFill>
          </a:ln>
        </p:spPr>
        <p:txBody>
          <a:bodyPr wrap="square" lIns="91440" tIns="73152"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Documenting clinical information in the medical record </a:t>
            </a:r>
          </a:p>
        </p:txBody>
      </p:sp>
      <p:sp>
        <p:nvSpPr>
          <p:cNvPr id="16" name="TextBox 15">
            <a:extLst>
              <a:ext uri="{FF2B5EF4-FFF2-40B4-BE49-F238E27FC236}">
                <a16:creationId xmlns:a16="http://schemas.microsoft.com/office/drawing/2014/main" id="{43AC5807-8432-4F8F-A41A-C24F2C20A054}"/>
              </a:ext>
            </a:extLst>
          </p:cNvPr>
          <p:cNvSpPr txBox="1"/>
          <p:nvPr/>
        </p:nvSpPr>
        <p:spPr>
          <a:xfrm>
            <a:off x="7060162" y="2494036"/>
            <a:ext cx="3931920" cy="603504"/>
          </a:xfrm>
          <a:prstGeom prst="roundRect">
            <a:avLst/>
          </a:prstGeom>
          <a:solidFill>
            <a:schemeClr val="accent5">
              <a:lumMod val="40000"/>
              <a:lumOff val="60000"/>
            </a:schemeClr>
          </a:solidFill>
          <a:ln>
            <a:solidFill>
              <a:schemeClr val="accent1"/>
            </a:solidFill>
          </a:ln>
        </p:spPr>
        <p:txBody>
          <a:bodyPr wrap="square" lIns="91440" tIns="73152"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Referring &amp; communicating with other providers (care coordination)</a:t>
            </a:r>
          </a:p>
        </p:txBody>
      </p:sp>
      <p:sp>
        <p:nvSpPr>
          <p:cNvPr id="18" name="TextBox 17">
            <a:extLst>
              <a:ext uri="{FF2B5EF4-FFF2-40B4-BE49-F238E27FC236}">
                <a16:creationId xmlns:a16="http://schemas.microsoft.com/office/drawing/2014/main" id="{6E6908B6-6F46-60CC-9719-903E757CDA59}"/>
              </a:ext>
            </a:extLst>
          </p:cNvPr>
          <p:cNvSpPr txBox="1"/>
          <p:nvPr/>
        </p:nvSpPr>
        <p:spPr>
          <a:xfrm>
            <a:off x="7060162" y="3290307"/>
            <a:ext cx="3931920" cy="603504"/>
          </a:xfrm>
          <a:prstGeom prst="roundRect">
            <a:avLst/>
          </a:prstGeom>
          <a:solidFill>
            <a:schemeClr val="accent5">
              <a:lumMod val="40000"/>
              <a:lumOff val="60000"/>
            </a:schemeClr>
          </a:solidFill>
          <a:ln>
            <a:solidFill>
              <a:schemeClr val="accent1"/>
            </a:solidFill>
          </a:ln>
        </p:spPr>
        <p:txBody>
          <a:bodyPr wrap="square" lIns="91440" tIns="91440" rIns="0" bIns="0" rtlCol="0" anchor="t" anchorCtr="0">
            <a:normAutofit/>
          </a:bodyPr>
          <a:lstStyle/>
          <a:p>
            <a:pPr marL="0" marR="0" lvl="0" indent="0" algn="l" defTabSz="457200" rtl="0" eaLnBrk="1" fontAlgn="auto" latinLnBrk="0" hangingPunct="1">
              <a:lnSpc>
                <a:spcPct val="100000"/>
              </a:lnSpc>
              <a:spcBef>
                <a:spcPts val="0"/>
              </a:spcBef>
              <a:spcAft>
                <a:spcPts val="0"/>
              </a:spcAft>
              <a:buClr>
                <a:srgbClr val="4B9CD3"/>
              </a:buClr>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Preparing to see the patient &amp; ordering meds, tests, or procedures </a:t>
            </a:r>
          </a:p>
        </p:txBody>
      </p:sp>
      <p:sp>
        <p:nvSpPr>
          <p:cNvPr id="19" name="TextBox 18">
            <a:extLst>
              <a:ext uri="{FF2B5EF4-FFF2-40B4-BE49-F238E27FC236}">
                <a16:creationId xmlns:a16="http://schemas.microsoft.com/office/drawing/2014/main" id="{1F8B54FC-E575-7FD2-65C6-B9E359A264B2}"/>
              </a:ext>
            </a:extLst>
          </p:cNvPr>
          <p:cNvSpPr txBox="1"/>
          <p:nvPr/>
        </p:nvSpPr>
        <p:spPr>
          <a:xfrm>
            <a:off x="7060162" y="4118906"/>
            <a:ext cx="3931920" cy="603504"/>
          </a:xfrm>
          <a:prstGeom prst="roundRect">
            <a:avLst/>
          </a:prstGeom>
          <a:solidFill>
            <a:schemeClr val="accent5">
              <a:lumMod val="40000"/>
              <a:lumOff val="60000"/>
            </a:schemeClr>
          </a:solidFill>
          <a:ln>
            <a:solidFill>
              <a:schemeClr val="accent1"/>
            </a:solidFill>
          </a:ln>
        </p:spPr>
        <p:txBody>
          <a:bodyPr wrap="square" lIns="91440" tIns="91440" rIns="0" bIns="0" rtlCol="0" anchor="t" anchorCtr="0">
            <a:normAutofit/>
          </a:bodyPr>
          <a:lstStyle/>
          <a:p>
            <a:pPr>
              <a:buClr>
                <a:srgbClr val="4B9CD3"/>
              </a:buClr>
              <a:defRPr/>
            </a:pPr>
            <a:r>
              <a:rPr lang="en-US" sz="1400" dirty="0">
                <a:solidFill>
                  <a:srgbClr val="000000"/>
                </a:solidFill>
                <a:latin typeface="Arial" panose="020B0604020202020204"/>
                <a:cs typeface="Arial"/>
              </a:rPr>
              <a:t>Obtaining/review history and performing medically appropriate examination</a:t>
            </a:r>
            <a:endParaRPr lang="en-US" sz="1400" b="0" i="0" u="none" strike="noStrike" kern="1200" cap="none" spc="0" normalizeH="0" baseline="0" noProof="0" dirty="0">
              <a:ln>
                <a:noFill/>
              </a:ln>
              <a:solidFill>
                <a:srgbClr val="000000"/>
              </a:solidFill>
              <a:effectLst/>
              <a:uLnTx/>
              <a:uFillTx/>
              <a:latin typeface="Arial" panose="020B0604020202020204"/>
              <a:cs typeface="Arial"/>
            </a:endParaRPr>
          </a:p>
        </p:txBody>
      </p:sp>
      <p:pic>
        <p:nvPicPr>
          <p:cNvPr id="21" name="Picture 21" descr="Icon&#10;&#10;Description automatically generated">
            <a:extLst>
              <a:ext uri="{FF2B5EF4-FFF2-40B4-BE49-F238E27FC236}">
                <a16:creationId xmlns:a16="http://schemas.microsoft.com/office/drawing/2014/main" id="{BF4AF416-5811-DC55-06CA-699FCCFCA3B6}"/>
              </a:ext>
            </a:extLst>
          </p:cNvPr>
          <p:cNvPicPr>
            <a:picLocks noChangeAspect="1"/>
          </p:cNvPicPr>
          <p:nvPr/>
        </p:nvPicPr>
        <p:blipFill>
          <a:blip r:embed="rId6"/>
          <a:stretch>
            <a:fillRect/>
          </a:stretch>
        </p:blipFill>
        <p:spPr>
          <a:xfrm>
            <a:off x="817266" y="3239790"/>
            <a:ext cx="693336" cy="755405"/>
          </a:xfrm>
          <a:prstGeom prst="rect">
            <a:avLst/>
          </a:prstGeom>
        </p:spPr>
      </p:pic>
      <p:pic>
        <p:nvPicPr>
          <p:cNvPr id="22" name="Picture 22" descr="Icon&#10;&#10;Description automatically generated">
            <a:extLst>
              <a:ext uri="{FF2B5EF4-FFF2-40B4-BE49-F238E27FC236}">
                <a16:creationId xmlns:a16="http://schemas.microsoft.com/office/drawing/2014/main" id="{6B796E37-4541-E9E5-DC70-4F3BCBB2CFD4}"/>
              </a:ext>
            </a:extLst>
          </p:cNvPr>
          <p:cNvPicPr>
            <a:picLocks noChangeAspect="1"/>
          </p:cNvPicPr>
          <p:nvPr/>
        </p:nvPicPr>
        <p:blipFill>
          <a:blip r:embed="rId7"/>
          <a:stretch>
            <a:fillRect/>
          </a:stretch>
        </p:blipFill>
        <p:spPr>
          <a:xfrm>
            <a:off x="788640" y="2436359"/>
            <a:ext cx="742219" cy="720866"/>
          </a:xfrm>
          <a:prstGeom prst="rect">
            <a:avLst/>
          </a:prstGeom>
        </p:spPr>
      </p:pic>
      <p:pic>
        <p:nvPicPr>
          <p:cNvPr id="23" name="Picture 23" descr="Icon&#10;&#10;Description automatically generated">
            <a:extLst>
              <a:ext uri="{FF2B5EF4-FFF2-40B4-BE49-F238E27FC236}">
                <a16:creationId xmlns:a16="http://schemas.microsoft.com/office/drawing/2014/main" id="{032F96AC-D1D6-9F15-5156-DEE30843F035}"/>
              </a:ext>
            </a:extLst>
          </p:cNvPr>
          <p:cNvPicPr>
            <a:picLocks noChangeAspect="1"/>
          </p:cNvPicPr>
          <p:nvPr/>
        </p:nvPicPr>
        <p:blipFill>
          <a:blip r:embed="rId8"/>
          <a:stretch>
            <a:fillRect/>
          </a:stretch>
        </p:blipFill>
        <p:spPr>
          <a:xfrm>
            <a:off x="817266" y="4114800"/>
            <a:ext cx="630115" cy="677741"/>
          </a:xfrm>
          <a:prstGeom prst="rect">
            <a:avLst/>
          </a:prstGeom>
        </p:spPr>
      </p:pic>
      <p:pic>
        <p:nvPicPr>
          <p:cNvPr id="24" name="Picture 24" descr="Icon&#10;&#10;Description automatically generated">
            <a:extLst>
              <a:ext uri="{FF2B5EF4-FFF2-40B4-BE49-F238E27FC236}">
                <a16:creationId xmlns:a16="http://schemas.microsoft.com/office/drawing/2014/main" id="{693AE457-D6C2-8691-FAFB-537394402E83}"/>
              </a:ext>
            </a:extLst>
          </p:cNvPr>
          <p:cNvPicPr>
            <a:picLocks noChangeAspect="1"/>
          </p:cNvPicPr>
          <p:nvPr/>
        </p:nvPicPr>
        <p:blipFill>
          <a:blip r:embed="rId9"/>
          <a:stretch>
            <a:fillRect/>
          </a:stretch>
        </p:blipFill>
        <p:spPr>
          <a:xfrm>
            <a:off x="6136465" y="2413322"/>
            <a:ext cx="831605" cy="764931"/>
          </a:xfrm>
          <a:prstGeom prst="rect">
            <a:avLst/>
          </a:prstGeom>
        </p:spPr>
      </p:pic>
      <p:pic>
        <p:nvPicPr>
          <p:cNvPr id="25" name="Picture 25" descr="Icon&#10;&#10;Description automatically generated">
            <a:extLst>
              <a:ext uri="{FF2B5EF4-FFF2-40B4-BE49-F238E27FC236}">
                <a16:creationId xmlns:a16="http://schemas.microsoft.com/office/drawing/2014/main" id="{9CDD0DFA-22F0-91FE-AA26-6F327741908A}"/>
              </a:ext>
            </a:extLst>
          </p:cNvPr>
          <p:cNvPicPr>
            <a:picLocks noChangeAspect="1"/>
          </p:cNvPicPr>
          <p:nvPr/>
        </p:nvPicPr>
        <p:blipFill>
          <a:blip r:embed="rId10"/>
          <a:stretch>
            <a:fillRect/>
          </a:stretch>
        </p:blipFill>
        <p:spPr>
          <a:xfrm>
            <a:off x="6134392" y="3212681"/>
            <a:ext cx="809625" cy="809625"/>
          </a:xfrm>
          <a:prstGeom prst="rect">
            <a:avLst/>
          </a:prstGeom>
        </p:spPr>
      </p:pic>
      <p:pic>
        <p:nvPicPr>
          <p:cNvPr id="26" name="Picture 26" descr="Icon&#10;&#10;Description automatically generated">
            <a:extLst>
              <a:ext uri="{FF2B5EF4-FFF2-40B4-BE49-F238E27FC236}">
                <a16:creationId xmlns:a16="http://schemas.microsoft.com/office/drawing/2014/main" id="{A7454ADF-E1BC-C81C-7728-996CB6DEC154}"/>
              </a:ext>
            </a:extLst>
          </p:cNvPr>
          <p:cNvPicPr>
            <a:picLocks noChangeAspect="1"/>
          </p:cNvPicPr>
          <p:nvPr/>
        </p:nvPicPr>
        <p:blipFill>
          <a:blip r:embed="rId11"/>
          <a:stretch>
            <a:fillRect/>
          </a:stretch>
        </p:blipFill>
        <p:spPr>
          <a:xfrm>
            <a:off x="6134392" y="4013624"/>
            <a:ext cx="828675" cy="828675"/>
          </a:xfrm>
          <a:prstGeom prst="rect">
            <a:avLst/>
          </a:prstGeom>
        </p:spPr>
      </p:pic>
      <p:sp>
        <p:nvSpPr>
          <p:cNvPr id="28" name="Rounded Rectangle 27"/>
          <p:cNvSpPr/>
          <p:nvPr/>
        </p:nvSpPr>
        <p:spPr>
          <a:xfrm>
            <a:off x="1886553" y="5165296"/>
            <a:ext cx="8171848" cy="1191816"/>
          </a:xfrm>
          <a:prstGeom prst="roundRect">
            <a:avLst/>
          </a:prstGeom>
          <a:solidFill>
            <a:schemeClr val="accent2"/>
          </a:solidFill>
          <a:ln>
            <a:solidFill>
              <a:schemeClr val="bg2"/>
            </a:solidFill>
          </a:ln>
        </p:spPr>
        <p:txBody>
          <a:bodyPr wrap="square">
            <a:spAutoFit/>
          </a:bodyPr>
          <a:lstStyle/>
          <a:p>
            <a:pPr algn="ctr">
              <a:defRPr/>
            </a:pPr>
            <a:r>
              <a:rPr kumimoji="0" lang="en-US" sz="1600" b="1" i="0" u="none" strike="noStrike" kern="1200" cap="none" spc="0" normalizeH="0" baseline="0" noProof="0" dirty="0">
                <a:ln>
                  <a:noFill/>
                </a:ln>
                <a:solidFill>
                  <a:schemeClr val="bg2"/>
                </a:solidFill>
                <a:effectLst/>
                <a:uLnTx/>
                <a:uFillTx/>
                <a:latin typeface="Arial" panose="020B0604020202020204"/>
                <a:ea typeface="+mn-ea"/>
                <a:cs typeface="+mn-cs"/>
              </a:rPr>
              <a:t>Smart Phrase: </a:t>
            </a:r>
            <a:r>
              <a:rPr lang="en-US" sz="1600" b="1" dirty="0">
                <a:solidFill>
                  <a:schemeClr val="bg2"/>
                </a:solidFill>
              </a:rPr>
              <a:t>TIME-BASED INPATIENT E&amp;M (TP03 TPIT) </a:t>
            </a:r>
            <a:r>
              <a:rPr kumimoji="0" lang="en-US" sz="1600" b="0" i="0" u="none" strike="noStrike" kern="1200" cap="none" spc="0" normalizeH="0" baseline="0" noProof="0" dirty="0">
                <a:ln>
                  <a:noFill/>
                </a:ln>
                <a:solidFill>
                  <a:schemeClr val="bg1"/>
                </a:solidFill>
                <a:effectLst/>
                <a:uLnTx/>
                <a:uFillTx/>
                <a:latin typeface="Arial" panose="020B0604020202020204"/>
              </a:rPr>
              <a:t>“</a:t>
            </a:r>
            <a:r>
              <a:rPr lang="en-US" sz="1600" dirty="0">
                <a:solidFill>
                  <a:schemeClr val="bg1"/>
                </a:solidFill>
              </a:rPr>
              <a:t>I personally spent *** minutes face-to-face and non-face-to-face in the care of this patient, which includes all pre, intra, and post visit time on the date of service.  All documented time was specific to E/M and does not include any procedures that may have been performed.</a:t>
            </a:r>
            <a:r>
              <a:rPr kumimoji="0" lang="en-US" sz="1600" b="0" i="0" u="none" strike="noStrike" kern="1200" cap="none" spc="0" normalizeH="0" baseline="0" noProof="0" dirty="0">
                <a:ln>
                  <a:noFill/>
                </a:ln>
                <a:solidFill>
                  <a:schemeClr val="bg1"/>
                </a:solidFill>
                <a:effectLst/>
                <a:uLnTx/>
                <a:uFillTx/>
                <a:latin typeface="Arial" panose="020B0604020202020204"/>
              </a:rPr>
              <a:t>”</a:t>
            </a:r>
          </a:p>
        </p:txBody>
      </p:sp>
    </p:spTree>
    <p:extLst>
      <p:ext uri="{BB962C8B-B14F-4D97-AF65-F5344CB8AC3E}">
        <p14:creationId xmlns:p14="http://schemas.microsoft.com/office/powerpoint/2010/main" val="55347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Critical Care Services</a:t>
            </a:r>
          </a:p>
        </p:txBody>
      </p:sp>
    </p:spTree>
    <p:extLst>
      <p:ext uri="{BB962C8B-B14F-4D97-AF65-F5344CB8AC3E}">
        <p14:creationId xmlns:p14="http://schemas.microsoft.com/office/powerpoint/2010/main" val="90083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p:cNvSpPr>
            <a:spLocks noGrp="1"/>
          </p:cNvSpPr>
          <p:nvPr>
            <p:ph sz="quarter" idx="12"/>
          </p:nvPr>
        </p:nvSpPr>
        <p:spPr>
          <a:xfrm>
            <a:off x="609599" y="1525090"/>
            <a:ext cx="6451601" cy="3047164"/>
          </a:xfrm>
        </p:spPr>
        <p:txBody>
          <a:bodyPr/>
          <a:lstStyle/>
          <a:p>
            <a:r>
              <a:rPr lang="en-US" b="1" dirty="0">
                <a:solidFill>
                  <a:schemeClr val="accent2"/>
                </a:solidFill>
              </a:rPr>
              <a:t>In order to bill critical care, the documentation must demonstrate:</a:t>
            </a:r>
          </a:p>
          <a:p>
            <a:pPr marL="457200" lvl="2"/>
            <a:r>
              <a:rPr lang="en-US" dirty="0"/>
              <a:t>Time that was spent providing critical care (excluding procedures)</a:t>
            </a:r>
          </a:p>
          <a:p>
            <a:pPr marL="457200" lvl="2"/>
            <a:r>
              <a:rPr lang="en-US" dirty="0"/>
              <a:t>That the patient was critically ill or critically injured when treated</a:t>
            </a:r>
          </a:p>
          <a:p>
            <a:pPr marL="457200" lvl="2"/>
            <a:r>
              <a:rPr lang="en-US" dirty="0"/>
              <a:t>What made the patient critically ill or critically injured</a:t>
            </a:r>
          </a:p>
          <a:p>
            <a:pPr marL="457200" lvl="2"/>
            <a:r>
              <a:rPr lang="en-US" dirty="0"/>
              <a:t>What the provider did to treat or manage the patient during the time spent</a:t>
            </a:r>
          </a:p>
          <a:p>
            <a:pPr lvl="2"/>
            <a:endParaRPr lang="en-US" dirty="0"/>
          </a:p>
        </p:txBody>
      </p:sp>
      <p:sp>
        <p:nvSpPr>
          <p:cNvPr id="6" name="Title 5"/>
          <p:cNvSpPr>
            <a:spLocks noGrp="1"/>
          </p:cNvSpPr>
          <p:nvPr>
            <p:ph type="title"/>
          </p:nvPr>
        </p:nvSpPr>
        <p:spPr/>
        <p:txBody>
          <a:bodyPr vert="horz"/>
          <a:lstStyle/>
          <a:p>
            <a:r>
              <a:rPr lang="en-US" dirty="0"/>
              <a:t>Documenting your critical care time using .TP36 Smart Phrase</a:t>
            </a:r>
          </a:p>
        </p:txBody>
      </p:sp>
      <p:sp>
        <p:nvSpPr>
          <p:cNvPr id="5" name="Rectangle 4"/>
          <p:cNvSpPr/>
          <p:nvPr/>
        </p:nvSpPr>
        <p:spPr>
          <a:xfrm>
            <a:off x="609599" y="4922720"/>
            <a:ext cx="10972800" cy="1487942"/>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sz="1600" b="1" dirty="0" err="1">
                <a:solidFill>
                  <a:schemeClr val="tx2"/>
                </a:solidFill>
                <a:latin typeface="Arial" panose="020B0604020202020204"/>
              </a:rPr>
              <a:t>DotPhrase</a:t>
            </a:r>
            <a:r>
              <a:rPr lang="en-US" sz="1600" b="1" dirty="0">
                <a:solidFill>
                  <a:schemeClr val="tx2"/>
                </a:solidFill>
                <a:latin typeface="Arial" panose="020B0604020202020204"/>
              </a:rPr>
              <a:t> .TP36: </a:t>
            </a:r>
          </a:p>
          <a:p>
            <a:pPr>
              <a:defRPr/>
            </a:pPr>
            <a:r>
              <a:rPr lang="en-US" sz="1600" dirty="0">
                <a:solidFill>
                  <a:schemeClr val="tx2"/>
                </a:solidFill>
                <a:latin typeface="Arial" panose="020B0604020202020204"/>
              </a:rPr>
              <a:t>“I personally provided critical care services to assess, manipulate, and/ or support vital system functions(s) to treat single or multiple vital organ system failure and/or to prevent further life threatening deterioration of the patient’s condition of ***. This included **** minutes that I personally spent performing critical care services, excluding procedures. Provider Name”</a:t>
            </a:r>
          </a:p>
        </p:txBody>
      </p:sp>
      <p:pic>
        <p:nvPicPr>
          <p:cNvPr id="8" name="Picture 7"/>
          <p:cNvPicPr>
            <a:picLocks noChangeAspect="1"/>
          </p:cNvPicPr>
          <p:nvPr/>
        </p:nvPicPr>
        <p:blipFill>
          <a:blip r:embed="rId6">
            <a:duotone>
              <a:schemeClr val="accent1">
                <a:shade val="45000"/>
                <a:satMod val="135000"/>
              </a:schemeClr>
              <a:prstClr val="white"/>
            </a:duotone>
          </a:blip>
          <a:stretch>
            <a:fillRect/>
          </a:stretch>
        </p:blipFill>
        <p:spPr>
          <a:xfrm>
            <a:off x="8846358" y="1310424"/>
            <a:ext cx="1138228" cy="1140387"/>
          </a:xfrm>
          <a:prstGeom prst="rect">
            <a:avLst/>
          </a:prstGeom>
        </p:spPr>
      </p:pic>
      <p:graphicFrame>
        <p:nvGraphicFramePr>
          <p:cNvPr id="9" name="Table 8">
            <a:extLst>
              <a:ext uri="{FF2B5EF4-FFF2-40B4-BE49-F238E27FC236}">
                <a16:creationId xmlns:a16="http://schemas.microsoft.com/office/drawing/2014/main" id="{096BA913-53BA-7997-0047-1A3BA0D98FE7}"/>
              </a:ext>
            </a:extLst>
          </p:cNvPr>
          <p:cNvGraphicFramePr>
            <a:graphicFrameLocks noGrp="1"/>
          </p:cNvGraphicFramePr>
          <p:nvPr/>
        </p:nvGraphicFramePr>
        <p:xfrm>
          <a:off x="7248545" y="2522447"/>
          <a:ext cx="4333854" cy="1981200"/>
        </p:xfrm>
        <a:graphic>
          <a:graphicData uri="http://schemas.openxmlformats.org/drawingml/2006/table">
            <a:tbl>
              <a:tblPr firstRow="1" bandRow="1">
                <a:tableStyleId>{5C22544A-7EE6-4342-B048-85BDC9FD1C3A}</a:tableStyleId>
              </a:tblPr>
              <a:tblGrid>
                <a:gridCol w="970422">
                  <a:extLst>
                    <a:ext uri="{9D8B030D-6E8A-4147-A177-3AD203B41FA5}">
                      <a16:colId xmlns:a16="http://schemas.microsoft.com/office/drawing/2014/main" val="3422974927"/>
                    </a:ext>
                  </a:extLst>
                </a:gridCol>
                <a:gridCol w="3363432">
                  <a:extLst>
                    <a:ext uri="{9D8B030D-6E8A-4147-A177-3AD203B41FA5}">
                      <a16:colId xmlns:a16="http://schemas.microsoft.com/office/drawing/2014/main" val="3133003963"/>
                    </a:ext>
                  </a:extLst>
                </a:gridCol>
              </a:tblGrid>
              <a:tr h="216409">
                <a:tc>
                  <a:txBody>
                    <a:bodyPr/>
                    <a:lstStyle/>
                    <a:p>
                      <a:pPr algn="ctr" fontAlgn="base"/>
                      <a:r>
                        <a:rPr lang="en-US" sz="1600" dirty="0">
                          <a:effectLst/>
                        </a:rPr>
                        <a:t>CPT Code​</a:t>
                      </a:r>
                      <a:endParaRPr lang="en-US" sz="1600" b="1" dirty="0">
                        <a:solidFill>
                          <a:srgbClr val="FFFFFF"/>
                        </a:solidFill>
                        <a:effectLst/>
                      </a:endParaRPr>
                    </a:p>
                  </a:txBody>
                  <a:tcPr anchor="ctr">
                    <a:solidFill>
                      <a:schemeClr val="accent2"/>
                    </a:solidFill>
                  </a:tcPr>
                </a:tc>
                <a:tc>
                  <a:txBody>
                    <a:bodyPr/>
                    <a:lstStyle/>
                    <a:p>
                      <a:pPr algn="ctr" fontAlgn="base"/>
                      <a:r>
                        <a:rPr lang="en-US" sz="1600" dirty="0">
                          <a:effectLst/>
                        </a:rPr>
                        <a:t>Description​</a:t>
                      </a:r>
                      <a:endParaRPr lang="en-US" sz="1600" b="1" dirty="0">
                        <a:solidFill>
                          <a:srgbClr val="FFFFFF"/>
                        </a:solidFill>
                        <a:effectLst/>
                      </a:endParaRPr>
                    </a:p>
                  </a:txBody>
                  <a:tcPr anchor="ctr">
                    <a:solidFill>
                      <a:schemeClr val="accent2"/>
                    </a:solidFill>
                  </a:tcPr>
                </a:tc>
                <a:extLst>
                  <a:ext uri="{0D108BD9-81ED-4DB2-BD59-A6C34878D82A}">
                    <a16:rowId xmlns:a16="http://schemas.microsoft.com/office/drawing/2014/main" val="557823434"/>
                  </a:ext>
                </a:extLst>
              </a:tr>
              <a:tr h="450901">
                <a:tc>
                  <a:txBody>
                    <a:bodyPr/>
                    <a:lstStyle/>
                    <a:p>
                      <a:pPr algn="ctr" fontAlgn="base"/>
                      <a:r>
                        <a:rPr lang="en-US" sz="1600" dirty="0">
                          <a:effectLst/>
                        </a:rPr>
                        <a:t>99291​</a:t>
                      </a:r>
                    </a:p>
                  </a:txBody>
                  <a:tcPr anchor="ctr">
                    <a:solidFill>
                      <a:schemeClr val="accent2">
                        <a:lumMod val="20000"/>
                        <a:lumOff val="80000"/>
                      </a:schemeClr>
                    </a:solidFill>
                  </a:tcPr>
                </a:tc>
                <a:tc>
                  <a:txBody>
                    <a:bodyPr/>
                    <a:lstStyle/>
                    <a:p>
                      <a:pPr fontAlgn="base"/>
                      <a:r>
                        <a:rPr lang="en-US" sz="1600" dirty="0">
                          <a:effectLst/>
                        </a:rPr>
                        <a:t>Critical care, evaluation and management of the critically ill or critically injured patient; first 30-74 minutes ​</a:t>
                      </a:r>
                    </a:p>
                  </a:txBody>
                  <a:tcPr anchor="ctr">
                    <a:solidFill>
                      <a:schemeClr val="accent2">
                        <a:lumMod val="20000"/>
                        <a:lumOff val="80000"/>
                      </a:schemeClr>
                    </a:solidFill>
                  </a:tcPr>
                </a:tc>
                <a:extLst>
                  <a:ext uri="{0D108BD9-81ED-4DB2-BD59-A6C34878D82A}">
                    <a16:rowId xmlns:a16="http://schemas.microsoft.com/office/drawing/2014/main" val="581594566"/>
                  </a:ext>
                </a:extLst>
              </a:tr>
              <a:tr h="324517">
                <a:tc>
                  <a:txBody>
                    <a:bodyPr/>
                    <a:lstStyle/>
                    <a:p>
                      <a:pPr algn="ctr" fontAlgn="base"/>
                      <a:r>
                        <a:rPr lang="en-US" sz="1600" dirty="0">
                          <a:effectLst/>
                        </a:rPr>
                        <a:t>+ 99292​</a:t>
                      </a:r>
                    </a:p>
                  </a:txBody>
                  <a:tcPr anchor="ctr">
                    <a:solidFill>
                      <a:schemeClr val="accent2">
                        <a:lumMod val="20000"/>
                        <a:lumOff val="80000"/>
                      </a:schemeClr>
                    </a:solidFill>
                  </a:tcPr>
                </a:tc>
                <a:tc>
                  <a:txBody>
                    <a:bodyPr/>
                    <a:lstStyle/>
                    <a:p>
                      <a:pPr fontAlgn="base"/>
                      <a:r>
                        <a:rPr lang="en-US" sz="1600" dirty="0">
                          <a:effectLst/>
                        </a:rPr>
                        <a:t>each additional 30 minutes ​</a:t>
                      </a:r>
                    </a:p>
                  </a:txBody>
                  <a:tcPr anchor="ctr">
                    <a:solidFill>
                      <a:schemeClr val="accent2">
                        <a:lumMod val="20000"/>
                        <a:lumOff val="80000"/>
                      </a:schemeClr>
                    </a:solidFill>
                  </a:tcPr>
                </a:tc>
                <a:extLst>
                  <a:ext uri="{0D108BD9-81ED-4DB2-BD59-A6C34878D82A}">
                    <a16:rowId xmlns:a16="http://schemas.microsoft.com/office/drawing/2014/main" val="1034991871"/>
                  </a:ext>
                </a:extLst>
              </a:tr>
            </a:tbl>
          </a:graphicData>
        </a:graphic>
      </p:graphicFrame>
    </p:spTree>
    <p:extLst>
      <p:ext uri="{BB962C8B-B14F-4D97-AF65-F5344CB8AC3E}">
        <p14:creationId xmlns:p14="http://schemas.microsoft.com/office/powerpoint/2010/main" val="1853943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h_ppt_16x9_200429" id="{E1065C6E-8BE6-1446-8DF7-135AD08CD9BA}" vid="{B984B1A8-ECDB-FE44-863D-472AEB6075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57748F7B623445B3F59DE97D39AF9E" ma:contentTypeVersion="12" ma:contentTypeDescription="Create a new document." ma:contentTypeScope="" ma:versionID="e0d41c59f971d85e9e0863187f49264e">
  <xsd:schema xmlns:xsd="http://www.w3.org/2001/XMLSchema" xmlns:xs="http://www.w3.org/2001/XMLSchema" xmlns:p="http://schemas.microsoft.com/office/2006/metadata/properties" xmlns:ns2="433301fd-6327-46b0-8f07-1dd56f79d9db" xmlns:ns3="686a8f2c-bfaf-4ad7-9398-9ae773d20429" targetNamespace="http://schemas.microsoft.com/office/2006/metadata/properties" ma:root="true" ma:fieldsID="64b73e73dd61229ac6697dca3a116f96" ns2:_="" ns3:_="">
    <xsd:import namespace="433301fd-6327-46b0-8f07-1dd56f79d9db"/>
    <xsd:import namespace="686a8f2c-bfaf-4ad7-9398-9ae773d204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301fd-6327-46b0-8f07-1dd56f79d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6a8f2c-bfaf-4ad7-9398-9ae773d204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F607C6-A57A-4B03-A83A-45F6327B7BA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433301fd-6327-46b0-8f07-1dd56f79d9db"/>
    <ds:schemaRef ds:uri="http://purl.org/dc/terms/"/>
    <ds:schemaRef ds:uri="686a8f2c-bfaf-4ad7-9398-9ae773d20429"/>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E75BAB9-1744-4C14-A005-2631823F79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301fd-6327-46b0-8f07-1dd56f79d9db"/>
    <ds:schemaRef ds:uri="686a8f2c-bfaf-4ad7-9398-9ae773d20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EE1DD2-7369-4637-890C-945791B46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unch_ppt_16x9_200429</Template>
  <TotalTime>1663</TotalTime>
  <Words>3809</Words>
  <Application>Microsoft Office PowerPoint</Application>
  <PresentationFormat>Widescreen</PresentationFormat>
  <Paragraphs>328</Paragraphs>
  <Slides>23</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Arial Nova</vt:lpstr>
      <vt:lpstr>Arial Unicode MS</vt:lpstr>
      <vt:lpstr>Calibri</vt:lpstr>
      <vt:lpstr>Georgia</vt:lpstr>
      <vt:lpstr>Gill Sans MT</vt:lpstr>
      <vt:lpstr>System Font Regular</vt:lpstr>
      <vt:lpstr>Wingdings</vt:lpstr>
      <vt:lpstr>Office Theme</vt:lpstr>
      <vt:lpstr>think-cell Slide</vt:lpstr>
      <vt:lpstr>UNC Health Department of Physician Compliance</vt:lpstr>
      <vt:lpstr>PowerPoint Presentation</vt:lpstr>
      <vt:lpstr>Overview of CY 2023 E/M Code Changes </vt:lpstr>
      <vt:lpstr>E/M code selection will be based on medical decision making or total time</vt:lpstr>
      <vt:lpstr>Initial and Observation services reported with same E/M codes; Initial services and Subsequent services reported based on MDM or total time</vt:lpstr>
      <vt:lpstr>Revised MDM Table- E/M services still billed on the two highest elements</vt:lpstr>
      <vt:lpstr>Total time on the date of the encounter may not include clinical staff time or time spent on separately reported services</vt:lpstr>
      <vt:lpstr>Critical Care Services</vt:lpstr>
      <vt:lpstr>Documenting your critical care time using .TP36 Smart Phrase</vt:lpstr>
      <vt:lpstr>CMS technical update states CPT code 99292 may be reported when 104 minutes of critical care is provided</vt:lpstr>
      <vt:lpstr>Neonatology Services</vt:lpstr>
      <vt:lpstr>Neonatology Critical Care is reported with 99468 and 99469</vt:lpstr>
      <vt:lpstr>Interfacility Critical Care provided during transport</vt:lpstr>
      <vt:lpstr>The services below may NOT be separately reported when provided in addition to critical care: </vt:lpstr>
      <vt:lpstr>Inpatient neonatal intensive care services</vt:lpstr>
      <vt:lpstr>Neonatology Discharge Services</vt:lpstr>
      <vt:lpstr>Standby services for cesarean/ high risk deliveries</vt:lpstr>
      <vt:lpstr>Shared Visit Update</vt:lpstr>
      <vt:lpstr>CY 23 Medicare Physician Fee Schedule (MPFS) Proposed Final Rule delays using time only as substantive portion</vt:lpstr>
      <vt:lpstr>Teaching Physician Guidelines for Neonatology Services</vt:lpstr>
      <vt:lpstr>NC Medicaid requires Teaching Physician to be Immediately Available for E/M Services</vt:lpstr>
      <vt:lpstr>Teaching Physician (TP) Policy will provide internal guidance for TPs working residents and fellows</vt:lpstr>
      <vt:lpstr>Thank you!</vt:lpstr>
    </vt:vector>
  </TitlesOfParts>
  <Manager/>
  <Company>UNCH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 Health</dc:title>
  <dc:subject/>
  <dc:creator>Sheffield, Dana P</dc:creator>
  <cp:keywords/>
  <dc:description/>
  <cp:lastModifiedBy>Petty, Dana</cp:lastModifiedBy>
  <cp:revision>54</cp:revision>
  <dcterms:created xsi:type="dcterms:W3CDTF">2020-05-01T00:46:39Z</dcterms:created>
  <dcterms:modified xsi:type="dcterms:W3CDTF">2024-05-13T17:38:09Z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0x010100DA57748F7B623445B3F59DE97D39AF9E</vt:lpwstr>
  </property>
</Properties>
</file>