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12.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0" r:id="rId5"/>
    <p:sldMasterId id="2147483820" r:id="rId6"/>
  </p:sldMasterIdLst>
  <p:notesMasterIdLst>
    <p:notesMasterId r:id="rId21"/>
  </p:notesMasterIdLst>
  <p:handoutMasterIdLst>
    <p:handoutMasterId r:id="rId22"/>
  </p:handoutMasterIdLst>
  <p:sldIdLst>
    <p:sldId id="298" r:id="rId7"/>
    <p:sldId id="726" r:id="rId8"/>
    <p:sldId id="312" r:id="rId9"/>
    <p:sldId id="260" r:id="rId10"/>
    <p:sldId id="314" r:id="rId11"/>
    <p:sldId id="262" r:id="rId12"/>
    <p:sldId id="264" r:id="rId13"/>
    <p:sldId id="265" r:id="rId14"/>
    <p:sldId id="266" r:id="rId15"/>
    <p:sldId id="313" r:id="rId16"/>
    <p:sldId id="303" r:id="rId17"/>
    <p:sldId id="1031" r:id="rId18"/>
    <p:sldId id="876" r:id="rId19"/>
    <p:sldId id="27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use, Alyson" initials="CA" lastIdx="5" clrIdx="0">
    <p:extLst>
      <p:ext uri="{19B8F6BF-5375-455C-9EA6-DF929625EA0E}">
        <p15:presenceInfo xmlns:p15="http://schemas.microsoft.com/office/powerpoint/2012/main" userId="S-1-5-21-296752856-1504535144-1563503735-548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68F2"/>
    <a:srgbClr val="D777F5"/>
    <a:srgbClr val="209DA0"/>
    <a:srgbClr val="28C6CA"/>
    <a:srgbClr val="69DDE1"/>
    <a:srgbClr val="48CE36"/>
    <a:srgbClr val="C8F4D4"/>
    <a:srgbClr val="DEFFE6"/>
    <a:srgbClr val="DEFFBD"/>
    <a:srgbClr val="C8F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17D69-D14E-43FC-9224-E7D343D33A98}" v="220" dt="2022-11-28T22:11:45.657"/>
    <p1510:client id="{9C276E38-3952-4EF1-9DAD-895C0D887796}" v="168" dt="2022-11-29T15:35:46.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7" autoAdjust="0"/>
    <p:restoredTop sz="83431" autoAdjust="0"/>
  </p:normalViewPr>
  <p:slideViewPr>
    <p:cSldViewPr snapToGrid="0">
      <p:cViewPr varScale="1">
        <p:scale>
          <a:sx n="91" d="100"/>
          <a:sy n="91" d="100"/>
        </p:scale>
        <p:origin x="1392" y="90"/>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7" d="100"/>
          <a:sy n="87" d="100"/>
        </p:scale>
        <p:origin x="29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7450885188659"/>
          <c:y val="0.11120346067852629"/>
          <c:w val="0.771004655022832"/>
          <c:h val="0.69819553805774281"/>
        </c:manualLayout>
      </c:layout>
      <c:barChart>
        <c:barDir val="col"/>
        <c:grouping val="clustered"/>
        <c:varyColors val="0"/>
        <c:dLbls>
          <c:showLegendKey val="0"/>
          <c:showVal val="0"/>
          <c:showCatName val="0"/>
          <c:showSerName val="0"/>
          <c:showPercent val="0"/>
          <c:showBubbleSize val="0"/>
        </c:dLbls>
        <c:gapWidth val="150"/>
        <c:axId val="351873024"/>
        <c:axId val="228433216"/>
      </c:barChart>
      <c:catAx>
        <c:axId val="351873024"/>
        <c:scaling>
          <c:orientation val="minMax"/>
        </c:scaling>
        <c:delete val="1"/>
        <c:axPos val="b"/>
        <c:numFmt formatCode="General" sourceLinked="1"/>
        <c:majorTickMark val="none"/>
        <c:minorTickMark val="none"/>
        <c:tickLblPos val="nextTo"/>
        <c:crossAx val="228433216"/>
        <c:crosses val="autoZero"/>
        <c:auto val="0"/>
        <c:lblAlgn val="ctr"/>
        <c:lblOffset val="100"/>
        <c:noMultiLvlLbl val="1"/>
      </c:catAx>
      <c:valAx>
        <c:axId val="228433216"/>
        <c:scaling>
          <c:orientation val="minMax"/>
          <c:max val="1"/>
          <c:min val="0.70000000000000007"/>
        </c:scaling>
        <c:delete val="1"/>
        <c:axPos val="l"/>
        <c:numFmt formatCode="0%" sourceLinked="1"/>
        <c:majorTickMark val="none"/>
        <c:minorTickMark val="none"/>
        <c:tickLblPos val="nextTo"/>
        <c:crossAx val="351873024"/>
        <c:crosses val="autoZero"/>
        <c:crossBetween val="between"/>
      </c:valAx>
      <c:spPr>
        <a:noFill/>
        <a:ln w="25400">
          <a:noFill/>
        </a:ln>
      </c:spPr>
    </c:plotArea>
    <c:plotVisOnly val="1"/>
    <c:dispBlanksAs val="gap"/>
    <c:showDLblsOverMax val="0"/>
  </c:chart>
  <c:spPr>
    <a:solidFill>
      <a:schemeClr val="accent2">
        <a:lumMod val="20000"/>
        <a:lumOff val="80000"/>
      </a:schemeClr>
    </a:solidFill>
    <a:ln>
      <a:noFill/>
    </a:ln>
    <a:effectLst/>
  </c:spPr>
  <c:txPr>
    <a:bodyPr/>
    <a:lstStyle/>
    <a:p>
      <a:pPr>
        <a:defRPr/>
      </a:pPr>
      <a:endParaRPr lang="en-US"/>
    </a:p>
  </c:txPr>
  <c:externalData r:id="rId1">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D14CC-3E22-454C-A414-1F2F25C84A27}" type="doc">
      <dgm:prSet loTypeId="urn:microsoft.com/office/officeart/2008/layout/VerticalCurvedList" loCatId="list" qsTypeId="urn:microsoft.com/office/officeart/2005/8/quickstyle/simple1" qsCatId="simple" csTypeId="urn:microsoft.com/office/officeart/2005/8/colors/accent1_2" csCatId="accent1" phldr="0"/>
      <dgm:spPr/>
      <dgm:t>
        <a:bodyPr/>
        <a:lstStyle/>
        <a:p>
          <a:endParaRPr lang="en-US"/>
        </a:p>
      </dgm:t>
    </dgm:pt>
    <dgm:pt modelId="{6FA0C7AF-63D7-4DA3-A707-7851FCABB813}" type="pres">
      <dgm:prSet presAssocID="{D5DD14CC-3E22-454C-A414-1F2F25C84A27}" presName="Name0" presStyleCnt="0">
        <dgm:presLayoutVars>
          <dgm:chMax val="7"/>
          <dgm:chPref val="7"/>
          <dgm:dir/>
        </dgm:presLayoutVars>
      </dgm:prSet>
      <dgm:spPr/>
    </dgm:pt>
    <dgm:pt modelId="{3515752A-BCC5-4024-BCF7-D350D735F4D3}" type="pres">
      <dgm:prSet presAssocID="{D5DD14CC-3E22-454C-A414-1F2F25C84A27}" presName="Name1" presStyleCnt="0"/>
      <dgm:spPr/>
    </dgm:pt>
    <dgm:pt modelId="{350CAC51-4A72-4DC3-90D5-F54B7BCEC0A5}" type="pres">
      <dgm:prSet presAssocID="{D5DD14CC-3E22-454C-A414-1F2F25C84A27}" presName="cycle" presStyleCnt="0"/>
      <dgm:spPr/>
    </dgm:pt>
    <dgm:pt modelId="{4335AF66-4F71-430D-8C38-77B150E32DAC}" type="pres">
      <dgm:prSet presAssocID="{D5DD14CC-3E22-454C-A414-1F2F25C84A27}" presName="srcNode" presStyleLbl="node1" presStyleIdx="0" presStyleCnt="0"/>
      <dgm:spPr/>
    </dgm:pt>
    <dgm:pt modelId="{D128E71F-80CA-4743-96A8-86345083D155}" type="pres">
      <dgm:prSet presAssocID="{D5DD14CC-3E22-454C-A414-1F2F25C84A27}" presName="conn" presStyleLbl="parChTrans1D2" presStyleIdx="0" presStyleCnt="1"/>
      <dgm:spPr/>
    </dgm:pt>
    <dgm:pt modelId="{2DEB98D3-3A81-4B5E-B941-4382CE245756}" type="pres">
      <dgm:prSet presAssocID="{D5DD14CC-3E22-454C-A414-1F2F25C84A27}" presName="extraNode" presStyleLbl="node1" presStyleIdx="0" presStyleCnt="0"/>
      <dgm:spPr/>
    </dgm:pt>
    <dgm:pt modelId="{020DF508-BC61-4F9C-8310-DA62B04CEA75}" type="pres">
      <dgm:prSet presAssocID="{D5DD14CC-3E22-454C-A414-1F2F25C84A27}" presName="dstNode" presStyleLbl="node1" presStyleIdx="0" presStyleCnt="0"/>
      <dgm:spPr/>
    </dgm:pt>
  </dgm:ptLst>
  <dgm:cxnLst>
    <dgm:cxn modelId="{C844E333-1208-4D15-819D-52FD42F48974}" type="presOf" srcId="{D5DD14CC-3E22-454C-A414-1F2F25C84A27}" destId="{6FA0C7AF-63D7-4DA3-A707-7851FCABB813}" srcOrd="0" destOrd="0" presId="urn:microsoft.com/office/officeart/2008/layout/VerticalCurvedList"/>
    <dgm:cxn modelId="{1A830D14-8FEF-437A-98E3-6A439E413E19}" type="presParOf" srcId="{6FA0C7AF-63D7-4DA3-A707-7851FCABB813}" destId="{3515752A-BCC5-4024-BCF7-D350D735F4D3}" srcOrd="0" destOrd="0" presId="urn:microsoft.com/office/officeart/2008/layout/VerticalCurvedList"/>
    <dgm:cxn modelId="{E003A5E0-FCE7-4C5C-8424-2FCE582850EC}" type="presParOf" srcId="{3515752A-BCC5-4024-BCF7-D350D735F4D3}" destId="{350CAC51-4A72-4DC3-90D5-F54B7BCEC0A5}" srcOrd="0" destOrd="0" presId="urn:microsoft.com/office/officeart/2008/layout/VerticalCurvedList"/>
    <dgm:cxn modelId="{588AB6D2-936E-4426-90F7-75B7A55BD4B7}" type="presParOf" srcId="{350CAC51-4A72-4DC3-90D5-F54B7BCEC0A5}" destId="{4335AF66-4F71-430D-8C38-77B150E32DAC}" srcOrd="0" destOrd="0" presId="urn:microsoft.com/office/officeart/2008/layout/VerticalCurvedList"/>
    <dgm:cxn modelId="{6F59FA63-9369-4AD8-826E-54D4B5E81EF1}" type="presParOf" srcId="{350CAC51-4A72-4DC3-90D5-F54B7BCEC0A5}" destId="{D128E71F-80CA-4743-96A8-86345083D155}" srcOrd="1" destOrd="0" presId="urn:microsoft.com/office/officeart/2008/layout/VerticalCurvedList"/>
    <dgm:cxn modelId="{958FCD25-F34B-48AE-AFB1-70B51B5D2AC4}" type="presParOf" srcId="{350CAC51-4A72-4DC3-90D5-F54B7BCEC0A5}" destId="{2DEB98D3-3A81-4B5E-B941-4382CE245756}" srcOrd="2" destOrd="0" presId="urn:microsoft.com/office/officeart/2008/layout/VerticalCurvedList"/>
    <dgm:cxn modelId="{EA34852A-63D3-434A-AC81-BB75029A08DF}" type="presParOf" srcId="{350CAC51-4A72-4DC3-90D5-F54B7BCEC0A5}" destId="{020DF508-BC61-4F9C-8310-DA62B04CEA75}"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F5A8D-0CE1-41A1-84BD-38C892D4D07C}" type="doc">
      <dgm:prSet loTypeId="urn:microsoft.com/office/officeart/2005/8/layout/hList7" loCatId="list" qsTypeId="urn:microsoft.com/office/officeart/2005/8/quickstyle/simple3" qsCatId="simple" csTypeId="urn:microsoft.com/office/officeart/2005/8/colors/colorful4" csCatId="colorful" phldr="1"/>
      <dgm:spPr/>
    </dgm:pt>
    <dgm:pt modelId="{3F7A740F-D4D4-41A7-B697-B75A89ED0C16}">
      <dgm:prSet phldrT="[Text]" custT="1"/>
      <dgm:spPr/>
      <dgm:t>
        <a:bodyPr/>
        <a:lstStyle/>
        <a:p>
          <a:r>
            <a:rPr lang="en-US" sz="1600" dirty="0">
              <a:solidFill>
                <a:schemeClr val="tx1"/>
              </a:solidFill>
            </a:rPr>
            <a:t>Preliminary results</a:t>
          </a:r>
        </a:p>
      </dgm:t>
    </dgm:pt>
    <dgm:pt modelId="{3F81B517-B9C9-47BE-8F89-7DBEFD1172D1}" type="parTrans" cxnId="{F1BBE497-321D-4F46-B78B-6C5E9713E998}">
      <dgm:prSet/>
      <dgm:spPr/>
      <dgm:t>
        <a:bodyPr/>
        <a:lstStyle/>
        <a:p>
          <a:endParaRPr lang="en-US" sz="1600"/>
        </a:p>
      </dgm:t>
    </dgm:pt>
    <dgm:pt modelId="{07822D68-D2E0-4D04-A8D1-BBB13AFD69C7}" type="sibTrans" cxnId="{F1BBE497-321D-4F46-B78B-6C5E9713E998}">
      <dgm:prSet/>
      <dgm:spPr/>
      <dgm:t>
        <a:bodyPr/>
        <a:lstStyle/>
        <a:p>
          <a:endParaRPr lang="en-US" sz="1600"/>
        </a:p>
      </dgm:t>
    </dgm:pt>
    <dgm:pt modelId="{E2C2CB43-59A4-42C9-978C-D4AEAC6D23CE}">
      <dgm:prSet phldrT="[Text]" custT="1"/>
      <dgm:spPr/>
      <dgm:t>
        <a:bodyPr/>
        <a:lstStyle/>
        <a:p>
          <a:r>
            <a:rPr lang="en-US" sz="1600" dirty="0"/>
            <a:t>Reference results of all additional studies</a:t>
          </a:r>
        </a:p>
      </dgm:t>
    </dgm:pt>
    <dgm:pt modelId="{9B84DFA9-3E06-4609-8E6C-4B7EEA41940B}" type="parTrans" cxnId="{FB15BA05-F049-4330-9F2B-6B207801B60A}">
      <dgm:prSet/>
      <dgm:spPr/>
      <dgm:t>
        <a:bodyPr/>
        <a:lstStyle/>
        <a:p>
          <a:endParaRPr lang="en-US" sz="1600"/>
        </a:p>
      </dgm:t>
    </dgm:pt>
    <dgm:pt modelId="{D951DE30-2C0B-4E76-94A7-010A1F08CFA6}" type="sibTrans" cxnId="{FB15BA05-F049-4330-9F2B-6B207801B60A}">
      <dgm:prSet/>
      <dgm:spPr/>
      <dgm:t>
        <a:bodyPr/>
        <a:lstStyle/>
        <a:p>
          <a:endParaRPr lang="en-US" sz="1600"/>
        </a:p>
      </dgm:t>
    </dgm:pt>
    <dgm:pt modelId="{80480741-2B43-4A6C-859A-722CE6D1A2D6}">
      <dgm:prSet phldrT="[Text]" custT="1"/>
      <dgm:spPr/>
      <dgm:t>
        <a:bodyPr/>
        <a:lstStyle/>
        <a:p>
          <a:r>
            <a:rPr lang="en-US" sz="1600" dirty="0"/>
            <a:t>The diagnosis for each specimen</a:t>
          </a:r>
        </a:p>
      </dgm:t>
    </dgm:pt>
    <dgm:pt modelId="{D0752250-9D52-4940-B3DB-6DB84EC9C19C}" type="parTrans" cxnId="{BEE26ABC-B231-49AD-9F2A-848949CA1EAE}">
      <dgm:prSet/>
      <dgm:spPr/>
      <dgm:t>
        <a:bodyPr/>
        <a:lstStyle/>
        <a:p>
          <a:endParaRPr lang="en-US" sz="1600"/>
        </a:p>
      </dgm:t>
    </dgm:pt>
    <dgm:pt modelId="{8570CDBA-6253-440D-9CCD-D62CF39AAFDA}" type="sibTrans" cxnId="{BEE26ABC-B231-49AD-9F2A-848949CA1EAE}">
      <dgm:prSet/>
      <dgm:spPr/>
      <dgm:t>
        <a:bodyPr/>
        <a:lstStyle/>
        <a:p>
          <a:endParaRPr lang="en-US" sz="1600"/>
        </a:p>
      </dgm:t>
    </dgm:pt>
    <dgm:pt modelId="{37A74999-A893-49A6-8B5C-AAFE22217E17}">
      <dgm:prSet custT="1"/>
      <dgm:spPr/>
      <dgm:t>
        <a:bodyPr lIns="109728" tIns="109728" rIns="109728" bIns="109728"/>
        <a:lstStyle/>
        <a:p>
          <a:r>
            <a:rPr lang="en-US" sz="1600" dirty="0"/>
            <a:t>Type of specimen</a:t>
          </a:r>
        </a:p>
      </dgm:t>
    </dgm:pt>
    <dgm:pt modelId="{A7C07A30-56AA-4EB6-812C-716666EFE214}" type="parTrans" cxnId="{013E5E78-24B5-4541-8A11-BC47272CB719}">
      <dgm:prSet/>
      <dgm:spPr/>
      <dgm:t>
        <a:bodyPr/>
        <a:lstStyle/>
        <a:p>
          <a:endParaRPr lang="en-US" sz="1600"/>
        </a:p>
      </dgm:t>
    </dgm:pt>
    <dgm:pt modelId="{ECBD5725-DACB-4BAF-A724-F9E43AB625BE}" type="sibTrans" cxnId="{013E5E78-24B5-4541-8A11-BC47272CB719}">
      <dgm:prSet/>
      <dgm:spPr/>
      <dgm:t>
        <a:bodyPr/>
        <a:lstStyle/>
        <a:p>
          <a:endParaRPr lang="en-US" sz="1600"/>
        </a:p>
      </dgm:t>
    </dgm:pt>
    <dgm:pt modelId="{E0A57A7D-C54A-4775-9543-2AC5DE10B343}">
      <dgm:prSet custT="1"/>
      <dgm:spPr/>
      <dgm:t>
        <a:bodyPr lIns="109728" tIns="109728" rIns="109728" bIns="109728"/>
        <a:lstStyle/>
        <a:p>
          <a:r>
            <a:rPr lang="en-US" sz="1600" dirty="0"/>
            <a:t>Preparation of additional slides</a:t>
          </a:r>
        </a:p>
      </dgm:t>
    </dgm:pt>
    <dgm:pt modelId="{CA050875-13CA-49FE-9D4D-E51B9CA1630F}" type="parTrans" cxnId="{DD570D54-03CE-4617-A6AC-163047B97259}">
      <dgm:prSet/>
      <dgm:spPr/>
      <dgm:t>
        <a:bodyPr/>
        <a:lstStyle/>
        <a:p>
          <a:endParaRPr lang="en-US" sz="1600"/>
        </a:p>
      </dgm:t>
    </dgm:pt>
    <dgm:pt modelId="{DCC49CAB-9B2C-43B3-96E2-CBD78A5D9AAE}" type="sibTrans" cxnId="{DD570D54-03CE-4617-A6AC-163047B97259}">
      <dgm:prSet/>
      <dgm:spPr/>
      <dgm:t>
        <a:bodyPr/>
        <a:lstStyle/>
        <a:p>
          <a:endParaRPr lang="en-US" sz="1600"/>
        </a:p>
      </dgm:t>
    </dgm:pt>
    <dgm:pt modelId="{B1978930-EE41-4EAA-AF8F-B331AEAA6D12}">
      <dgm:prSet custT="1"/>
      <dgm:spPr/>
      <dgm:t>
        <a:bodyPr lIns="109728" tIns="109728" rIns="109728" bIns="109728"/>
        <a:lstStyle/>
        <a:p>
          <a:r>
            <a:rPr lang="en-US" sz="1600" dirty="0"/>
            <a:t>Special stains, including </a:t>
          </a:r>
          <a:r>
            <a:rPr lang="en-US" sz="1600" b="0" dirty="0"/>
            <a:t>+/-</a:t>
          </a:r>
          <a:r>
            <a:rPr lang="en-US" sz="1600" b="1" dirty="0"/>
            <a:t> </a:t>
          </a:r>
          <a:r>
            <a:rPr lang="en-US" sz="1600" dirty="0"/>
            <a:t>results</a:t>
          </a:r>
        </a:p>
      </dgm:t>
    </dgm:pt>
    <dgm:pt modelId="{E143FA80-75EB-490E-8B41-1713D63974F6}" type="parTrans" cxnId="{DC0999A3-EE28-4CB7-B7C6-40622E0F0700}">
      <dgm:prSet/>
      <dgm:spPr/>
      <dgm:t>
        <a:bodyPr/>
        <a:lstStyle/>
        <a:p>
          <a:endParaRPr lang="en-US" sz="1600"/>
        </a:p>
      </dgm:t>
    </dgm:pt>
    <dgm:pt modelId="{EDE74D19-2FEE-41EE-83B0-7794D3D26F8D}" type="sibTrans" cxnId="{DC0999A3-EE28-4CB7-B7C6-40622E0F0700}">
      <dgm:prSet/>
      <dgm:spPr/>
      <dgm:t>
        <a:bodyPr/>
        <a:lstStyle/>
        <a:p>
          <a:endParaRPr lang="en-US" sz="1600"/>
        </a:p>
      </dgm:t>
    </dgm:pt>
    <dgm:pt modelId="{6CEA9171-B011-49FB-9ECD-F43CB7E2AA7A}">
      <dgm:prSet custT="1"/>
      <dgm:spPr/>
      <dgm:t>
        <a:bodyPr lIns="109728" tIns="109728" rIns="109728" bIns="109728"/>
        <a:lstStyle/>
        <a:p>
          <a:pPr algn="ctr"/>
          <a:r>
            <a:rPr lang="en-US" sz="1600" dirty="0"/>
            <a:t>Clinical     history</a:t>
          </a:r>
        </a:p>
      </dgm:t>
    </dgm:pt>
    <dgm:pt modelId="{ABCE3CB6-BB90-4004-9423-D96D74E34B5F}" type="parTrans" cxnId="{C974B045-AEE5-4FF5-9FE1-94D34D6F595C}">
      <dgm:prSet/>
      <dgm:spPr/>
      <dgm:t>
        <a:bodyPr/>
        <a:lstStyle/>
        <a:p>
          <a:endParaRPr lang="en-US" sz="1600"/>
        </a:p>
      </dgm:t>
    </dgm:pt>
    <dgm:pt modelId="{3B5CD186-8824-4D80-B6DB-72E86284B357}" type="sibTrans" cxnId="{C974B045-AEE5-4FF5-9FE1-94D34D6F595C}">
      <dgm:prSet/>
      <dgm:spPr/>
      <dgm:t>
        <a:bodyPr/>
        <a:lstStyle/>
        <a:p>
          <a:endParaRPr lang="en-US" sz="1600"/>
        </a:p>
      </dgm:t>
    </dgm:pt>
    <dgm:pt modelId="{2AD19CF9-2727-4304-B472-2F2EB732BB36}">
      <dgm:prSet custT="1"/>
      <dgm:spPr/>
      <dgm:t>
        <a:bodyPr lIns="109728" tIns="109728" rIns="109728" bIns="109728"/>
        <a:lstStyle/>
        <a:p>
          <a:r>
            <a:rPr lang="en-US" sz="1600" dirty="0"/>
            <a:t>Specimen source	</a:t>
          </a:r>
        </a:p>
      </dgm:t>
    </dgm:pt>
    <dgm:pt modelId="{4BC90F11-70DE-42F3-A3C5-A887B79BA97F}" type="parTrans" cxnId="{B6940483-4958-4FBE-BE6F-8E41C1FAB796}">
      <dgm:prSet/>
      <dgm:spPr/>
      <dgm:t>
        <a:bodyPr/>
        <a:lstStyle/>
        <a:p>
          <a:endParaRPr lang="en-US" sz="1600"/>
        </a:p>
      </dgm:t>
    </dgm:pt>
    <dgm:pt modelId="{959F2F9D-FCE9-4938-B678-4C93DBB8B54E}" type="sibTrans" cxnId="{B6940483-4958-4FBE-BE6F-8E41C1FAB796}">
      <dgm:prSet/>
      <dgm:spPr/>
      <dgm:t>
        <a:bodyPr/>
        <a:lstStyle/>
        <a:p>
          <a:endParaRPr lang="en-US" sz="1600"/>
        </a:p>
      </dgm:t>
    </dgm:pt>
    <dgm:pt modelId="{4ADC7B4C-EFD2-4607-977D-B0D147678396}" type="pres">
      <dgm:prSet presAssocID="{6A2F5A8D-0CE1-41A1-84BD-38C892D4D07C}" presName="Name0" presStyleCnt="0">
        <dgm:presLayoutVars>
          <dgm:dir/>
          <dgm:resizeHandles val="exact"/>
        </dgm:presLayoutVars>
      </dgm:prSet>
      <dgm:spPr/>
    </dgm:pt>
    <dgm:pt modelId="{E090DDEF-A9C3-49AB-9DB3-2D3FA2C78CBE}" type="pres">
      <dgm:prSet presAssocID="{6A2F5A8D-0CE1-41A1-84BD-38C892D4D07C}" presName="fgShape" presStyleLbl="fgShp" presStyleIdx="0" presStyleCnt="1"/>
      <dgm:spPr>
        <a:ln>
          <a:solidFill>
            <a:schemeClr val="tx1"/>
          </a:solidFill>
        </a:ln>
      </dgm:spPr>
    </dgm:pt>
    <dgm:pt modelId="{1A2F9437-13DA-4A66-A792-B95BA5802424}" type="pres">
      <dgm:prSet presAssocID="{6A2F5A8D-0CE1-41A1-84BD-38C892D4D07C}" presName="linComp" presStyleCnt="0"/>
      <dgm:spPr/>
    </dgm:pt>
    <dgm:pt modelId="{CD5F755B-D79B-4EE0-871D-84A0D2B9402E}" type="pres">
      <dgm:prSet presAssocID="{6CEA9171-B011-49FB-9ECD-F43CB7E2AA7A}" presName="compNode" presStyleCnt="0"/>
      <dgm:spPr/>
    </dgm:pt>
    <dgm:pt modelId="{8763B20E-9234-4824-B921-4D34348A00EC}" type="pres">
      <dgm:prSet presAssocID="{6CEA9171-B011-49FB-9ECD-F43CB7E2AA7A}" presName="bkgdShape" presStyleLbl="node1" presStyleIdx="0" presStyleCnt="8"/>
      <dgm:spPr/>
    </dgm:pt>
    <dgm:pt modelId="{4FEDCA24-304A-4E26-9898-B8F85A9BCCD0}" type="pres">
      <dgm:prSet presAssocID="{6CEA9171-B011-49FB-9ECD-F43CB7E2AA7A}" presName="nodeTx" presStyleLbl="node1" presStyleIdx="0" presStyleCnt="8">
        <dgm:presLayoutVars>
          <dgm:bulletEnabled val="1"/>
        </dgm:presLayoutVars>
      </dgm:prSet>
      <dgm:spPr/>
    </dgm:pt>
    <dgm:pt modelId="{A8CEE9DB-D173-4C78-B6F8-620E92F530D3}" type="pres">
      <dgm:prSet presAssocID="{6CEA9171-B011-49FB-9ECD-F43CB7E2AA7A}" presName="invisiNode" presStyleLbl="node1" presStyleIdx="0" presStyleCnt="8"/>
      <dgm:spPr/>
    </dgm:pt>
    <dgm:pt modelId="{823B1623-5EF0-455B-A930-E1A83AACA6E7}" type="pres">
      <dgm:prSet presAssocID="{6CEA9171-B011-49FB-9ECD-F43CB7E2AA7A}" presName="imagNode" presStyleLbl="fgImgPlace1" presStyleIdx="0" presStyleCnt="8" custScaleX="99708" custScaleY="83805"/>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828B5D50-FFF3-419E-B286-0B37AC2B89FF}" type="pres">
      <dgm:prSet presAssocID="{3B5CD186-8824-4D80-B6DB-72E86284B357}" presName="sibTrans" presStyleLbl="sibTrans2D1" presStyleIdx="0" presStyleCnt="0"/>
      <dgm:spPr/>
    </dgm:pt>
    <dgm:pt modelId="{B11A3B9E-BA58-4424-8FEA-B527CCA78480}" type="pres">
      <dgm:prSet presAssocID="{2AD19CF9-2727-4304-B472-2F2EB732BB36}" presName="compNode" presStyleCnt="0"/>
      <dgm:spPr/>
    </dgm:pt>
    <dgm:pt modelId="{0E43CFFC-AABD-4131-A712-B7A161CDF753}" type="pres">
      <dgm:prSet presAssocID="{2AD19CF9-2727-4304-B472-2F2EB732BB36}" presName="bkgdShape" presStyleLbl="node1" presStyleIdx="1" presStyleCnt="8"/>
      <dgm:spPr/>
    </dgm:pt>
    <dgm:pt modelId="{5DA12194-79CB-4B5F-B058-CABCB2C6856B}" type="pres">
      <dgm:prSet presAssocID="{2AD19CF9-2727-4304-B472-2F2EB732BB36}" presName="nodeTx" presStyleLbl="node1" presStyleIdx="1" presStyleCnt="8">
        <dgm:presLayoutVars>
          <dgm:bulletEnabled val="1"/>
        </dgm:presLayoutVars>
      </dgm:prSet>
      <dgm:spPr/>
    </dgm:pt>
    <dgm:pt modelId="{A367BE4D-D904-404F-89AC-D03190149BBE}" type="pres">
      <dgm:prSet presAssocID="{2AD19CF9-2727-4304-B472-2F2EB732BB36}" presName="invisiNode" presStyleLbl="node1" presStyleIdx="1" presStyleCnt="8"/>
      <dgm:spPr/>
    </dgm:pt>
    <dgm:pt modelId="{41BFE042-F0A1-4542-9840-B7DE1EE2D288}" type="pres">
      <dgm:prSet presAssocID="{2AD19CF9-2727-4304-B472-2F2EB732BB36}" presName="imagNode" presStyleLbl="fgImgPlace1" presStyleIdx="1" presStyleCnt="8" custScaleY="83805"/>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53A7FCC8-D0E3-487F-B1AC-F835B4A00588}" type="pres">
      <dgm:prSet presAssocID="{959F2F9D-FCE9-4938-B678-4C93DBB8B54E}" presName="sibTrans" presStyleLbl="sibTrans2D1" presStyleIdx="0" presStyleCnt="0"/>
      <dgm:spPr/>
    </dgm:pt>
    <dgm:pt modelId="{6C9FBEA6-D2D8-42FE-B38E-78CAEC58BA42}" type="pres">
      <dgm:prSet presAssocID="{37A74999-A893-49A6-8B5C-AAFE22217E17}" presName="compNode" presStyleCnt="0"/>
      <dgm:spPr/>
    </dgm:pt>
    <dgm:pt modelId="{D7C0E7C6-48F5-4354-A463-38EC929B3B54}" type="pres">
      <dgm:prSet presAssocID="{37A74999-A893-49A6-8B5C-AAFE22217E17}" presName="bkgdShape" presStyleLbl="node1" presStyleIdx="2" presStyleCnt="8"/>
      <dgm:spPr/>
    </dgm:pt>
    <dgm:pt modelId="{9E3FB600-2EC2-4369-9E7E-1EFC90BC9B6E}" type="pres">
      <dgm:prSet presAssocID="{37A74999-A893-49A6-8B5C-AAFE22217E17}" presName="nodeTx" presStyleLbl="node1" presStyleIdx="2" presStyleCnt="8">
        <dgm:presLayoutVars>
          <dgm:bulletEnabled val="1"/>
        </dgm:presLayoutVars>
      </dgm:prSet>
      <dgm:spPr/>
    </dgm:pt>
    <dgm:pt modelId="{6A877E05-2175-4651-B310-EC4E2A804319}" type="pres">
      <dgm:prSet presAssocID="{37A74999-A893-49A6-8B5C-AAFE22217E17}" presName="invisiNode" presStyleLbl="node1" presStyleIdx="2" presStyleCnt="8"/>
      <dgm:spPr/>
    </dgm:pt>
    <dgm:pt modelId="{1CFB62F3-A278-43E7-8FB1-ED1C7AF2E729}" type="pres">
      <dgm:prSet presAssocID="{37A74999-A893-49A6-8B5C-AAFE22217E17}" presName="imagNode" presStyleLbl="fgImgPlace1" presStyleIdx="2" presStyleCnt="8" custScaleY="83805"/>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79863275-6F23-4D78-9051-E4E85228A55B}" type="pres">
      <dgm:prSet presAssocID="{ECBD5725-DACB-4BAF-A724-F9E43AB625BE}" presName="sibTrans" presStyleLbl="sibTrans2D1" presStyleIdx="0" presStyleCnt="0"/>
      <dgm:spPr/>
    </dgm:pt>
    <dgm:pt modelId="{1DFC4DB4-ECCF-472F-9B21-4C5C7A09C615}" type="pres">
      <dgm:prSet presAssocID="{B1978930-EE41-4EAA-AF8F-B331AEAA6D12}" presName="compNode" presStyleCnt="0"/>
      <dgm:spPr/>
    </dgm:pt>
    <dgm:pt modelId="{820D5CB7-4AB1-44DD-9E87-31A1F8A2DC04}" type="pres">
      <dgm:prSet presAssocID="{B1978930-EE41-4EAA-AF8F-B331AEAA6D12}" presName="bkgdShape" presStyleLbl="node1" presStyleIdx="3" presStyleCnt="8" custLinFactNeighborX="741" custLinFactNeighborY="-512"/>
      <dgm:spPr/>
    </dgm:pt>
    <dgm:pt modelId="{15CDE453-E269-481E-BCCC-9690F8F7DA26}" type="pres">
      <dgm:prSet presAssocID="{B1978930-EE41-4EAA-AF8F-B331AEAA6D12}" presName="nodeTx" presStyleLbl="node1" presStyleIdx="3" presStyleCnt="8">
        <dgm:presLayoutVars>
          <dgm:bulletEnabled val="1"/>
        </dgm:presLayoutVars>
      </dgm:prSet>
      <dgm:spPr/>
    </dgm:pt>
    <dgm:pt modelId="{5FE3FD71-7FAD-4B90-A42E-D39BB0B090FC}" type="pres">
      <dgm:prSet presAssocID="{B1978930-EE41-4EAA-AF8F-B331AEAA6D12}" presName="invisiNode" presStyleLbl="node1" presStyleIdx="3" presStyleCnt="8"/>
      <dgm:spPr/>
    </dgm:pt>
    <dgm:pt modelId="{4373E7B7-7C9F-455B-920B-DDD46887BF25}" type="pres">
      <dgm:prSet presAssocID="{B1978930-EE41-4EAA-AF8F-B331AEAA6D12}" presName="imagNode" presStyleLbl="fgImgPlace1" presStyleIdx="3" presStyleCnt="8" custScaleY="83805"/>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609861A2-0DA4-45FD-B35B-AF1FF859403E}" type="pres">
      <dgm:prSet presAssocID="{EDE74D19-2FEE-41EE-83B0-7794D3D26F8D}" presName="sibTrans" presStyleLbl="sibTrans2D1" presStyleIdx="0" presStyleCnt="0"/>
      <dgm:spPr/>
    </dgm:pt>
    <dgm:pt modelId="{4262EE68-9A09-4A42-A887-D602C8D32312}" type="pres">
      <dgm:prSet presAssocID="{E0A57A7D-C54A-4775-9543-2AC5DE10B343}" presName="compNode" presStyleCnt="0"/>
      <dgm:spPr/>
    </dgm:pt>
    <dgm:pt modelId="{32A7329A-8C61-4AD9-98A0-7E65216CFCAD}" type="pres">
      <dgm:prSet presAssocID="{E0A57A7D-C54A-4775-9543-2AC5DE10B343}" presName="bkgdShape" presStyleLbl="node1" presStyleIdx="4" presStyleCnt="8"/>
      <dgm:spPr/>
    </dgm:pt>
    <dgm:pt modelId="{7B13977E-231D-48B4-8567-C33F1FFA057B}" type="pres">
      <dgm:prSet presAssocID="{E0A57A7D-C54A-4775-9543-2AC5DE10B343}" presName="nodeTx" presStyleLbl="node1" presStyleIdx="4" presStyleCnt="8">
        <dgm:presLayoutVars>
          <dgm:bulletEnabled val="1"/>
        </dgm:presLayoutVars>
      </dgm:prSet>
      <dgm:spPr/>
    </dgm:pt>
    <dgm:pt modelId="{6B7E18F9-28DF-44A8-B50B-6D3966CD9AE4}" type="pres">
      <dgm:prSet presAssocID="{E0A57A7D-C54A-4775-9543-2AC5DE10B343}" presName="invisiNode" presStyleLbl="node1" presStyleIdx="4" presStyleCnt="8"/>
      <dgm:spPr/>
    </dgm:pt>
    <dgm:pt modelId="{AF1D7B4E-9EBE-43EC-91F2-CEC105C5B849}" type="pres">
      <dgm:prSet presAssocID="{E0A57A7D-C54A-4775-9543-2AC5DE10B343}" presName="imagNode" presStyleLbl="fgImgPlace1" presStyleIdx="4" presStyleCnt="8" custScaleY="83805"/>
      <dgm:spPr>
        <a:blipFill>
          <a:blip xmlns:r="http://schemas.openxmlformats.org/officeDocument/2006/relationships" r:embed="rId5"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6FA928B9-F4D8-4946-8332-241F76690D21}" type="pres">
      <dgm:prSet presAssocID="{DCC49CAB-9B2C-43B3-96E2-CBD78A5D9AAE}" presName="sibTrans" presStyleLbl="sibTrans2D1" presStyleIdx="0" presStyleCnt="0"/>
      <dgm:spPr/>
    </dgm:pt>
    <dgm:pt modelId="{83005FB8-4A0D-4822-9FD0-213836A0B422}" type="pres">
      <dgm:prSet presAssocID="{3F7A740F-D4D4-41A7-B697-B75A89ED0C16}" presName="compNode" presStyleCnt="0"/>
      <dgm:spPr/>
    </dgm:pt>
    <dgm:pt modelId="{269C4A29-6468-46E2-BF5A-0DFC728D018D}" type="pres">
      <dgm:prSet presAssocID="{3F7A740F-D4D4-41A7-B697-B75A89ED0C16}" presName="bkgdShape" presStyleLbl="node1" presStyleIdx="5" presStyleCnt="8"/>
      <dgm:spPr/>
    </dgm:pt>
    <dgm:pt modelId="{95032C9A-386F-4FE5-BEE3-2A0AAAF3E1CD}" type="pres">
      <dgm:prSet presAssocID="{3F7A740F-D4D4-41A7-B697-B75A89ED0C16}" presName="nodeTx" presStyleLbl="node1" presStyleIdx="5" presStyleCnt="8">
        <dgm:presLayoutVars>
          <dgm:bulletEnabled val="1"/>
        </dgm:presLayoutVars>
      </dgm:prSet>
      <dgm:spPr/>
    </dgm:pt>
    <dgm:pt modelId="{39E60399-A8A2-42F3-A3E0-7CCD5A01E412}" type="pres">
      <dgm:prSet presAssocID="{3F7A740F-D4D4-41A7-B697-B75A89ED0C16}" presName="invisiNode" presStyleLbl="node1" presStyleIdx="5" presStyleCnt="8"/>
      <dgm:spPr/>
    </dgm:pt>
    <dgm:pt modelId="{C5F2C4B6-4F95-4B2B-B527-224341D39234}" type="pres">
      <dgm:prSet presAssocID="{3F7A740F-D4D4-41A7-B697-B75A89ED0C16}" presName="imagNode" presStyleLbl="fgImgPlace1" presStyleIdx="5" presStyleCnt="8" custScaleY="83805"/>
      <dgm:spPr>
        <a:blipFill>
          <a:blip xmlns:r="http://schemas.openxmlformats.org/officeDocument/2006/relationships" r:embed="rId6"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1E3B13F3-308C-4C48-BEE4-5A604256F1E0}" type="pres">
      <dgm:prSet presAssocID="{07822D68-D2E0-4D04-A8D1-BBB13AFD69C7}" presName="sibTrans" presStyleLbl="sibTrans2D1" presStyleIdx="0" presStyleCnt="0"/>
      <dgm:spPr/>
    </dgm:pt>
    <dgm:pt modelId="{F35319E4-27FB-4DB6-BEF2-A3292D42F00A}" type="pres">
      <dgm:prSet presAssocID="{E2C2CB43-59A4-42C9-978C-D4AEAC6D23CE}" presName="compNode" presStyleCnt="0"/>
      <dgm:spPr/>
    </dgm:pt>
    <dgm:pt modelId="{F26F115A-3C23-4150-B916-AEF5301717D4}" type="pres">
      <dgm:prSet presAssocID="{E2C2CB43-59A4-42C9-978C-D4AEAC6D23CE}" presName="bkgdShape" presStyleLbl="node1" presStyleIdx="6" presStyleCnt="8"/>
      <dgm:spPr/>
    </dgm:pt>
    <dgm:pt modelId="{BA6BB923-85EE-40FC-9C21-15458D1807BD}" type="pres">
      <dgm:prSet presAssocID="{E2C2CB43-59A4-42C9-978C-D4AEAC6D23CE}" presName="nodeTx" presStyleLbl="node1" presStyleIdx="6" presStyleCnt="8">
        <dgm:presLayoutVars>
          <dgm:bulletEnabled val="1"/>
        </dgm:presLayoutVars>
      </dgm:prSet>
      <dgm:spPr/>
    </dgm:pt>
    <dgm:pt modelId="{F4CE45FB-AADC-4DA7-845B-4D79B6D20978}" type="pres">
      <dgm:prSet presAssocID="{E2C2CB43-59A4-42C9-978C-D4AEAC6D23CE}" presName="invisiNode" presStyleLbl="node1" presStyleIdx="6" presStyleCnt="8"/>
      <dgm:spPr/>
    </dgm:pt>
    <dgm:pt modelId="{C4659D79-D74B-4A0B-A053-18E631132860}" type="pres">
      <dgm:prSet presAssocID="{E2C2CB43-59A4-42C9-978C-D4AEAC6D23CE}" presName="imagNode" presStyleLbl="fgImgPlace1" presStyleIdx="6" presStyleCnt="8" custScaleY="83805"/>
      <dgm:spPr>
        <a:blipFill>
          <a:blip xmlns:r="http://schemas.openxmlformats.org/officeDocument/2006/relationships" r:embed="rId7"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 modelId="{FF0BB568-9458-44F9-AF3B-FFA7756B298B}" type="pres">
      <dgm:prSet presAssocID="{D951DE30-2C0B-4E76-94A7-010A1F08CFA6}" presName="sibTrans" presStyleLbl="sibTrans2D1" presStyleIdx="0" presStyleCnt="0"/>
      <dgm:spPr/>
    </dgm:pt>
    <dgm:pt modelId="{AB3340DE-E405-4E29-9302-7D79F67038D4}" type="pres">
      <dgm:prSet presAssocID="{80480741-2B43-4A6C-859A-722CE6D1A2D6}" presName="compNode" presStyleCnt="0"/>
      <dgm:spPr/>
    </dgm:pt>
    <dgm:pt modelId="{5302AA35-1D6C-4B34-9AD2-82D8D1B88CB1}" type="pres">
      <dgm:prSet presAssocID="{80480741-2B43-4A6C-859A-722CE6D1A2D6}" presName="bkgdShape" presStyleLbl="node1" presStyleIdx="7" presStyleCnt="8"/>
      <dgm:spPr/>
    </dgm:pt>
    <dgm:pt modelId="{67E5247E-36C1-473E-8941-22DC252F60F0}" type="pres">
      <dgm:prSet presAssocID="{80480741-2B43-4A6C-859A-722CE6D1A2D6}" presName="nodeTx" presStyleLbl="node1" presStyleIdx="7" presStyleCnt="8">
        <dgm:presLayoutVars>
          <dgm:bulletEnabled val="1"/>
        </dgm:presLayoutVars>
      </dgm:prSet>
      <dgm:spPr/>
    </dgm:pt>
    <dgm:pt modelId="{230BFB26-0E6A-4D2F-BEED-7FCBF2B0663B}" type="pres">
      <dgm:prSet presAssocID="{80480741-2B43-4A6C-859A-722CE6D1A2D6}" presName="invisiNode" presStyleLbl="node1" presStyleIdx="7" presStyleCnt="8"/>
      <dgm:spPr/>
    </dgm:pt>
    <dgm:pt modelId="{E0B58959-02D8-42FE-BBB4-999CFBDB2B75}" type="pres">
      <dgm:prSet presAssocID="{80480741-2B43-4A6C-859A-722CE6D1A2D6}" presName="imagNode" presStyleLbl="fgImgPlace1" presStyleIdx="7" presStyleCnt="8" custScaleY="83805"/>
      <dgm:spPr>
        <a:blipFill>
          <a:blip xmlns:r="http://schemas.openxmlformats.org/officeDocument/2006/relationships" r:embed="rId8" cstate="hqprint">
            <a:extLst>
              <a:ext uri="{28A0092B-C50C-407E-A947-70E740481C1C}">
                <a14:useLocalDpi xmlns:a14="http://schemas.microsoft.com/office/drawing/2010/main" val="0"/>
              </a:ext>
            </a:extLst>
          </a:blip>
          <a:srcRect/>
          <a:stretch>
            <a:fillRect l="-10000" r="-10000"/>
          </a:stretch>
        </a:blipFill>
        <a:ln w="19050">
          <a:solidFill>
            <a:schemeClr val="bg1"/>
          </a:solidFill>
        </a:ln>
        <a:effectLst>
          <a:outerShdw blurRad="50800" dist="38100" dir="8100000" algn="tr" rotWithShape="0">
            <a:prstClr val="black">
              <a:alpha val="40000"/>
            </a:prstClr>
          </a:outerShdw>
        </a:effectLst>
      </dgm:spPr>
    </dgm:pt>
  </dgm:ptLst>
  <dgm:cxnLst>
    <dgm:cxn modelId="{A53BB802-7FBC-4B57-9AAC-FED3AA58E6DC}" type="presOf" srcId="{3B5CD186-8824-4D80-B6DB-72E86284B357}" destId="{828B5D50-FFF3-419E-B286-0B37AC2B89FF}" srcOrd="0" destOrd="0" presId="urn:microsoft.com/office/officeart/2005/8/layout/hList7"/>
    <dgm:cxn modelId="{FB15BA05-F049-4330-9F2B-6B207801B60A}" srcId="{6A2F5A8D-0CE1-41A1-84BD-38C892D4D07C}" destId="{E2C2CB43-59A4-42C9-978C-D4AEAC6D23CE}" srcOrd="6" destOrd="0" parTransId="{9B84DFA9-3E06-4609-8E6C-4B7EEA41940B}" sibTransId="{D951DE30-2C0B-4E76-94A7-010A1F08CFA6}"/>
    <dgm:cxn modelId="{70FC801C-1023-4F6B-8098-5784AF72DCAC}" type="presOf" srcId="{6CEA9171-B011-49FB-9ECD-F43CB7E2AA7A}" destId="{8763B20E-9234-4824-B921-4D34348A00EC}" srcOrd="0" destOrd="0" presId="urn:microsoft.com/office/officeart/2005/8/layout/hList7"/>
    <dgm:cxn modelId="{98387A2C-AA7E-4830-8FF9-061EC4B6461F}" type="presOf" srcId="{E2C2CB43-59A4-42C9-978C-D4AEAC6D23CE}" destId="{F26F115A-3C23-4150-B916-AEF5301717D4}" srcOrd="0" destOrd="0" presId="urn:microsoft.com/office/officeart/2005/8/layout/hList7"/>
    <dgm:cxn modelId="{71FF7E2C-A498-4535-98CF-8E08ADECB1DB}" type="presOf" srcId="{37A74999-A893-49A6-8B5C-AAFE22217E17}" destId="{D7C0E7C6-48F5-4354-A463-38EC929B3B54}" srcOrd="0" destOrd="0" presId="urn:microsoft.com/office/officeart/2005/8/layout/hList7"/>
    <dgm:cxn modelId="{FE35873D-107A-4048-BB17-B9D46E483B11}" type="presOf" srcId="{6CEA9171-B011-49FB-9ECD-F43CB7E2AA7A}" destId="{4FEDCA24-304A-4E26-9898-B8F85A9BCCD0}" srcOrd="1" destOrd="0" presId="urn:microsoft.com/office/officeart/2005/8/layout/hList7"/>
    <dgm:cxn modelId="{D13A3C5F-9BCA-421C-B097-8872607F2293}" type="presOf" srcId="{B1978930-EE41-4EAA-AF8F-B331AEAA6D12}" destId="{820D5CB7-4AB1-44DD-9E87-31A1F8A2DC04}" srcOrd="0" destOrd="0" presId="urn:microsoft.com/office/officeart/2005/8/layout/hList7"/>
    <dgm:cxn modelId="{D393B041-49B2-4D1A-ADF9-32CCC4CB9A25}" type="presOf" srcId="{3F7A740F-D4D4-41A7-B697-B75A89ED0C16}" destId="{95032C9A-386F-4FE5-BEE3-2A0AAAF3E1CD}" srcOrd="1" destOrd="0" presId="urn:microsoft.com/office/officeart/2005/8/layout/hList7"/>
    <dgm:cxn modelId="{1BA73F45-37D9-4ED5-A8C8-53D1245F95B4}" type="presOf" srcId="{6A2F5A8D-0CE1-41A1-84BD-38C892D4D07C}" destId="{4ADC7B4C-EFD2-4607-977D-B0D147678396}" srcOrd="0" destOrd="0" presId="urn:microsoft.com/office/officeart/2005/8/layout/hList7"/>
    <dgm:cxn modelId="{C974B045-AEE5-4FF5-9FE1-94D34D6F595C}" srcId="{6A2F5A8D-0CE1-41A1-84BD-38C892D4D07C}" destId="{6CEA9171-B011-49FB-9ECD-F43CB7E2AA7A}" srcOrd="0" destOrd="0" parTransId="{ABCE3CB6-BB90-4004-9423-D96D74E34B5F}" sibTransId="{3B5CD186-8824-4D80-B6DB-72E86284B357}"/>
    <dgm:cxn modelId="{DD570D54-03CE-4617-A6AC-163047B97259}" srcId="{6A2F5A8D-0CE1-41A1-84BD-38C892D4D07C}" destId="{E0A57A7D-C54A-4775-9543-2AC5DE10B343}" srcOrd="4" destOrd="0" parTransId="{CA050875-13CA-49FE-9D4D-E51B9CA1630F}" sibTransId="{DCC49CAB-9B2C-43B3-96E2-CBD78A5D9AAE}"/>
    <dgm:cxn modelId="{28FE5155-9DBB-4E64-8A8C-CB0CA63B79A6}" type="presOf" srcId="{3F7A740F-D4D4-41A7-B697-B75A89ED0C16}" destId="{269C4A29-6468-46E2-BF5A-0DFC728D018D}" srcOrd="0" destOrd="0" presId="urn:microsoft.com/office/officeart/2005/8/layout/hList7"/>
    <dgm:cxn modelId="{013E5E78-24B5-4541-8A11-BC47272CB719}" srcId="{6A2F5A8D-0CE1-41A1-84BD-38C892D4D07C}" destId="{37A74999-A893-49A6-8B5C-AAFE22217E17}" srcOrd="2" destOrd="0" parTransId="{A7C07A30-56AA-4EB6-812C-716666EFE214}" sibTransId="{ECBD5725-DACB-4BAF-A724-F9E43AB625BE}"/>
    <dgm:cxn modelId="{B6940483-4958-4FBE-BE6F-8E41C1FAB796}" srcId="{6A2F5A8D-0CE1-41A1-84BD-38C892D4D07C}" destId="{2AD19CF9-2727-4304-B472-2F2EB732BB36}" srcOrd="1" destOrd="0" parTransId="{4BC90F11-70DE-42F3-A3C5-A887B79BA97F}" sibTransId="{959F2F9D-FCE9-4938-B678-4C93DBB8B54E}"/>
    <dgm:cxn modelId="{A448CA86-1E0B-4A1C-99B9-BB4F139D3191}" type="presOf" srcId="{DCC49CAB-9B2C-43B3-96E2-CBD78A5D9AAE}" destId="{6FA928B9-F4D8-4946-8332-241F76690D21}" srcOrd="0" destOrd="0" presId="urn:microsoft.com/office/officeart/2005/8/layout/hList7"/>
    <dgm:cxn modelId="{C2B9EE8F-1625-464B-A02B-9192EE5ECD3F}" type="presOf" srcId="{80480741-2B43-4A6C-859A-722CE6D1A2D6}" destId="{67E5247E-36C1-473E-8941-22DC252F60F0}" srcOrd="1" destOrd="0" presId="urn:microsoft.com/office/officeart/2005/8/layout/hList7"/>
    <dgm:cxn modelId="{F1BBE497-321D-4F46-B78B-6C5E9713E998}" srcId="{6A2F5A8D-0CE1-41A1-84BD-38C892D4D07C}" destId="{3F7A740F-D4D4-41A7-B697-B75A89ED0C16}" srcOrd="5" destOrd="0" parTransId="{3F81B517-B9C9-47BE-8F89-7DBEFD1172D1}" sibTransId="{07822D68-D2E0-4D04-A8D1-BBB13AFD69C7}"/>
    <dgm:cxn modelId="{ED2AD199-871D-49A5-8317-4B42FCF46E9E}" type="presOf" srcId="{B1978930-EE41-4EAA-AF8F-B331AEAA6D12}" destId="{15CDE453-E269-481E-BCCC-9690F8F7DA26}" srcOrd="1" destOrd="0" presId="urn:microsoft.com/office/officeart/2005/8/layout/hList7"/>
    <dgm:cxn modelId="{13FE94A0-A2E5-42C8-A8A9-473508EB0372}" type="presOf" srcId="{E0A57A7D-C54A-4775-9543-2AC5DE10B343}" destId="{7B13977E-231D-48B4-8567-C33F1FFA057B}" srcOrd="1" destOrd="0" presId="urn:microsoft.com/office/officeart/2005/8/layout/hList7"/>
    <dgm:cxn modelId="{DC0999A3-EE28-4CB7-B7C6-40622E0F0700}" srcId="{6A2F5A8D-0CE1-41A1-84BD-38C892D4D07C}" destId="{B1978930-EE41-4EAA-AF8F-B331AEAA6D12}" srcOrd="3" destOrd="0" parTransId="{E143FA80-75EB-490E-8B41-1713D63974F6}" sibTransId="{EDE74D19-2FEE-41EE-83B0-7794D3D26F8D}"/>
    <dgm:cxn modelId="{CF6D2FB1-09AF-4842-B84A-E2C339BC5E2B}" type="presOf" srcId="{D951DE30-2C0B-4E76-94A7-010A1F08CFA6}" destId="{FF0BB568-9458-44F9-AF3B-FFA7756B298B}" srcOrd="0" destOrd="0" presId="urn:microsoft.com/office/officeart/2005/8/layout/hList7"/>
    <dgm:cxn modelId="{BF5388B1-89F4-48B1-8541-D06B98005D3C}" type="presOf" srcId="{959F2F9D-FCE9-4938-B678-4C93DBB8B54E}" destId="{53A7FCC8-D0E3-487F-B1AC-F835B4A00588}" srcOrd="0" destOrd="0" presId="urn:microsoft.com/office/officeart/2005/8/layout/hList7"/>
    <dgm:cxn modelId="{D9D426B7-1A5B-4B88-9A11-FBCD779A72A1}" type="presOf" srcId="{07822D68-D2E0-4D04-A8D1-BBB13AFD69C7}" destId="{1E3B13F3-308C-4C48-BEE4-5A604256F1E0}" srcOrd="0" destOrd="0" presId="urn:microsoft.com/office/officeart/2005/8/layout/hList7"/>
    <dgm:cxn modelId="{BEE26ABC-B231-49AD-9F2A-848949CA1EAE}" srcId="{6A2F5A8D-0CE1-41A1-84BD-38C892D4D07C}" destId="{80480741-2B43-4A6C-859A-722CE6D1A2D6}" srcOrd="7" destOrd="0" parTransId="{D0752250-9D52-4940-B3DB-6DB84EC9C19C}" sibTransId="{8570CDBA-6253-440D-9CCD-D62CF39AAFDA}"/>
    <dgm:cxn modelId="{44260ABD-DCA5-4B27-B29A-85E9CB5BFBEF}" type="presOf" srcId="{2AD19CF9-2727-4304-B472-2F2EB732BB36}" destId="{5DA12194-79CB-4B5F-B058-CABCB2C6856B}" srcOrd="1" destOrd="0" presId="urn:microsoft.com/office/officeart/2005/8/layout/hList7"/>
    <dgm:cxn modelId="{39CADFC4-EB07-450E-BCAC-5E4B90C845BF}" type="presOf" srcId="{37A74999-A893-49A6-8B5C-AAFE22217E17}" destId="{9E3FB600-2EC2-4369-9E7E-1EFC90BC9B6E}" srcOrd="1" destOrd="0" presId="urn:microsoft.com/office/officeart/2005/8/layout/hList7"/>
    <dgm:cxn modelId="{551123C6-2AB3-4513-90B1-F2E81235DB88}" type="presOf" srcId="{80480741-2B43-4A6C-859A-722CE6D1A2D6}" destId="{5302AA35-1D6C-4B34-9AD2-82D8D1B88CB1}" srcOrd="0" destOrd="0" presId="urn:microsoft.com/office/officeart/2005/8/layout/hList7"/>
    <dgm:cxn modelId="{44BED5CB-9D7E-4A65-AB4C-5E6328B58039}" type="presOf" srcId="{E0A57A7D-C54A-4775-9543-2AC5DE10B343}" destId="{32A7329A-8C61-4AD9-98A0-7E65216CFCAD}" srcOrd="0" destOrd="0" presId="urn:microsoft.com/office/officeart/2005/8/layout/hList7"/>
    <dgm:cxn modelId="{D4770BD5-CC0E-4AD7-AAF8-2624299B5082}" type="presOf" srcId="{EDE74D19-2FEE-41EE-83B0-7794D3D26F8D}" destId="{609861A2-0DA4-45FD-B35B-AF1FF859403E}" srcOrd="0" destOrd="0" presId="urn:microsoft.com/office/officeart/2005/8/layout/hList7"/>
    <dgm:cxn modelId="{D21C81EB-C6F7-4EB0-AFAA-3CD69A31F77F}" type="presOf" srcId="{E2C2CB43-59A4-42C9-978C-D4AEAC6D23CE}" destId="{BA6BB923-85EE-40FC-9C21-15458D1807BD}" srcOrd="1" destOrd="0" presId="urn:microsoft.com/office/officeart/2005/8/layout/hList7"/>
    <dgm:cxn modelId="{0952B0EB-AAB0-4B10-8214-12D4DD72B2E1}" type="presOf" srcId="{2AD19CF9-2727-4304-B472-2F2EB732BB36}" destId="{0E43CFFC-AABD-4131-A712-B7A161CDF753}" srcOrd="0" destOrd="0" presId="urn:microsoft.com/office/officeart/2005/8/layout/hList7"/>
    <dgm:cxn modelId="{81ED08ED-C82A-4A70-9369-779ADD66AC47}" type="presOf" srcId="{ECBD5725-DACB-4BAF-A724-F9E43AB625BE}" destId="{79863275-6F23-4D78-9051-E4E85228A55B}" srcOrd="0" destOrd="0" presId="urn:microsoft.com/office/officeart/2005/8/layout/hList7"/>
    <dgm:cxn modelId="{85AC8080-93BD-4076-B939-37FF17468FC3}" type="presParOf" srcId="{4ADC7B4C-EFD2-4607-977D-B0D147678396}" destId="{E090DDEF-A9C3-49AB-9DB3-2D3FA2C78CBE}" srcOrd="0" destOrd="0" presId="urn:microsoft.com/office/officeart/2005/8/layout/hList7"/>
    <dgm:cxn modelId="{70CCACF8-6A16-4874-A446-41186BE0F35E}" type="presParOf" srcId="{4ADC7B4C-EFD2-4607-977D-B0D147678396}" destId="{1A2F9437-13DA-4A66-A792-B95BA5802424}" srcOrd="1" destOrd="0" presId="urn:microsoft.com/office/officeart/2005/8/layout/hList7"/>
    <dgm:cxn modelId="{98C04E12-47FA-47DF-B8BE-AA5720D6D660}" type="presParOf" srcId="{1A2F9437-13DA-4A66-A792-B95BA5802424}" destId="{CD5F755B-D79B-4EE0-871D-84A0D2B9402E}" srcOrd="0" destOrd="0" presId="urn:microsoft.com/office/officeart/2005/8/layout/hList7"/>
    <dgm:cxn modelId="{5D2DFBFA-D738-444F-9606-8A55B9886AC3}" type="presParOf" srcId="{CD5F755B-D79B-4EE0-871D-84A0D2B9402E}" destId="{8763B20E-9234-4824-B921-4D34348A00EC}" srcOrd="0" destOrd="0" presId="urn:microsoft.com/office/officeart/2005/8/layout/hList7"/>
    <dgm:cxn modelId="{DEE138A9-F2A6-4BF3-AFC9-C5145887D973}" type="presParOf" srcId="{CD5F755B-D79B-4EE0-871D-84A0D2B9402E}" destId="{4FEDCA24-304A-4E26-9898-B8F85A9BCCD0}" srcOrd="1" destOrd="0" presId="urn:microsoft.com/office/officeart/2005/8/layout/hList7"/>
    <dgm:cxn modelId="{93081DC0-B00C-4742-BB44-4F0805424703}" type="presParOf" srcId="{CD5F755B-D79B-4EE0-871D-84A0D2B9402E}" destId="{A8CEE9DB-D173-4C78-B6F8-620E92F530D3}" srcOrd="2" destOrd="0" presId="urn:microsoft.com/office/officeart/2005/8/layout/hList7"/>
    <dgm:cxn modelId="{C72A86EC-4086-4A37-B7AC-636C00B37F40}" type="presParOf" srcId="{CD5F755B-D79B-4EE0-871D-84A0D2B9402E}" destId="{823B1623-5EF0-455B-A930-E1A83AACA6E7}" srcOrd="3" destOrd="0" presId="urn:microsoft.com/office/officeart/2005/8/layout/hList7"/>
    <dgm:cxn modelId="{97704ECA-DDF7-42B8-8F7A-B00D667EDC7E}" type="presParOf" srcId="{1A2F9437-13DA-4A66-A792-B95BA5802424}" destId="{828B5D50-FFF3-419E-B286-0B37AC2B89FF}" srcOrd="1" destOrd="0" presId="urn:microsoft.com/office/officeart/2005/8/layout/hList7"/>
    <dgm:cxn modelId="{3FF2C171-FA83-495A-A2A1-C8E9AAD21544}" type="presParOf" srcId="{1A2F9437-13DA-4A66-A792-B95BA5802424}" destId="{B11A3B9E-BA58-4424-8FEA-B527CCA78480}" srcOrd="2" destOrd="0" presId="urn:microsoft.com/office/officeart/2005/8/layout/hList7"/>
    <dgm:cxn modelId="{FABCAD8E-FA7D-4386-984E-ED739B4572FD}" type="presParOf" srcId="{B11A3B9E-BA58-4424-8FEA-B527CCA78480}" destId="{0E43CFFC-AABD-4131-A712-B7A161CDF753}" srcOrd="0" destOrd="0" presId="urn:microsoft.com/office/officeart/2005/8/layout/hList7"/>
    <dgm:cxn modelId="{0D24440B-0BCD-4240-AEF6-7105F2562353}" type="presParOf" srcId="{B11A3B9E-BA58-4424-8FEA-B527CCA78480}" destId="{5DA12194-79CB-4B5F-B058-CABCB2C6856B}" srcOrd="1" destOrd="0" presId="urn:microsoft.com/office/officeart/2005/8/layout/hList7"/>
    <dgm:cxn modelId="{AB0CBD20-D2AC-458B-BDA3-A16C372CC27D}" type="presParOf" srcId="{B11A3B9E-BA58-4424-8FEA-B527CCA78480}" destId="{A367BE4D-D904-404F-89AC-D03190149BBE}" srcOrd="2" destOrd="0" presId="urn:microsoft.com/office/officeart/2005/8/layout/hList7"/>
    <dgm:cxn modelId="{B8FB0432-C3DB-4BEC-90D8-614C38887EA9}" type="presParOf" srcId="{B11A3B9E-BA58-4424-8FEA-B527CCA78480}" destId="{41BFE042-F0A1-4542-9840-B7DE1EE2D288}" srcOrd="3" destOrd="0" presId="urn:microsoft.com/office/officeart/2005/8/layout/hList7"/>
    <dgm:cxn modelId="{50A9C6CA-977F-4835-BBDD-C672B0F8187E}" type="presParOf" srcId="{1A2F9437-13DA-4A66-A792-B95BA5802424}" destId="{53A7FCC8-D0E3-487F-B1AC-F835B4A00588}" srcOrd="3" destOrd="0" presId="urn:microsoft.com/office/officeart/2005/8/layout/hList7"/>
    <dgm:cxn modelId="{B5EF0EC3-A815-4FF0-A91A-EF006A6A9A71}" type="presParOf" srcId="{1A2F9437-13DA-4A66-A792-B95BA5802424}" destId="{6C9FBEA6-D2D8-42FE-B38E-78CAEC58BA42}" srcOrd="4" destOrd="0" presId="urn:microsoft.com/office/officeart/2005/8/layout/hList7"/>
    <dgm:cxn modelId="{9A2C8F3B-DA37-4BB4-A027-C186D924205F}" type="presParOf" srcId="{6C9FBEA6-D2D8-42FE-B38E-78CAEC58BA42}" destId="{D7C0E7C6-48F5-4354-A463-38EC929B3B54}" srcOrd="0" destOrd="0" presId="urn:microsoft.com/office/officeart/2005/8/layout/hList7"/>
    <dgm:cxn modelId="{50DD694C-33C9-4619-98D2-7B2DA1A81DF4}" type="presParOf" srcId="{6C9FBEA6-D2D8-42FE-B38E-78CAEC58BA42}" destId="{9E3FB600-2EC2-4369-9E7E-1EFC90BC9B6E}" srcOrd="1" destOrd="0" presId="urn:microsoft.com/office/officeart/2005/8/layout/hList7"/>
    <dgm:cxn modelId="{4E7E3AD5-C3F0-4E37-B378-743285BA5711}" type="presParOf" srcId="{6C9FBEA6-D2D8-42FE-B38E-78CAEC58BA42}" destId="{6A877E05-2175-4651-B310-EC4E2A804319}" srcOrd="2" destOrd="0" presId="urn:microsoft.com/office/officeart/2005/8/layout/hList7"/>
    <dgm:cxn modelId="{C9AD4109-4FA2-4A36-A045-F3EDBF25667A}" type="presParOf" srcId="{6C9FBEA6-D2D8-42FE-B38E-78CAEC58BA42}" destId="{1CFB62F3-A278-43E7-8FB1-ED1C7AF2E729}" srcOrd="3" destOrd="0" presId="urn:microsoft.com/office/officeart/2005/8/layout/hList7"/>
    <dgm:cxn modelId="{AAECD17F-2314-486C-BAB5-70129524C791}" type="presParOf" srcId="{1A2F9437-13DA-4A66-A792-B95BA5802424}" destId="{79863275-6F23-4D78-9051-E4E85228A55B}" srcOrd="5" destOrd="0" presId="urn:microsoft.com/office/officeart/2005/8/layout/hList7"/>
    <dgm:cxn modelId="{BB6E198B-C802-4094-A95E-A8E3A03EE239}" type="presParOf" srcId="{1A2F9437-13DA-4A66-A792-B95BA5802424}" destId="{1DFC4DB4-ECCF-472F-9B21-4C5C7A09C615}" srcOrd="6" destOrd="0" presId="urn:microsoft.com/office/officeart/2005/8/layout/hList7"/>
    <dgm:cxn modelId="{A4E2EC58-699C-4F58-BEA2-D86B87179A9A}" type="presParOf" srcId="{1DFC4DB4-ECCF-472F-9B21-4C5C7A09C615}" destId="{820D5CB7-4AB1-44DD-9E87-31A1F8A2DC04}" srcOrd="0" destOrd="0" presId="urn:microsoft.com/office/officeart/2005/8/layout/hList7"/>
    <dgm:cxn modelId="{ECB07E4A-4194-439A-A04E-5B3BA0146C01}" type="presParOf" srcId="{1DFC4DB4-ECCF-472F-9B21-4C5C7A09C615}" destId="{15CDE453-E269-481E-BCCC-9690F8F7DA26}" srcOrd="1" destOrd="0" presId="urn:microsoft.com/office/officeart/2005/8/layout/hList7"/>
    <dgm:cxn modelId="{104B7C2A-9559-40D6-852C-FD095C97A8B7}" type="presParOf" srcId="{1DFC4DB4-ECCF-472F-9B21-4C5C7A09C615}" destId="{5FE3FD71-7FAD-4B90-A42E-D39BB0B090FC}" srcOrd="2" destOrd="0" presId="urn:microsoft.com/office/officeart/2005/8/layout/hList7"/>
    <dgm:cxn modelId="{F2653819-A547-4F18-9845-4C6D28513C68}" type="presParOf" srcId="{1DFC4DB4-ECCF-472F-9B21-4C5C7A09C615}" destId="{4373E7B7-7C9F-455B-920B-DDD46887BF25}" srcOrd="3" destOrd="0" presId="urn:microsoft.com/office/officeart/2005/8/layout/hList7"/>
    <dgm:cxn modelId="{57D8DBB4-5E89-4DB1-A042-A2ACA045437D}" type="presParOf" srcId="{1A2F9437-13DA-4A66-A792-B95BA5802424}" destId="{609861A2-0DA4-45FD-B35B-AF1FF859403E}" srcOrd="7" destOrd="0" presId="urn:microsoft.com/office/officeart/2005/8/layout/hList7"/>
    <dgm:cxn modelId="{1219BC35-9494-4301-8240-1E6F7FA23B68}" type="presParOf" srcId="{1A2F9437-13DA-4A66-A792-B95BA5802424}" destId="{4262EE68-9A09-4A42-A887-D602C8D32312}" srcOrd="8" destOrd="0" presId="urn:microsoft.com/office/officeart/2005/8/layout/hList7"/>
    <dgm:cxn modelId="{B4BF1193-861A-4445-BF98-0D949B390279}" type="presParOf" srcId="{4262EE68-9A09-4A42-A887-D602C8D32312}" destId="{32A7329A-8C61-4AD9-98A0-7E65216CFCAD}" srcOrd="0" destOrd="0" presId="urn:microsoft.com/office/officeart/2005/8/layout/hList7"/>
    <dgm:cxn modelId="{5847F16F-92DD-4499-9E9F-7CE75E059D45}" type="presParOf" srcId="{4262EE68-9A09-4A42-A887-D602C8D32312}" destId="{7B13977E-231D-48B4-8567-C33F1FFA057B}" srcOrd="1" destOrd="0" presId="urn:microsoft.com/office/officeart/2005/8/layout/hList7"/>
    <dgm:cxn modelId="{86C11F71-9196-45D9-8151-78C9F96C16A6}" type="presParOf" srcId="{4262EE68-9A09-4A42-A887-D602C8D32312}" destId="{6B7E18F9-28DF-44A8-B50B-6D3966CD9AE4}" srcOrd="2" destOrd="0" presId="urn:microsoft.com/office/officeart/2005/8/layout/hList7"/>
    <dgm:cxn modelId="{AF82B7EC-D6C2-40FE-90A2-C857C7500CF8}" type="presParOf" srcId="{4262EE68-9A09-4A42-A887-D602C8D32312}" destId="{AF1D7B4E-9EBE-43EC-91F2-CEC105C5B849}" srcOrd="3" destOrd="0" presId="urn:microsoft.com/office/officeart/2005/8/layout/hList7"/>
    <dgm:cxn modelId="{3E2F1D31-07E3-4DD9-BB87-72A75DDA3460}" type="presParOf" srcId="{1A2F9437-13DA-4A66-A792-B95BA5802424}" destId="{6FA928B9-F4D8-4946-8332-241F76690D21}" srcOrd="9" destOrd="0" presId="urn:microsoft.com/office/officeart/2005/8/layout/hList7"/>
    <dgm:cxn modelId="{691AEC2F-F6E7-495E-B07D-DB7A4B5F41E8}" type="presParOf" srcId="{1A2F9437-13DA-4A66-A792-B95BA5802424}" destId="{83005FB8-4A0D-4822-9FD0-213836A0B422}" srcOrd="10" destOrd="0" presId="urn:microsoft.com/office/officeart/2005/8/layout/hList7"/>
    <dgm:cxn modelId="{2BE12ED4-C9D1-499A-957E-1C1BB9813616}" type="presParOf" srcId="{83005FB8-4A0D-4822-9FD0-213836A0B422}" destId="{269C4A29-6468-46E2-BF5A-0DFC728D018D}" srcOrd="0" destOrd="0" presId="urn:microsoft.com/office/officeart/2005/8/layout/hList7"/>
    <dgm:cxn modelId="{148EFDCC-8BC2-4DB9-8BBE-49A88D4AEA45}" type="presParOf" srcId="{83005FB8-4A0D-4822-9FD0-213836A0B422}" destId="{95032C9A-386F-4FE5-BEE3-2A0AAAF3E1CD}" srcOrd="1" destOrd="0" presId="urn:microsoft.com/office/officeart/2005/8/layout/hList7"/>
    <dgm:cxn modelId="{0AEC6596-07A0-463D-BA41-DFD569D515B8}" type="presParOf" srcId="{83005FB8-4A0D-4822-9FD0-213836A0B422}" destId="{39E60399-A8A2-42F3-A3E0-7CCD5A01E412}" srcOrd="2" destOrd="0" presId="urn:microsoft.com/office/officeart/2005/8/layout/hList7"/>
    <dgm:cxn modelId="{4953E014-C3BE-4AA3-95FF-73C915F77FC9}" type="presParOf" srcId="{83005FB8-4A0D-4822-9FD0-213836A0B422}" destId="{C5F2C4B6-4F95-4B2B-B527-224341D39234}" srcOrd="3" destOrd="0" presId="urn:microsoft.com/office/officeart/2005/8/layout/hList7"/>
    <dgm:cxn modelId="{1B2678AE-D708-4F74-A64C-106E4972D333}" type="presParOf" srcId="{1A2F9437-13DA-4A66-A792-B95BA5802424}" destId="{1E3B13F3-308C-4C48-BEE4-5A604256F1E0}" srcOrd="11" destOrd="0" presId="urn:microsoft.com/office/officeart/2005/8/layout/hList7"/>
    <dgm:cxn modelId="{75F40B53-2E15-465E-B074-5DEE04614545}" type="presParOf" srcId="{1A2F9437-13DA-4A66-A792-B95BA5802424}" destId="{F35319E4-27FB-4DB6-BEF2-A3292D42F00A}" srcOrd="12" destOrd="0" presId="urn:microsoft.com/office/officeart/2005/8/layout/hList7"/>
    <dgm:cxn modelId="{93B4FD49-F7C1-4805-88BB-CCCEB467AE9F}" type="presParOf" srcId="{F35319E4-27FB-4DB6-BEF2-A3292D42F00A}" destId="{F26F115A-3C23-4150-B916-AEF5301717D4}" srcOrd="0" destOrd="0" presId="urn:microsoft.com/office/officeart/2005/8/layout/hList7"/>
    <dgm:cxn modelId="{1F094758-7E16-4934-8073-2B5631A65FE2}" type="presParOf" srcId="{F35319E4-27FB-4DB6-BEF2-A3292D42F00A}" destId="{BA6BB923-85EE-40FC-9C21-15458D1807BD}" srcOrd="1" destOrd="0" presId="urn:microsoft.com/office/officeart/2005/8/layout/hList7"/>
    <dgm:cxn modelId="{D80AECDB-EBCB-44FA-A282-3B04831A93AB}" type="presParOf" srcId="{F35319E4-27FB-4DB6-BEF2-A3292D42F00A}" destId="{F4CE45FB-AADC-4DA7-845B-4D79B6D20978}" srcOrd="2" destOrd="0" presId="urn:microsoft.com/office/officeart/2005/8/layout/hList7"/>
    <dgm:cxn modelId="{114FC199-E272-42AF-8E06-354BD9765E74}" type="presParOf" srcId="{F35319E4-27FB-4DB6-BEF2-A3292D42F00A}" destId="{C4659D79-D74B-4A0B-A053-18E631132860}" srcOrd="3" destOrd="0" presId="urn:microsoft.com/office/officeart/2005/8/layout/hList7"/>
    <dgm:cxn modelId="{D469C5C7-C012-40F7-BE2D-122F8D75D66F}" type="presParOf" srcId="{1A2F9437-13DA-4A66-A792-B95BA5802424}" destId="{FF0BB568-9458-44F9-AF3B-FFA7756B298B}" srcOrd="13" destOrd="0" presId="urn:microsoft.com/office/officeart/2005/8/layout/hList7"/>
    <dgm:cxn modelId="{5DD66EE8-5B4D-4318-AE12-AEB32BCE5FC8}" type="presParOf" srcId="{1A2F9437-13DA-4A66-A792-B95BA5802424}" destId="{AB3340DE-E405-4E29-9302-7D79F67038D4}" srcOrd="14" destOrd="0" presId="urn:microsoft.com/office/officeart/2005/8/layout/hList7"/>
    <dgm:cxn modelId="{DAD5A898-108B-4D99-9BDD-0AA263C18F2E}" type="presParOf" srcId="{AB3340DE-E405-4E29-9302-7D79F67038D4}" destId="{5302AA35-1D6C-4B34-9AD2-82D8D1B88CB1}" srcOrd="0" destOrd="0" presId="urn:microsoft.com/office/officeart/2005/8/layout/hList7"/>
    <dgm:cxn modelId="{7CB4D531-9863-4F8F-8E67-1B71608A820C}" type="presParOf" srcId="{AB3340DE-E405-4E29-9302-7D79F67038D4}" destId="{67E5247E-36C1-473E-8941-22DC252F60F0}" srcOrd="1" destOrd="0" presId="urn:microsoft.com/office/officeart/2005/8/layout/hList7"/>
    <dgm:cxn modelId="{4C1D23C7-3E4E-47EF-B172-F235A45D3521}" type="presParOf" srcId="{AB3340DE-E405-4E29-9302-7D79F67038D4}" destId="{230BFB26-0E6A-4D2F-BEED-7FCBF2B0663B}" srcOrd="2" destOrd="0" presId="urn:microsoft.com/office/officeart/2005/8/layout/hList7"/>
    <dgm:cxn modelId="{C96261B6-AD55-4340-9A5D-796DCB3CCAFF}" type="presParOf" srcId="{AB3340DE-E405-4E29-9302-7D79F67038D4}" destId="{E0B58959-02D8-42FE-BBB4-999CFBDB2B75}" srcOrd="3" destOrd="0" presId="urn:microsoft.com/office/officeart/2005/8/layout/hList7"/>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A74BE7-ED34-4A3C-858C-1FCEF15ACAC4}"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en-US"/>
        </a:p>
      </dgm:t>
    </dgm:pt>
    <dgm:pt modelId="{0879F1F4-E2CB-4CA2-9BFA-7D062F6D5991}">
      <dgm:prSet phldrT="[Text]" custT="1"/>
      <dgm:spPr>
        <a:solidFill>
          <a:srgbClr val="C4CDF8"/>
        </a:solidFill>
        <a:effectLst>
          <a:outerShdw blurRad="50800" dist="38100" dir="8100000" algn="tr" rotWithShape="0">
            <a:prstClr val="black">
              <a:alpha val="40000"/>
            </a:prstClr>
          </a:outerShdw>
        </a:effectLst>
      </dgm:spPr>
      <dgm:t>
        <a:bodyPr/>
        <a:lstStyle/>
        <a:p>
          <a:pPr algn="ctr"/>
          <a:r>
            <a:rPr lang="en-US" sz="1600" dirty="0">
              <a:solidFill>
                <a:schemeClr val="tx1"/>
              </a:solidFill>
            </a:rPr>
            <a:t>When pathologists refer cases to each other for second opinions on anatomic or surgical pathology tests</a:t>
          </a:r>
        </a:p>
      </dgm:t>
    </dgm:pt>
    <dgm:pt modelId="{106C8F21-08CA-4F94-8B25-23FDE2948099}" type="parTrans" cxnId="{45B54F38-27BD-4B19-8E32-239B8EB7013C}">
      <dgm:prSet/>
      <dgm:spPr/>
      <dgm:t>
        <a:bodyPr/>
        <a:lstStyle/>
        <a:p>
          <a:pPr algn="ctr"/>
          <a:endParaRPr lang="en-US" sz="1600">
            <a:solidFill>
              <a:schemeClr val="tx1"/>
            </a:solidFill>
          </a:endParaRPr>
        </a:p>
      </dgm:t>
    </dgm:pt>
    <dgm:pt modelId="{998B4C5A-E698-485C-84E7-58EFA415D0D8}" type="sibTrans" cxnId="{45B54F38-27BD-4B19-8E32-239B8EB7013C}">
      <dgm:prSet/>
      <dgm:spPr/>
      <dgm:t>
        <a:bodyPr/>
        <a:lstStyle/>
        <a:p>
          <a:pPr algn="ctr"/>
          <a:endParaRPr lang="en-US" sz="1600">
            <a:solidFill>
              <a:schemeClr val="tx1"/>
            </a:solidFill>
          </a:endParaRPr>
        </a:p>
      </dgm:t>
    </dgm:pt>
    <dgm:pt modelId="{E0F4AB8B-F326-4046-8C33-6973BE95F39D}">
      <dgm:prSet custT="1"/>
      <dgm:spPr>
        <a:solidFill>
          <a:schemeClr val="accent4">
            <a:lumMod val="40000"/>
            <a:lumOff val="60000"/>
          </a:schemeClr>
        </a:solidFill>
        <a:effectLst>
          <a:outerShdw blurRad="50800" dist="38100" dir="8100000" algn="tr" rotWithShape="0">
            <a:prstClr val="black">
              <a:alpha val="40000"/>
            </a:prstClr>
          </a:outerShdw>
        </a:effectLst>
      </dgm:spPr>
      <dgm:t>
        <a:bodyPr/>
        <a:lstStyle/>
        <a:p>
          <a:pPr algn="l"/>
          <a:r>
            <a:rPr lang="en-US" sz="1600" dirty="0">
              <a:solidFill>
                <a:schemeClr val="tx1"/>
              </a:solidFill>
            </a:rPr>
            <a:t>The documentation should indicate whether the slides were prepared elsewhere (88321) or required preparation (88323)</a:t>
          </a:r>
        </a:p>
      </dgm:t>
    </dgm:pt>
    <dgm:pt modelId="{9318A49C-5CEF-484E-BAD6-A5A472882254}" type="parTrans" cxnId="{B4CA4540-BC30-499D-B1D7-D485300E5B8E}">
      <dgm:prSet/>
      <dgm:spPr/>
      <dgm:t>
        <a:bodyPr/>
        <a:lstStyle/>
        <a:p>
          <a:pPr algn="ctr"/>
          <a:endParaRPr lang="en-US" sz="1600">
            <a:solidFill>
              <a:schemeClr val="tx1"/>
            </a:solidFill>
          </a:endParaRPr>
        </a:p>
      </dgm:t>
    </dgm:pt>
    <dgm:pt modelId="{B18426DC-1322-4B07-8CF5-2E6E30DB9EA2}" type="sibTrans" cxnId="{B4CA4540-BC30-499D-B1D7-D485300E5B8E}">
      <dgm:prSet/>
      <dgm:spPr/>
      <dgm:t>
        <a:bodyPr/>
        <a:lstStyle/>
        <a:p>
          <a:pPr algn="ctr"/>
          <a:endParaRPr lang="en-US" sz="1600">
            <a:solidFill>
              <a:schemeClr val="tx1"/>
            </a:solidFill>
          </a:endParaRPr>
        </a:p>
      </dgm:t>
    </dgm:pt>
    <dgm:pt modelId="{B9D507E4-E40D-480E-91FF-15A8C70DA0E6}">
      <dgm:prSet custT="1"/>
      <dgm:spPr>
        <a:solidFill>
          <a:schemeClr val="accent2">
            <a:lumMod val="40000"/>
            <a:lumOff val="60000"/>
          </a:schemeClr>
        </a:solidFill>
        <a:effectLst>
          <a:outerShdw blurRad="50800" dist="38100" dir="8100000" algn="tr" rotWithShape="0">
            <a:prstClr val="black">
              <a:alpha val="40000"/>
            </a:prstClr>
          </a:outerShdw>
        </a:effectLst>
      </dgm:spPr>
      <dgm:t>
        <a:bodyPr/>
        <a:lstStyle/>
        <a:p>
          <a:pPr algn="l"/>
          <a:r>
            <a:rPr lang="en-US" sz="1600" dirty="0">
              <a:solidFill>
                <a:schemeClr val="tx1"/>
              </a:solidFill>
            </a:rPr>
            <a:t>Documentation must support when the consulting pathologist needs to review previous medical records and specimens in order to render an opinion (88325)</a:t>
          </a:r>
        </a:p>
      </dgm:t>
    </dgm:pt>
    <dgm:pt modelId="{ADEDD76B-EAB1-48D2-83FE-76A4636A0EE0}" type="parTrans" cxnId="{71C62D66-1427-40E8-BF37-803798D5DC36}">
      <dgm:prSet/>
      <dgm:spPr/>
      <dgm:t>
        <a:bodyPr/>
        <a:lstStyle/>
        <a:p>
          <a:pPr algn="ctr"/>
          <a:endParaRPr lang="en-US" sz="1600">
            <a:solidFill>
              <a:schemeClr val="tx1"/>
            </a:solidFill>
          </a:endParaRPr>
        </a:p>
      </dgm:t>
    </dgm:pt>
    <dgm:pt modelId="{1C707CA1-568A-4235-B386-E6233ECE4644}" type="sibTrans" cxnId="{71C62D66-1427-40E8-BF37-803798D5DC36}">
      <dgm:prSet/>
      <dgm:spPr/>
      <dgm:t>
        <a:bodyPr/>
        <a:lstStyle/>
        <a:p>
          <a:pPr algn="ctr"/>
          <a:endParaRPr lang="en-US" sz="1600">
            <a:solidFill>
              <a:schemeClr val="tx1"/>
            </a:solidFill>
          </a:endParaRPr>
        </a:p>
      </dgm:t>
    </dgm:pt>
    <dgm:pt modelId="{074E6D01-A1D8-4B6B-8FC3-23EA0DDE909D}">
      <dgm:prSet custT="1"/>
      <dgm:spPr>
        <a:solidFill>
          <a:srgbClr val="C8F4D4"/>
        </a:solidFill>
        <a:effectLst>
          <a:outerShdw blurRad="50800" dist="38100" dir="8100000" algn="tr" rotWithShape="0">
            <a:prstClr val="black">
              <a:alpha val="40000"/>
            </a:prstClr>
          </a:outerShdw>
        </a:effectLst>
      </dgm:spPr>
      <dgm:t>
        <a:bodyPr/>
        <a:lstStyle/>
        <a:p>
          <a:pPr algn="l"/>
          <a:r>
            <a:rPr lang="en-US" sz="1600" dirty="0">
              <a:solidFill>
                <a:schemeClr val="tx1"/>
              </a:solidFill>
            </a:rPr>
            <a:t>For cytology specimens from a single anatomic site, only one unit of service shall be reported for each special stain regardless of the number of slides from that site stained with the special stain</a:t>
          </a:r>
        </a:p>
      </dgm:t>
    </dgm:pt>
    <dgm:pt modelId="{D571394C-F297-48E5-9FDA-03EF72A2E0F6}" type="parTrans" cxnId="{332A9B6C-4D7C-4BFE-B420-064519FAE919}">
      <dgm:prSet/>
      <dgm:spPr/>
      <dgm:t>
        <a:bodyPr/>
        <a:lstStyle/>
        <a:p>
          <a:pPr algn="ctr"/>
          <a:endParaRPr lang="en-US" sz="1600">
            <a:solidFill>
              <a:schemeClr val="tx1"/>
            </a:solidFill>
          </a:endParaRPr>
        </a:p>
      </dgm:t>
    </dgm:pt>
    <dgm:pt modelId="{8B3F9487-2111-4A47-AC46-63C72A63DADC}" type="sibTrans" cxnId="{332A9B6C-4D7C-4BFE-B420-064519FAE919}">
      <dgm:prSet/>
      <dgm:spPr/>
      <dgm:t>
        <a:bodyPr/>
        <a:lstStyle/>
        <a:p>
          <a:pPr algn="ctr"/>
          <a:endParaRPr lang="en-US" sz="1600">
            <a:solidFill>
              <a:schemeClr val="tx1"/>
            </a:solidFill>
          </a:endParaRPr>
        </a:p>
      </dgm:t>
    </dgm:pt>
    <dgm:pt modelId="{061A623B-9A7B-486F-8603-16919276E8F9}" type="pres">
      <dgm:prSet presAssocID="{53A74BE7-ED34-4A3C-858C-1FCEF15ACAC4}" presName="layout" presStyleCnt="0">
        <dgm:presLayoutVars>
          <dgm:chMax/>
          <dgm:chPref/>
          <dgm:dir/>
          <dgm:animOne val="branch"/>
          <dgm:animLvl val="lvl"/>
          <dgm:resizeHandles/>
        </dgm:presLayoutVars>
      </dgm:prSet>
      <dgm:spPr/>
    </dgm:pt>
    <dgm:pt modelId="{4C2C1D79-973F-4967-9C8D-E7042A1D00ED}" type="pres">
      <dgm:prSet presAssocID="{0879F1F4-E2CB-4CA2-9BFA-7D062F6D5991}" presName="root" presStyleCnt="0">
        <dgm:presLayoutVars>
          <dgm:chMax/>
          <dgm:chPref val="4"/>
        </dgm:presLayoutVars>
      </dgm:prSet>
      <dgm:spPr/>
    </dgm:pt>
    <dgm:pt modelId="{1B7015EE-7C90-4FE0-9C6F-2CC2A3204EA1}" type="pres">
      <dgm:prSet presAssocID="{0879F1F4-E2CB-4CA2-9BFA-7D062F6D5991}" presName="rootComposite" presStyleCnt="0">
        <dgm:presLayoutVars/>
      </dgm:prSet>
      <dgm:spPr/>
    </dgm:pt>
    <dgm:pt modelId="{14640748-EA66-4073-8C19-B3D35D90A6C6}" type="pres">
      <dgm:prSet presAssocID="{0879F1F4-E2CB-4CA2-9BFA-7D062F6D5991}" presName="rootText" presStyleLbl="node0" presStyleIdx="0" presStyleCnt="1" custScaleX="110935">
        <dgm:presLayoutVars>
          <dgm:chMax/>
          <dgm:chPref val="4"/>
        </dgm:presLayoutVars>
      </dgm:prSet>
      <dgm:spPr/>
    </dgm:pt>
    <dgm:pt modelId="{D20D1BE9-0991-4FAF-8D91-992B200518DE}" type="pres">
      <dgm:prSet presAssocID="{0879F1F4-E2CB-4CA2-9BFA-7D062F6D5991}" presName="childShape" presStyleCnt="0">
        <dgm:presLayoutVars>
          <dgm:chMax val="0"/>
          <dgm:chPref val="0"/>
        </dgm:presLayoutVars>
      </dgm:prSet>
      <dgm:spPr/>
    </dgm:pt>
    <dgm:pt modelId="{22D17396-8556-494D-9745-D04B4165F6E9}" type="pres">
      <dgm:prSet presAssocID="{E0F4AB8B-F326-4046-8C33-6973BE95F39D}" presName="childComposite" presStyleCnt="0">
        <dgm:presLayoutVars>
          <dgm:chMax val="0"/>
          <dgm:chPref val="0"/>
        </dgm:presLayoutVars>
      </dgm:prSet>
      <dgm:spPr/>
    </dgm:pt>
    <dgm:pt modelId="{9D184ADE-82BA-46F3-BFAC-E7A0316FC824}" type="pres">
      <dgm:prSet presAssocID="{E0F4AB8B-F326-4046-8C33-6973BE95F39D}" presName="Image" presStyleLbl="node1" presStyleIdx="0" presStyleCnt="3" custScaleX="127557" custScaleY="129955" custLinFactNeighborX="-19287" custLinFactNeighborY="6370"/>
      <dgm:spPr>
        <a:blipFill>
          <a:blip xmlns:r="http://schemas.openxmlformats.org/officeDocument/2006/relationships" r:embed="rId1"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D020D3B7-5F12-4AC0-9BE5-57BADB2CC672}" type="pres">
      <dgm:prSet presAssocID="{E0F4AB8B-F326-4046-8C33-6973BE95F39D}" presName="childText" presStyleLbl="lnNode1" presStyleIdx="0" presStyleCnt="3">
        <dgm:presLayoutVars>
          <dgm:chMax val="0"/>
          <dgm:chPref val="0"/>
          <dgm:bulletEnabled val="1"/>
        </dgm:presLayoutVars>
      </dgm:prSet>
      <dgm:spPr/>
    </dgm:pt>
    <dgm:pt modelId="{7C99C0D9-2B34-4A93-A041-29A127737E61}" type="pres">
      <dgm:prSet presAssocID="{B9D507E4-E40D-480E-91FF-15A8C70DA0E6}" presName="childComposite" presStyleCnt="0">
        <dgm:presLayoutVars>
          <dgm:chMax val="0"/>
          <dgm:chPref val="0"/>
        </dgm:presLayoutVars>
      </dgm:prSet>
      <dgm:spPr/>
    </dgm:pt>
    <dgm:pt modelId="{204F0FA1-3512-431F-89A3-3CA7CBFAF445}" type="pres">
      <dgm:prSet presAssocID="{B9D507E4-E40D-480E-91FF-15A8C70DA0E6}" presName="Image" presStyleLbl="node1" presStyleIdx="1" presStyleCnt="3" custScaleX="134868" custScaleY="127557" custLinFactNeighborX="-24108" custLinFactNeighborY="-9644"/>
      <dgm:spPr>
        <a:blipFill>
          <a:blip xmlns:r="http://schemas.openxmlformats.org/officeDocument/2006/relationships" r:embed="rId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E37BBD0C-15B3-4B46-9724-3060BE0A6899}" type="pres">
      <dgm:prSet presAssocID="{B9D507E4-E40D-480E-91FF-15A8C70DA0E6}" presName="childText" presStyleLbl="lnNode1" presStyleIdx="1" presStyleCnt="3">
        <dgm:presLayoutVars>
          <dgm:chMax val="0"/>
          <dgm:chPref val="0"/>
          <dgm:bulletEnabled val="1"/>
        </dgm:presLayoutVars>
      </dgm:prSet>
      <dgm:spPr/>
    </dgm:pt>
    <dgm:pt modelId="{44791006-1186-436C-83BB-F3163242ADC8}" type="pres">
      <dgm:prSet presAssocID="{074E6D01-A1D8-4B6B-8FC3-23EA0DDE909D}" presName="childComposite" presStyleCnt="0">
        <dgm:presLayoutVars>
          <dgm:chMax val="0"/>
          <dgm:chPref val="0"/>
        </dgm:presLayoutVars>
      </dgm:prSet>
      <dgm:spPr/>
    </dgm:pt>
    <dgm:pt modelId="{5F405DB7-D26F-4702-AC7F-E05E874EC53B}" type="pres">
      <dgm:prSet presAssocID="{074E6D01-A1D8-4B6B-8FC3-23EA0DDE909D}" presName="Image" presStyleLbl="node1" presStyleIdx="2" presStyleCnt="3" custScaleX="144376" custScaleY="134868" custLinFactNeighborX="-14466"/>
      <dgm:spPr>
        <a:blipFill>
          <a:blip xmlns:r="http://schemas.openxmlformats.org/officeDocument/2006/relationships" r:embed="rId3"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EE5F608-ABF1-4422-9D61-BC4DE5DB7F4D}" type="pres">
      <dgm:prSet presAssocID="{074E6D01-A1D8-4B6B-8FC3-23EA0DDE909D}" presName="childText" presStyleLbl="lnNode1" presStyleIdx="2" presStyleCnt="3">
        <dgm:presLayoutVars>
          <dgm:chMax val="0"/>
          <dgm:chPref val="0"/>
          <dgm:bulletEnabled val="1"/>
        </dgm:presLayoutVars>
      </dgm:prSet>
      <dgm:spPr/>
    </dgm:pt>
  </dgm:ptLst>
  <dgm:cxnLst>
    <dgm:cxn modelId="{91E5841F-7E4B-48DF-876F-3F46270240BA}" type="presOf" srcId="{0879F1F4-E2CB-4CA2-9BFA-7D062F6D5991}" destId="{14640748-EA66-4073-8C19-B3D35D90A6C6}" srcOrd="0" destOrd="0" presId="urn:microsoft.com/office/officeart/2008/layout/PictureAccentList"/>
    <dgm:cxn modelId="{45B54F38-27BD-4B19-8E32-239B8EB7013C}" srcId="{53A74BE7-ED34-4A3C-858C-1FCEF15ACAC4}" destId="{0879F1F4-E2CB-4CA2-9BFA-7D062F6D5991}" srcOrd="0" destOrd="0" parTransId="{106C8F21-08CA-4F94-8B25-23FDE2948099}" sibTransId="{998B4C5A-E698-485C-84E7-58EFA415D0D8}"/>
    <dgm:cxn modelId="{B4CA4540-BC30-499D-B1D7-D485300E5B8E}" srcId="{0879F1F4-E2CB-4CA2-9BFA-7D062F6D5991}" destId="{E0F4AB8B-F326-4046-8C33-6973BE95F39D}" srcOrd="0" destOrd="0" parTransId="{9318A49C-5CEF-484E-BAD6-A5A472882254}" sibTransId="{B18426DC-1322-4B07-8CF5-2E6E30DB9EA2}"/>
    <dgm:cxn modelId="{71C62D66-1427-40E8-BF37-803798D5DC36}" srcId="{0879F1F4-E2CB-4CA2-9BFA-7D062F6D5991}" destId="{B9D507E4-E40D-480E-91FF-15A8C70DA0E6}" srcOrd="1" destOrd="0" parTransId="{ADEDD76B-EAB1-48D2-83FE-76A4636A0EE0}" sibTransId="{1C707CA1-568A-4235-B386-E6233ECE4644}"/>
    <dgm:cxn modelId="{B320FF68-FF2F-4EC5-9CDF-91E4AC1DD59B}" type="presOf" srcId="{B9D507E4-E40D-480E-91FF-15A8C70DA0E6}" destId="{E37BBD0C-15B3-4B46-9724-3060BE0A6899}" srcOrd="0" destOrd="0" presId="urn:microsoft.com/office/officeart/2008/layout/PictureAccentList"/>
    <dgm:cxn modelId="{332A9B6C-4D7C-4BFE-B420-064519FAE919}" srcId="{0879F1F4-E2CB-4CA2-9BFA-7D062F6D5991}" destId="{074E6D01-A1D8-4B6B-8FC3-23EA0DDE909D}" srcOrd="2" destOrd="0" parTransId="{D571394C-F297-48E5-9FDA-03EF72A2E0F6}" sibTransId="{8B3F9487-2111-4A47-AC46-63C72A63DADC}"/>
    <dgm:cxn modelId="{BF54BC57-A950-4083-A3A9-77EEF1B6FD94}" type="presOf" srcId="{E0F4AB8B-F326-4046-8C33-6973BE95F39D}" destId="{D020D3B7-5F12-4AC0-9BE5-57BADB2CC672}" srcOrd="0" destOrd="0" presId="urn:microsoft.com/office/officeart/2008/layout/PictureAccentList"/>
    <dgm:cxn modelId="{4A2729A8-AD31-42C7-8573-FC01847555E6}" type="presOf" srcId="{074E6D01-A1D8-4B6B-8FC3-23EA0DDE909D}" destId="{5EE5F608-ABF1-4422-9D61-BC4DE5DB7F4D}" srcOrd="0" destOrd="0" presId="urn:microsoft.com/office/officeart/2008/layout/PictureAccentList"/>
    <dgm:cxn modelId="{C1F1B5D8-0AD9-41D0-8884-8F409EDA6845}" type="presOf" srcId="{53A74BE7-ED34-4A3C-858C-1FCEF15ACAC4}" destId="{061A623B-9A7B-486F-8603-16919276E8F9}" srcOrd="0" destOrd="0" presId="urn:microsoft.com/office/officeart/2008/layout/PictureAccentList"/>
    <dgm:cxn modelId="{2D3B3AE3-52A7-4DAC-A21D-20A40794FD26}" type="presParOf" srcId="{061A623B-9A7B-486F-8603-16919276E8F9}" destId="{4C2C1D79-973F-4967-9C8D-E7042A1D00ED}" srcOrd="0" destOrd="0" presId="urn:microsoft.com/office/officeart/2008/layout/PictureAccentList"/>
    <dgm:cxn modelId="{AD34CBC6-41E8-450B-A0FD-2AEC12617F50}" type="presParOf" srcId="{4C2C1D79-973F-4967-9C8D-E7042A1D00ED}" destId="{1B7015EE-7C90-4FE0-9C6F-2CC2A3204EA1}" srcOrd="0" destOrd="0" presId="urn:microsoft.com/office/officeart/2008/layout/PictureAccentList"/>
    <dgm:cxn modelId="{32C68EC4-B8A4-4B50-85A9-B4E04FBD1E04}" type="presParOf" srcId="{1B7015EE-7C90-4FE0-9C6F-2CC2A3204EA1}" destId="{14640748-EA66-4073-8C19-B3D35D90A6C6}" srcOrd="0" destOrd="0" presId="urn:microsoft.com/office/officeart/2008/layout/PictureAccentList"/>
    <dgm:cxn modelId="{300D6D4D-B89E-4540-9083-DF8FE345320C}" type="presParOf" srcId="{4C2C1D79-973F-4967-9C8D-E7042A1D00ED}" destId="{D20D1BE9-0991-4FAF-8D91-992B200518DE}" srcOrd="1" destOrd="0" presId="urn:microsoft.com/office/officeart/2008/layout/PictureAccentList"/>
    <dgm:cxn modelId="{EC1714F9-964C-474B-A451-8CBA61966532}" type="presParOf" srcId="{D20D1BE9-0991-4FAF-8D91-992B200518DE}" destId="{22D17396-8556-494D-9745-D04B4165F6E9}" srcOrd="0" destOrd="0" presId="urn:microsoft.com/office/officeart/2008/layout/PictureAccentList"/>
    <dgm:cxn modelId="{8B0AC753-A4D7-44A8-8990-EBE53562429B}" type="presParOf" srcId="{22D17396-8556-494D-9745-D04B4165F6E9}" destId="{9D184ADE-82BA-46F3-BFAC-E7A0316FC824}" srcOrd="0" destOrd="0" presId="urn:microsoft.com/office/officeart/2008/layout/PictureAccentList"/>
    <dgm:cxn modelId="{57F95589-F8B3-44D5-8C65-8D9F5EC3512A}" type="presParOf" srcId="{22D17396-8556-494D-9745-D04B4165F6E9}" destId="{D020D3B7-5F12-4AC0-9BE5-57BADB2CC672}" srcOrd="1" destOrd="0" presId="urn:microsoft.com/office/officeart/2008/layout/PictureAccentList"/>
    <dgm:cxn modelId="{160E70F5-6A4F-453B-A660-561973AA64C5}" type="presParOf" srcId="{D20D1BE9-0991-4FAF-8D91-992B200518DE}" destId="{7C99C0D9-2B34-4A93-A041-29A127737E61}" srcOrd="1" destOrd="0" presId="urn:microsoft.com/office/officeart/2008/layout/PictureAccentList"/>
    <dgm:cxn modelId="{5F17EEC6-49F1-4B33-83A0-6A1A60E96397}" type="presParOf" srcId="{7C99C0D9-2B34-4A93-A041-29A127737E61}" destId="{204F0FA1-3512-431F-89A3-3CA7CBFAF445}" srcOrd="0" destOrd="0" presId="urn:microsoft.com/office/officeart/2008/layout/PictureAccentList"/>
    <dgm:cxn modelId="{7B14E0ED-7B31-4E15-89EE-838D8A6FC1E8}" type="presParOf" srcId="{7C99C0D9-2B34-4A93-A041-29A127737E61}" destId="{E37BBD0C-15B3-4B46-9724-3060BE0A6899}" srcOrd="1" destOrd="0" presId="urn:microsoft.com/office/officeart/2008/layout/PictureAccentList"/>
    <dgm:cxn modelId="{975189C1-DBBC-4547-A350-BE9EC01F6282}" type="presParOf" srcId="{D20D1BE9-0991-4FAF-8D91-992B200518DE}" destId="{44791006-1186-436C-83BB-F3163242ADC8}" srcOrd="2" destOrd="0" presId="urn:microsoft.com/office/officeart/2008/layout/PictureAccentList"/>
    <dgm:cxn modelId="{1D038353-D143-4240-A1D3-62D6665466E7}" type="presParOf" srcId="{44791006-1186-436C-83BB-F3163242ADC8}" destId="{5F405DB7-D26F-4702-AC7F-E05E874EC53B}" srcOrd="0" destOrd="0" presId="urn:microsoft.com/office/officeart/2008/layout/PictureAccentList"/>
    <dgm:cxn modelId="{B37EFE16-EFFD-40B1-973F-EADC0ABDCE79}" type="presParOf" srcId="{44791006-1186-436C-83BB-F3163242ADC8}" destId="{5EE5F608-ABF1-4422-9D61-BC4DE5DB7F4D}"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3B20E-9234-4824-B921-4D34348A00EC}">
      <dsp:nvSpPr>
        <dsp:cNvPr id="0" name=""/>
        <dsp:cNvSpPr/>
      </dsp:nvSpPr>
      <dsp:spPr>
        <a:xfrm>
          <a:off x="4444" y="0"/>
          <a:ext cx="1336593" cy="448895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728" tIns="109728" rIns="109728" bIns="109728" numCol="1" spcCol="1270" anchor="ctr" anchorCtr="0">
          <a:noAutofit/>
        </a:bodyPr>
        <a:lstStyle/>
        <a:p>
          <a:pPr marL="0" lvl="0" indent="0" algn="ctr" defTabSz="711200">
            <a:lnSpc>
              <a:spcPct val="90000"/>
            </a:lnSpc>
            <a:spcBef>
              <a:spcPct val="0"/>
            </a:spcBef>
            <a:spcAft>
              <a:spcPct val="35000"/>
            </a:spcAft>
            <a:buNone/>
          </a:pPr>
          <a:r>
            <a:rPr lang="en-US" sz="1600" kern="1200" dirty="0"/>
            <a:t>Clinical     history</a:t>
          </a:r>
        </a:p>
      </dsp:txBody>
      <dsp:txXfrm>
        <a:off x="4444" y="1795581"/>
        <a:ext cx="1336593" cy="1795581"/>
      </dsp:txXfrm>
    </dsp:sp>
    <dsp:sp modelId="{823B1623-5EF0-455B-A930-E1A83AACA6E7}">
      <dsp:nvSpPr>
        <dsp:cNvPr id="0" name=""/>
        <dsp:cNvSpPr/>
      </dsp:nvSpPr>
      <dsp:spPr>
        <a:xfrm>
          <a:off x="46376" y="390380"/>
          <a:ext cx="1252729" cy="1252735"/>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0E43CFFC-AABD-4131-A712-B7A161CDF753}">
      <dsp:nvSpPr>
        <dsp:cNvPr id="0" name=""/>
        <dsp:cNvSpPr/>
      </dsp:nvSpPr>
      <dsp:spPr>
        <a:xfrm>
          <a:off x="1381135" y="0"/>
          <a:ext cx="1336593" cy="4488954"/>
        </a:xfrm>
        <a:prstGeom prst="roundRect">
          <a:avLst>
            <a:gd name="adj" fmla="val 10000"/>
          </a:avLst>
        </a:prstGeom>
        <a:gradFill rotWithShape="0">
          <a:gsLst>
            <a:gs pos="0">
              <a:schemeClr val="accent4">
                <a:hueOff val="-1604536"/>
                <a:satOff val="-3368"/>
                <a:lumOff val="2241"/>
                <a:alphaOff val="0"/>
                <a:lumMod val="110000"/>
                <a:satMod val="105000"/>
                <a:tint val="67000"/>
              </a:schemeClr>
            </a:gs>
            <a:gs pos="50000">
              <a:schemeClr val="accent4">
                <a:hueOff val="-1604536"/>
                <a:satOff val="-3368"/>
                <a:lumOff val="2241"/>
                <a:alphaOff val="0"/>
                <a:lumMod val="105000"/>
                <a:satMod val="103000"/>
                <a:tint val="73000"/>
              </a:schemeClr>
            </a:gs>
            <a:gs pos="100000">
              <a:schemeClr val="accent4">
                <a:hueOff val="-1604536"/>
                <a:satOff val="-3368"/>
                <a:lumOff val="22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728" tIns="109728" rIns="109728" bIns="109728" numCol="1" spcCol="1270" anchor="ctr" anchorCtr="0">
          <a:noAutofit/>
        </a:bodyPr>
        <a:lstStyle/>
        <a:p>
          <a:pPr marL="0" lvl="0" indent="0" algn="ctr" defTabSz="711200">
            <a:lnSpc>
              <a:spcPct val="90000"/>
            </a:lnSpc>
            <a:spcBef>
              <a:spcPct val="0"/>
            </a:spcBef>
            <a:spcAft>
              <a:spcPct val="35000"/>
            </a:spcAft>
            <a:buNone/>
          </a:pPr>
          <a:r>
            <a:rPr lang="en-US" sz="1600" kern="1200" dirty="0"/>
            <a:t>Specimen source	</a:t>
          </a:r>
        </a:p>
      </dsp:txBody>
      <dsp:txXfrm>
        <a:off x="1381135" y="1795581"/>
        <a:ext cx="1336593" cy="1795581"/>
      </dsp:txXfrm>
    </dsp:sp>
    <dsp:sp modelId="{41BFE042-F0A1-4542-9840-B7DE1EE2D288}">
      <dsp:nvSpPr>
        <dsp:cNvPr id="0" name=""/>
        <dsp:cNvSpPr/>
      </dsp:nvSpPr>
      <dsp:spPr>
        <a:xfrm>
          <a:off x="1421233" y="390380"/>
          <a:ext cx="1256398" cy="1252735"/>
        </a:xfrm>
        <a:prstGeom prst="ellipse">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D7C0E7C6-48F5-4354-A463-38EC929B3B54}">
      <dsp:nvSpPr>
        <dsp:cNvPr id="0" name=""/>
        <dsp:cNvSpPr/>
      </dsp:nvSpPr>
      <dsp:spPr>
        <a:xfrm>
          <a:off x="2757827" y="0"/>
          <a:ext cx="1336593" cy="4488954"/>
        </a:xfrm>
        <a:prstGeom prst="roundRect">
          <a:avLst>
            <a:gd name="adj" fmla="val 10000"/>
          </a:avLst>
        </a:prstGeom>
        <a:gradFill rotWithShape="0">
          <a:gsLst>
            <a:gs pos="0">
              <a:schemeClr val="accent4">
                <a:hueOff val="-3209071"/>
                <a:satOff val="-6736"/>
                <a:lumOff val="4482"/>
                <a:alphaOff val="0"/>
                <a:lumMod val="110000"/>
                <a:satMod val="105000"/>
                <a:tint val="67000"/>
              </a:schemeClr>
            </a:gs>
            <a:gs pos="50000">
              <a:schemeClr val="accent4">
                <a:hueOff val="-3209071"/>
                <a:satOff val="-6736"/>
                <a:lumOff val="4482"/>
                <a:alphaOff val="0"/>
                <a:lumMod val="105000"/>
                <a:satMod val="103000"/>
                <a:tint val="73000"/>
              </a:schemeClr>
            </a:gs>
            <a:gs pos="100000">
              <a:schemeClr val="accent4">
                <a:hueOff val="-3209071"/>
                <a:satOff val="-6736"/>
                <a:lumOff val="44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728" tIns="109728" rIns="109728" bIns="109728" numCol="1" spcCol="1270" anchor="ctr" anchorCtr="0">
          <a:noAutofit/>
        </a:bodyPr>
        <a:lstStyle/>
        <a:p>
          <a:pPr marL="0" lvl="0" indent="0" algn="ctr" defTabSz="711200">
            <a:lnSpc>
              <a:spcPct val="90000"/>
            </a:lnSpc>
            <a:spcBef>
              <a:spcPct val="0"/>
            </a:spcBef>
            <a:spcAft>
              <a:spcPct val="35000"/>
            </a:spcAft>
            <a:buNone/>
          </a:pPr>
          <a:r>
            <a:rPr lang="en-US" sz="1600" kern="1200" dirty="0"/>
            <a:t>Type of specimen</a:t>
          </a:r>
        </a:p>
      </dsp:txBody>
      <dsp:txXfrm>
        <a:off x="2757827" y="1795581"/>
        <a:ext cx="1336593" cy="1795581"/>
      </dsp:txXfrm>
    </dsp:sp>
    <dsp:sp modelId="{1CFB62F3-A278-43E7-8FB1-ED1C7AF2E729}">
      <dsp:nvSpPr>
        <dsp:cNvPr id="0" name=""/>
        <dsp:cNvSpPr/>
      </dsp:nvSpPr>
      <dsp:spPr>
        <a:xfrm>
          <a:off x="2797925" y="390380"/>
          <a:ext cx="1256398" cy="1252735"/>
        </a:xfrm>
        <a:prstGeom prst="ellipse">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820D5CB7-4AB1-44DD-9E87-31A1F8A2DC04}">
      <dsp:nvSpPr>
        <dsp:cNvPr id="0" name=""/>
        <dsp:cNvSpPr/>
      </dsp:nvSpPr>
      <dsp:spPr>
        <a:xfrm>
          <a:off x="4144423" y="0"/>
          <a:ext cx="1336593" cy="4488954"/>
        </a:xfrm>
        <a:prstGeom prst="roundRect">
          <a:avLst>
            <a:gd name="adj" fmla="val 10000"/>
          </a:avLst>
        </a:prstGeom>
        <a:gradFill rotWithShape="0">
          <a:gsLst>
            <a:gs pos="0">
              <a:schemeClr val="accent4">
                <a:hueOff val="-4813607"/>
                <a:satOff val="-10104"/>
                <a:lumOff val="6723"/>
                <a:alphaOff val="0"/>
                <a:lumMod val="110000"/>
                <a:satMod val="105000"/>
                <a:tint val="67000"/>
              </a:schemeClr>
            </a:gs>
            <a:gs pos="50000">
              <a:schemeClr val="accent4">
                <a:hueOff val="-4813607"/>
                <a:satOff val="-10104"/>
                <a:lumOff val="6723"/>
                <a:alphaOff val="0"/>
                <a:lumMod val="105000"/>
                <a:satMod val="103000"/>
                <a:tint val="73000"/>
              </a:schemeClr>
            </a:gs>
            <a:gs pos="100000">
              <a:schemeClr val="accent4">
                <a:hueOff val="-4813607"/>
                <a:satOff val="-10104"/>
                <a:lumOff val="67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728" tIns="109728" rIns="109728" bIns="109728" numCol="1" spcCol="1270" anchor="ctr" anchorCtr="0">
          <a:noAutofit/>
        </a:bodyPr>
        <a:lstStyle/>
        <a:p>
          <a:pPr marL="0" lvl="0" indent="0" algn="ctr" defTabSz="711200">
            <a:lnSpc>
              <a:spcPct val="90000"/>
            </a:lnSpc>
            <a:spcBef>
              <a:spcPct val="0"/>
            </a:spcBef>
            <a:spcAft>
              <a:spcPct val="35000"/>
            </a:spcAft>
            <a:buNone/>
          </a:pPr>
          <a:r>
            <a:rPr lang="en-US" sz="1600" kern="1200" dirty="0"/>
            <a:t>Special stains, including </a:t>
          </a:r>
          <a:r>
            <a:rPr lang="en-US" sz="1600" b="0" kern="1200" dirty="0"/>
            <a:t>+/-</a:t>
          </a:r>
          <a:r>
            <a:rPr lang="en-US" sz="1600" b="1" kern="1200" dirty="0"/>
            <a:t> </a:t>
          </a:r>
          <a:r>
            <a:rPr lang="en-US" sz="1600" kern="1200" dirty="0"/>
            <a:t>results</a:t>
          </a:r>
        </a:p>
      </dsp:txBody>
      <dsp:txXfrm>
        <a:off x="4144423" y="1795581"/>
        <a:ext cx="1336593" cy="1795581"/>
      </dsp:txXfrm>
    </dsp:sp>
    <dsp:sp modelId="{4373E7B7-7C9F-455B-920B-DDD46887BF25}">
      <dsp:nvSpPr>
        <dsp:cNvPr id="0" name=""/>
        <dsp:cNvSpPr/>
      </dsp:nvSpPr>
      <dsp:spPr>
        <a:xfrm>
          <a:off x="4174617" y="390380"/>
          <a:ext cx="1256398" cy="1252735"/>
        </a:xfrm>
        <a:prstGeom prst="ellipse">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32A7329A-8C61-4AD9-98A0-7E65216CFCAD}">
      <dsp:nvSpPr>
        <dsp:cNvPr id="0" name=""/>
        <dsp:cNvSpPr/>
      </dsp:nvSpPr>
      <dsp:spPr>
        <a:xfrm>
          <a:off x="5511210" y="0"/>
          <a:ext cx="1336593" cy="4488954"/>
        </a:xfrm>
        <a:prstGeom prst="roundRect">
          <a:avLst>
            <a:gd name="adj" fmla="val 10000"/>
          </a:avLst>
        </a:prstGeom>
        <a:gradFill rotWithShape="0">
          <a:gsLst>
            <a:gs pos="0">
              <a:schemeClr val="accent4">
                <a:hueOff val="-6418143"/>
                <a:satOff val="-13471"/>
                <a:lumOff val="8963"/>
                <a:alphaOff val="0"/>
                <a:lumMod val="110000"/>
                <a:satMod val="105000"/>
                <a:tint val="67000"/>
              </a:schemeClr>
            </a:gs>
            <a:gs pos="50000">
              <a:schemeClr val="accent4">
                <a:hueOff val="-6418143"/>
                <a:satOff val="-13471"/>
                <a:lumOff val="8963"/>
                <a:alphaOff val="0"/>
                <a:lumMod val="105000"/>
                <a:satMod val="103000"/>
                <a:tint val="73000"/>
              </a:schemeClr>
            </a:gs>
            <a:gs pos="100000">
              <a:schemeClr val="accent4">
                <a:hueOff val="-6418143"/>
                <a:satOff val="-13471"/>
                <a:lumOff val="89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9728" tIns="109728" rIns="109728" bIns="109728"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of additional slides</a:t>
          </a:r>
        </a:p>
      </dsp:txBody>
      <dsp:txXfrm>
        <a:off x="5511210" y="1795581"/>
        <a:ext cx="1336593" cy="1795581"/>
      </dsp:txXfrm>
    </dsp:sp>
    <dsp:sp modelId="{AF1D7B4E-9EBE-43EC-91F2-CEC105C5B849}">
      <dsp:nvSpPr>
        <dsp:cNvPr id="0" name=""/>
        <dsp:cNvSpPr/>
      </dsp:nvSpPr>
      <dsp:spPr>
        <a:xfrm>
          <a:off x="5551308" y="390380"/>
          <a:ext cx="1256398" cy="1252735"/>
        </a:xfrm>
        <a:prstGeom prst="ellipse">
          <a:avLst/>
        </a:prstGeom>
        <a:blipFill>
          <a:blip xmlns:r="http://schemas.openxmlformats.org/officeDocument/2006/relationships" r:embed="rId5"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269C4A29-6468-46E2-BF5A-0DFC728D018D}">
      <dsp:nvSpPr>
        <dsp:cNvPr id="0" name=""/>
        <dsp:cNvSpPr/>
      </dsp:nvSpPr>
      <dsp:spPr>
        <a:xfrm>
          <a:off x="6887902" y="0"/>
          <a:ext cx="1336593" cy="4488954"/>
        </a:xfrm>
        <a:prstGeom prst="roundRect">
          <a:avLst>
            <a:gd name="adj" fmla="val 10000"/>
          </a:avLst>
        </a:prstGeom>
        <a:gradFill rotWithShape="0">
          <a:gsLst>
            <a:gs pos="0">
              <a:schemeClr val="accent4">
                <a:hueOff val="-8022678"/>
                <a:satOff val="-16839"/>
                <a:lumOff val="11204"/>
                <a:alphaOff val="0"/>
                <a:lumMod val="110000"/>
                <a:satMod val="105000"/>
                <a:tint val="67000"/>
              </a:schemeClr>
            </a:gs>
            <a:gs pos="50000">
              <a:schemeClr val="accent4">
                <a:hueOff val="-8022678"/>
                <a:satOff val="-16839"/>
                <a:lumOff val="11204"/>
                <a:alphaOff val="0"/>
                <a:lumMod val="105000"/>
                <a:satMod val="103000"/>
                <a:tint val="73000"/>
              </a:schemeClr>
            </a:gs>
            <a:gs pos="100000">
              <a:schemeClr val="accent4">
                <a:hueOff val="-8022678"/>
                <a:satOff val="-16839"/>
                <a:lumOff val="112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Preliminary results</a:t>
          </a:r>
        </a:p>
      </dsp:txBody>
      <dsp:txXfrm>
        <a:off x="6887902" y="1795581"/>
        <a:ext cx="1336593" cy="1795581"/>
      </dsp:txXfrm>
    </dsp:sp>
    <dsp:sp modelId="{C5F2C4B6-4F95-4B2B-B527-224341D39234}">
      <dsp:nvSpPr>
        <dsp:cNvPr id="0" name=""/>
        <dsp:cNvSpPr/>
      </dsp:nvSpPr>
      <dsp:spPr>
        <a:xfrm>
          <a:off x="6928000" y="390380"/>
          <a:ext cx="1256398" cy="1252735"/>
        </a:xfrm>
        <a:prstGeom prst="ellipse">
          <a:avLst/>
        </a:prstGeom>
        <a:blipFill>
          <a:blip xmlns:r="http://schemas.openxmlformats.org/officeDocument/2006/relationships" r:embed="rId6"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F26F115A-3C23-4150-B916-AEF5301717D4}">
      <dsp:nvSpPr>
        <dsp:cNvPr id="0" name=""/>
        <dsp:cNvSpPr/>
      </dsp:nvSpPr>
      <dsp:spPr>
        <a:xfrm>
          <a:off x="8264594" y="0"/>
          <a:ext cx="1336593" cy="4488954"/>
        </a:xfrm>
        <a:prstGeom prst="roundRect">
          <a:avLst>
            <a:gd name="adj" fmla="val 10000"/>
          </a:avLst>
        </a:prstGeom>
        <a:gradFill rotWithShape="0">
          <a:gsLst>
            <a:gs pos="0">
              <a:schemeClr val="accent4">
                <a:hueOff val="-9627214"/>
                <a:satOff val="-20207"/>
                <a:lumOff val="13445"/>
                <a:alphaOff val="0"/>
                <a:lumMod val="110000"/>
                <a:satMod val="105000"/>
                <a:tint val="67000"/>
              </a:schemeClr>
            </a:gs>
            <a:gs pos="50000">
              <a:schemeClr val="accent4">
                <a:hueOff val="-9627214"/>
                <a:satOff val="-20207"/>
                <a:lumOff val="13445"/>
                <a:alphaOff val="0"/>
                <a:lumMod val="105000"/>
                <a:satMod val="103000"/>
                <a:tint val="73000"/>
              </a:schemeClr>
            </a:gs>
            <a:gs pos="100000">
              <a:schemeClr val="accent4">
                <a:hueOff val="-9627214"/>
                <a:satOff val="-20207"/>
                <a:lumOff val="134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Reference results of all additional studies</a:t>
          </a:r>
        </a:p>
      </dsp:txBody>
      <dsp:txXfrm>
        <a:off x="8264594" y="1795581"/>
        <a:ext cx="1336593" cy="1795581"/>
      </dsp:txXfrm>
    </dsp:sp>
    <dsp:sp modelId="{C4659D79-D74B-4A0B-A053-18E631132860}">
      <dsp:nvSpPr>
        <dsp:cNvPr id="0" name=""/>
        <dsp:cNvSpPr/>
      </dsp:nvSpPr>
      <dsp:spPr>
        <a:xfrm>
          <a:off x="8304692" y="390380"/>
          <a:ext cx="1256398" cy="1252735"/>
        </a:xfrm>
        <a:prstGeom prst="ellipse">
          <a:avLst/>
        </a:prstGeom>
        <a:blipFill>
          <a:blip xmlns:r="http://schemas.openxmlformats.org/officeDocument/2006/relationships" r:embed="rId7"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5302AA35-1D6C-4B34-9AD2-82D8D1B88CB1}">
      <dsp:nvSpPr>
        <dsp:cNvPr id="0" name=""/>
        <dsp:cNvSpPr/>
      </dsp:nvSpPr>
      <dsp:spPr>
        <a:xfrm>
          <a:off x="9641285" y="0"/>
          <a:ext cx="1336593" cy="4488954"/>
        </a:xfrm>
        <a:prstGeom prst="roundRect">
          <a:avLst>
            <a:gd name="adj" fmla="val 10000"/>
          </a:avLst>
        </a:prstGeom>
        <a:gradFill rotWithShape="0">
          <a:gsLst>
            <a:gs pos="0">
              <a:schemeClr val="accent4">
                <a:hueOff val="-11231750"/>
                <a:satOff val="-23575"/>
                <a:lumOff val="15686"/>
                <a:alphaOff val="0"/>
                <a:lumMod val="110000"/>
                <a:satMod val="105000"/>
                <a:tint val="67000"/>
              </a:schemeClr>
            </a:gs>
            <a:gs pos="50000">
              <a:schemeClr val="accent4">
                <a:hueOff val="-11231750"/>
                <a:satOff val="-23575"/>
                <a:lumOff val="15686"/>
                <a:alphaOff val="0"/>
                <a:lumMod val="105000"/>
                <a:satMod val="103000"/>
                <a:tint val="73000"/>
              </a:schemeClr>
            </a:gs>
            <a:gs pos="100000">
              <a:schemeClr val="accent4">
                <a:hueOff val="-11231750"/>
                <a:satOff val="-23575"/>
                <a:lumOff val="15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diagnosis for each specimen</a:t>
          </a:r>
        </a:p>
      </dsp:txBody>
      <dsp:txXfrm>
        <a:off x="9641285" y="1795581"/>
        <a:ext cx="1336593" cy="1795581"/>
      </dsp:txXfrm>
    </dsp:sp>
    <dsp:sp modelId="{E0B58959-02D8-42FE-BBB4-999CFBDB2B75}">
      <dsp:nvSpPr>
        <dsp:cNvPr id="0" name=""/>
        <dsp:cNvSpPr/>
      </dsp:nvSpPr>
      <dsp:spPr>
        <a:xfrm>
          <a:off x="9681383" y="390380"/>
          <a:ext cx="1256398" cy="1252735"/>
        </a:xfrm>
        <a:prstGeom prst="ellipse">
          <a:avLst/>
        </a:prstGeom>
        <a:blipFill>
          <a:blip xmlns:r="http://schemas.openxmlformats.org/officeDocument/2006/relationships" r:embed="rId8" cstate="hqprint">
            <a:extLst>
              <a:ext uri="{28A0092B-C50C-407E-A947-70E740481C1C}">
                <a14:useLocalDpi xmlns:a14="http://schemas.microsoft.com/office/drawing/2010/main" val="0"/>
              </a:ext>
            </a:extLst>
          </a:blip>
          <a:srcRect/>
          <a:stretch>
            <a:fillRect l="-10000" r="-10000"/>
          </a:stretch>
        </a:blipFill>
        <a:ln w="19050" cap="flat" cmpd="sng" algn="ctr">
          <a:solidFill>
            <a:schemeClr val="bg1"/>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1">
          <a:scrgbClr r="0" g="0" b="0"/>
        </a:effectRef>
        <a:fontRef idx="minor"/>
      </dsp:style>
    </dsp:sp>
    <dsp:sp modelId="{E090DDEF-A9C3-49AB-9DB3-2D3FA2C78CBE}">
      <dsp:nvSpPr>
        <dsp:cNvPr id="0" name=""/>
        <dsp:cNvSpPr/>
      </dsp:nvSpPr>
      <dsp:spPr>
        <a:xfrm>
          <a:off x="439292" y="3591163"/>
          <a:ext cx="10103738" cy="673343"/>
        </a:xfrm>
        <a:prstGeom prst="leftRight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tx1"/>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40748-EA66-4073-8C19-B3D35D90A6C6}">
      <dsp:nvSpPr>
        <dsp:cNvPr id="0" name=""/>
        <dsp:cNvSpPr/>
      </dsp:nvSpPr>
      <dsp:spPr>
        <a:xfrm>
          <a:off x="1140986" y="1130"/>
          <a:ext cx="11129228" cy="653930"/>
        </a:xfrm>
        <a:prstGeom prst="roundRect">
          <a:avLst>
            <a:gd name="adj" fmla="val 10000"/>
          </a:avLst>
        </a:prstGeom>
        <a:solidFill>
          <a:srgbClr val="C4CDF8"/>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When pathologists refer cases to each other for second opinions on anatomic or surgical pathology tests</a:t>
          </a:r>
        </a:p>
      </dsp:txBody>
      <dsp:txXfrm>
        <a:off x="1160139" y="20283"/>
        <a:ext cx="11090922" cy="615624"/>
      </dsp:txXfrm>
    </dsp:sp>
    <dsp:sp modelId="{9D184ADE-82BA-46F3-BFAC-E7A0316FC824}">
      <dsp:nvSpPr>
        <dsp:cNvPr id="0" name=""/>
        <dsp:cNvSpPr/>
      </dsp:nvSpPr>
      <dsp:spPr>
        <a:xfrm>
          <a:off x="1545818" y="814423"/>
          <a:ext cx="834133" cy="849815"/>
        </a:xfrm>
        <a:prstGeom prst="roundRect">
          <a:avLst>
            <a:gd name="adj" fmla="val 16670"/>
          </a:avLst>
        </a:prstGeom>
        <a:blipFill>
          <a:blip xmlns:r="http://schemas.openxmlformats.org/officeDocument/2006/relationships" r:embed="rId1"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0D3B7-5F12-4AC0-9BE5-57BADB2CC672}">
      <dsp:nvSpPr>
        <dsp:cNvPr id="0" name=""/>
        <dsp:cNvSpPr/>
      </dsp:nvSpPr>
      <dsp:spPr>
        <a:xfrm>
          <a:off x="2455210" y="870710"/>
          <a:ext cx="9339040" cy="653930"/>
        </a:xfrm>
        <a:prstGeom prst="roundRect">
          <a:avLst>
            <a:gd name="adj" fmla="val 1667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documentation should indicate whether the slides were prepared elsewhere (88321) or required preparation (88323)</a:t>
          </a:r>
        </a:p>
      </dsp:txBody>
      <dsp:txXfrm>
        <a:off x="2487138" y="902638"/>
        <a:ext cx="9275184" cy="590074"/>
      </dsp:txXfrm>
    </dsp:sp>
    <dsp:sp modelId="{204F0FA1-3512-431F-89A3-3CA7CBFAF445}">
      <dsp:nvSpPr>
        <dsp:cNvPr id="0" name=""/>
        <dsp:cNvSpPr/>
      </dsp:nvSpPr>
      <dsp:spPr>
        <a:xfrm>
          <a:off x="1490388" y="1637990"/>
          <a:ext cx="881942" cy="834133"/>
        </a:xfrm>
        <a:prstGeom prst="roundRect">
          <a:avLst>
            <a:gd name="adj" fmla="val 16670"/>
          </a:avLst>
        </a:prstGeom>
        <a:blipFill>
          <a:blip xmlns:r="http://schemas.openxmlformats.org/officeDocument/2006/relationships" r:embed="rId2"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BBD0C-15B3-4B46-9724-3060BE0A6899}">
      <dsp:nvSpPr>
        <dsp:cNvPr id="0" name=""/>
        <dsp:cNvSpPr/>
      </dsp:nvSpPr>
      <dsp:spPr>
        <a:xfrm>
          <a:off x="2455210" y="1791156"/>
          <a:ext cx="9339040" cy="653930"/>
        </a:xfrm>
        <a:prstGeom prst="roundRect">
          <a:avLst>
            <a:gd name="adj" fmla="val 1667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Documentation must support when the consulting pathologist needs to review previous medical records and specimens in order to render an opinion (88325)</a:t>
          </a:r>
        </a:p>
      </dsp:txBody>
      <dsp:txXfrm>
        <a:off x="2487138" y="1823084"/>
        <a:ext cx="9275184" cy="590074"/>
      </dsp:txXfrm>
    </dsp:sp>
    <dsp:sp modelId="{5F405DB7-D26F-4702-AC7F-E05E874EC53B}">
      <dsp:nvSpPr>
        <dsp:cNvPr id="0" name=""/>
        <dsp:cNvSpPr/>
      </dsp:nvSpPr>
      <dsp:spPr>
        <a:xfrm>
          <a:off x="1522352" y="2613660"/>
          <a:ext cx="944118" cy="881942"/>
        </a:xfrm>
        <a:prstGeom prst="roundRect">
          <a:avLst>
            <a:gd name="adj" fmla="val 16670"/>
          </a:avLst>
        </a:prstGeom>
        <a:blipFill>
          <a:blip xmlns:r="http://schemas.openxmlformats.org/officeDocument/2006/relationships" r:embed="rId3"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5F608-ABF1-4422-9D61-BC4DE5DB7F4D}">
      <dsp:nvSpPr>
        <dsp:cNvPr id="0" name=""/>
        <dsp:cNvSpPr/>
      </dsp:nvSpPr>
      <dsp:spPr>
        <a:xfrm>
          <a:off x="2455210" y="2727666"/>
          <a:ext cx="9339040" cy="653930"/>
        </a:xfrm>
        <a:prstGeom prst="roundRect">
          <a:avLst>
            <a:gd name="adj" fmla="val 16670"/>
          </a:avLst>
        </a:prstGeom>
        <a:solidFill>
          <a:srgbClr val="C8F4D4"/>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For cytology specimens from a single anatomic site, only one unit of service shall be reported for each special stain regardless of the number of slides from that site stained with the special stain</a:t>
          </a:r>
        </a:p>
      </dsp:txBody>
      <dsp:txXfrm>
        <a:off x="2487138" y="2759594"/>
        <a:ext cx="9275184" cy="5900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5/13/2024</a:t>
            </a:fld>
            <a:endParaRPr lang="en-US" dirty="0"/>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dirty="0"/>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5/13/2024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dirty="0"/>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a:t>
            </a:fld>
            <a:endParaRPr lang="en-US" dirty="0"/>
          </a:p>
        </p:txBody>
      </p:sp>
    </p:spTree>
    <p:extLst>
      <p:ext uri="{BB962C8B-B14F-4D97-AF65-F5344CB8AC3E}">
        <p14:creationId xmlns:p14="http://schemas.microsoft.com/office/powerpoint/2010/main" val="421156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Applicable to: UNC Medical Center, UNC Physician Network, Rex Healthcare, Margaret R. Pardee Memorial Hospital</a:t>
            </a: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sz="1800">
                <a:solidFill>
                  <a:srgbClr val="656565"/>
                </a:solidFill>
                <a:latin typeface="Arial" panose="020B0604020202020204" pitchFamily="34" charset="0"/>
                <a:cs typeface="Arial" charset="0"/>
              </a:rPr>
              <a:t>Provide definitions applicable to policy (critical/key portion, direct medical &amp; surgical services, fellow, immediately available, physically present, primary care center, resident, primary care exception, student, teaching physician)</a:t>
            </a: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sz="1800">
                <a:effectLst/>
                <a:latin typeface="Arial" panose="020B0604020202020204" pitchFamily="34" charset="0"/>
                <a:ea typeface="Calibri" panose="020F0502020204030204" pitchFamily="34" charset="0"/>
                <a:cs typeface="Times New Roman" panose="02020603050405020304" pitchFamily="18" charset="0"/>
              </a:rPr>
              <a:t>Teaching Physicians are restricted to using attestations available in </a:t>
            </a:r>
            <a:r>
              <a:rPr lang="en-US" sz="1800" err="1">
                <a:effectLst/>
                <a:latin typeface="Arial" panose="020B0604020202020204" pitchFamily="34" charset="0"/>
                <a:ea typeface="Calibri" panose="020F0502020204030204" pitchFamily="34" charset="0"/>
                <a:cs typeface="Times New Roman" panose="02020603050405020304" pitchFamily="18" charset="0"/>
              </a:rPr>
              <a:t>Epic@UNC</a:t>
            </a:r>
            <a:r>
              <a:rPr lang="en-US" sz="1800">
                <a:effectLst/>
                <a:latin typeface="Arial" panose="020B0604020202020204" pitchFamily="34" charset="0"/>
                <a:ea typeface="Calibri" panose="020F0502020204030204" pitchFamily="34" charset="0"/>
                <a:cs typeface="Times New Roman" panose="02020603050405020304" pitchFamily="18" charset="0"/>
              </a:rPr>
              <a:t> to document their supervision and participation in services involving Residents. However, these attestations may be modified to expand upon the Teaching Physician’s participation. </a:t>
            </a: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Will restrict TP to using attestations available in </a:t>
            </a:r>
            <a:r>
              <a:rPr kumimoji="0" lang="en-US" sz="1800" b="0" i="0" u="none" strike="noStrike" kern="1200" cap="none" spc="0" normalizeH="0" baseline="0" noProof="0" err="1">
                <a:ln>
                  <a:noFill/>
                </a:ln>
                <a:solidFill>
                  <a:srgbClr val="656565"/>
                </a:solidFill>
                <a:effectLst/>
                <a:uLnTx/>
                <a:uFillTx/>
                <a:latin typeface="Arial" panose="020B0604020202020204" pitchFamily="34" charset="0"/>
                <a:ea typeface="+mn-ea"/>
                <a:cs typeface="Arial" charset="0"/>
              </a:rPr>
              <a:t>Epic@UNC</a:t>
            </a: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Arial" charset="0"/>
              </a:rPr>
              <a:t> to document their supervision and participation in services.</a:t>
            </a:r>
            <a:r>
              <a:rPr lang="en-US" sz="1800">
                <a:effectLst/>
                <a:latin typeface="Arial" panose="020B0604020202020204" pitchFamily="34" charset="0"/>
                <a:ea typeface="Calibri" panose="020F0502020204030204" pitchFamily="34" charset="0"/>
                <a:cs typeface="Times New Roman" panose="02020603050405020304" pitchFamily="18" charset="0"/>
              </a:rPr>
              <a:t> However, these attestations may be modified to expand upon the Teaching Physician’s participation. Due to claim logic in Epic that assists billing compliance, </a:t>
            </a:r>
            <a:r>
              <a:rPr lang="en-US" sz="1800" u="sng">
                <a:effectLst/>
                <a:latin typeface="Arial" panose="020B0604020202020204" pitchFamily="34" charset="0"/>
                <a:ea typeface="Calibri" panose="020F0502020204030204" pitchFamily="34" charset="0"/>
                <a:cs typeface="Times New Roman" panose="02020603050405020304" pitchFamily="18" charset="0"/>
              </a:rPr>
              <a:t>Teaching Physicians should not create their own attestations.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515151"/>
                </a:solidFill>
                <a:effectLst/>
                <a:uLnTx/>
                <a:uFillTx/>
                <a:latin typeface="Arial" panose="020B0604020202020204" pitchFamily="34" charset="0"/>
                <a:ea typeface="+mn-ea"/>
                <a:cs typeface="+mn-cs"/>
              </a:rPr>
              <a:t>Outlines supervision requirements for Medicare, Medicaid, and Tricare for Evaluation and Management services, procedures, diagnostic radiology, diagnostic </a:t>
            </a:r>
            <a:r>
              <a:rPr lang="en-US" sz="1800">
                <a:solidFill>
                  <a:srgbClr val="515151"/>
                </a:solidFill>
                <a:latin typeface="Arial" panose="020B0604020202020204" pitchFamily="34" charset="0"/>
              </a:rPr>
              <a:t>t</a:t>
            </a:r>
            <a:r>
              <a:rPr kumimoji="0" lang="en-US" sz="1800" b="0" i="0" u="none" strike="noStrike" kern="1200" cap="none" spc="0" normalizeH="0" baseline="0" noProof="0" err="1">
                <a:ln>
                  <a:noFill/>
                </a:ln>
                <a:solidFill>
                  <a:srgbClr val="515151"/>
                </a:solidFill>
                <a:effectLst/>
                <a:uLnTx/>
                <a:uFillTx/>
                <a:latin typeface="Arial" panose="020B0604020202020204" pitchFamily="34" charset="0"/>
                <a:ea typeface="+mn-ea"/>
                <a:cs typeface="+mn-cs"/>
              </a:rPr>
              <a:t>ests</a:t>
            </a:r>
            <a:r>
              <a:rPr kumimoji="0" lang="en-US" sz="1800" b="0" i="0" u="none" strike="noStrike" kern="1200" cap="none" spc="0" normalizeH="0" baseline="0" noProof="0">
                <a:ln>
                  <a:noFill/>
                </a:ln>
                <a:solidFill>
                  <a:srgbClr val="515151"/>
                </a:solidFill>
                <a:effectLst/>
                <a:uLnTx/>
                <a:uFillTx/>
                <a:latin typeface="Arial" panose="020B0604020202020204" pitchFamily="34" charset="0"/>
                <a:ea typeface="+mn-ea"/>
                <a:cs typeface="+mn-cs"/>
              </a:rPr>
              <a:t>, and anesthesia services, students</a:t>
            </a:r>
            <a:endPar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kumimoji="0" lang="en-US" sz="1800" b="0" i="0" u="none" strike="noStrike" kern="1200" cap="none" spc="0" normalizeH="0" baseline="0" noProof="0">
                <a:ln>
                  <a:noFill/>
                </a:ln>
                <a:solidFill>
                  <a:srgbClr val="656565"/>
                </a:solidFill>
                <a:effectLst/>
                <a:uLnTx/>
                <a:uFillTx/>
                <a:latin typeface="Arial" panose="020B0604020202020204" pitchFamily="34" charset="0"/>
                <a:ea typeface="+mn-ea"/>
                <a:cs typeface="+mn-cs"/>
              </a:rPr>
              <a:t>Provides Moonlighting guidance </a:t>
            </a:r>
            <a:r>
              <a:rPr lang="en-US" sz="1800">
                <a:solidFill>
                  <a:srgbClr val="515151"/>
                </a:solidFill>
                <a:latin typeface="Arial" panose="020B0604020202020204" pitchFamily="34" charset="0"/>
              </a:rPr>
              <a:t>for residents and fellows who have completed a GME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4163"/>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C6867F-492D-4115-8CA0-741D1C205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2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If you want to review additional resources pertaining to today’s topic of PHE transition and psychotherapy, visit our intranet site located at the bottom of the slide and click on the 2023 E/M changes channel on the left slide of the page.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There are additional resources available which address psychiatric services and other changes for CY2023.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13</a:t>
            </a:fld>
            <a:endParaRPr lang="en-US"/>
          </a:p>
        </p:txBody>
      </p:sp>
    </p:spTree>
    <p:extLst>
      <p:ext uri="{BB962C8B-B14F-4D97-AF65-F5344CB8AC3E}">
        <p14:creationId xmlns:p14="http://schemas.microsoft.com/office/powerpoint/2010/main" val="372874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3</a:t>
            </a:fld>
            <a:endParaRPr lang="en-US" dirty="0"/>
          </a:p>
        </p:txBody>
      </p:sp>
    </p:spTree>
    <p:extLst>
      <p:ext uri="{BB962C8B-B14F-4D97-AF65-F5344CB8AC3E}">
        <p14:creationId xmlns:p14="http://schemas.microsoft.com/office/powerpoint/2010/main" val="65518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5</a:t>
            </a:fld>
            <a:endParaRPr lang="en-US" dirty="0"/>
          </a:p>
        </p:txBody>
      </p:sp>
    </p:spTree>
    <p:extLst>
      <p:ext uri="{BB962C8B-B14F-4D97-AF65-F5344CB8AC3E}">
        <p14:creationId xmlns:p14="http://schemas.microsoft.com/office/powerpoint/2010/main" val="244031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6</a:t>
            </a:fld>
            <a:endParaRPr lang="en-US" dirty="0"/>
          </a:p>
        </p:txBody>
      </p:sp>
    </p:spTree>
    <p:extLst>
      <p:ext uri="{BB962C8B-B14F-4D97-AF65-F5344CB8AC3E}">
        <p14:creationId xmlns:p14="http://schemas.microsoft.com/office/powerpoint/2010/main" val="233145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dirty="0"/>
          </a:p>
        </p:txBody>
      </p:sp>
    </p:spTree>
    <p:extLst>
      <p:ext uri="{BB962C8B-B14F-4D97-AF65-F5344CB8AC3E}">
        <p14:creationId xmlns:p14="http://schemas.microsoft.com/office/powerpoint/2010/main" val="397263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dirty="0"/>
          </a:p>
        </p:txBody>
      </p:sp>
    </p:spTree>
    <p:extLst>
      <p:ext uri="{BB962C8B-B14F-4D97-AF65-F5344CB8AC3E}">
        <p14:creationId xmlns:p14="http://schemas.microsoft.com/office/powerpoint/2010/main" val="160081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dirty="0"/>
          </a:p>
        </p:txBody>
      </p:sp>
    </p:spTree>
    <p:extLst>
      <p:ext uri="{BB962C8B-B14F-4D97-AF65-F5344CB8AC3E}">
        <p14:creationId xmlns:p14="http://schemas.microsoft.com/office/powerpoint/2010/main" val="180397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10</a:t>
            </a:fld>
            <a:endParaRPr lang="en-US" dirty="0"/>
          </a:p>
        </p:txBody>
      </p:sp>
    </p:spTree>
    <p:extLst>
      <p:ext uri="{BB962C8B-B14F-4D97-AF65-F5344CB8AC3E}">
        <p14:creationId xmlns:p14="http://schemas.microsoft.com/office/powerpoint/2010/main" val="16844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aseline="0" dirty="0"/>
              <a:t>pathology specimen services the teaching physician must indicate they have personally reviewed the specimen, and that they have reviewed the resident’s interpretation. The teaching physician may either agree with the resident or fellow’s interpretation, or edit the resident/fellow’s finding. The teaching physician can use the attestation and short cut on the screen to document their involvement. Please remember a co-signature alone from the teaching physician is not sufficient to bill.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245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dirty="0"/>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dirty="0"/>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dirty="0"/>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dirty="0"/>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dirty="0"/>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dirty="0"/>
              <a:t>Click icon to add picture</a:t>
            </a:r>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dirty="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dirty="0"/>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dirty="0"/>
              <a:t>XX.XX.XXXX</a:t>
            </a:r>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4193813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p:cNvSpPr>
            <a:spLocks noGrp="1"/>
          </p:cNvSpPr>
          <p:nvPr>
            <p:ph type="title" hasCustomPrompt="1"/>
          </p:nvPr>
        </p:nvSpPr>
        <p:spPr>
          <a:xfrm>
            <a:off x="609599" y="2996830"/>
            <a:ext cx="719031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599" y="1670052"/>
            <a:ext cx="1427747"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609601" y="1584326"/>
            <a:ext cx="144728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68456433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81409292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81326345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83306367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62100198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34757062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85926170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40700513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dirty="0"/>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480960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dirty="0"/>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384630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87826446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867491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126288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982616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82281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150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dirty="0"/>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66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dirty="0"/>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9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907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dirty="0"/>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869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dirty="0"/>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76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385417064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dirty="0"/>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60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dirty="0"/>
              <a:t>Click icon to add picture</a:t>
            </a:r>
          </a:p>
        </p:txBody>
      </p:sp>
    </p:spTree>
    <p:extLst>
      <p:ext uri="{BB962C8B-B14F-4D97-AF65-F5344CB8AC3E}">
        <p14:creationId xmlns:p14="http://schemas.microsoft.com/office/powerpoint/2010/main" val="3042693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dirty="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9693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910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128958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dirty="0"/>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552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dirty="0"/>
              <a:t>XX.XX.XXXX</a:t>
            </a:r>
          </a:p>
        </p:txBody>
      </p:sp>
    </p:spTree>
    <p:extLst>
      <p:ext uri="{BB962C8B-B14F-4D97-AF65-F5344CB8AC3E}">
        <p14:creationId xmlns:p14="http://schemas.microsoft.com/office/powerpoint/2010/main" val="28561943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extLst>
      <p:ext uri="{BB962C8B-B14F-4D97-AF65-F5344CB8AC3E}">
        <p14:creationId xmlns:p14="http://schemas.microsoft.com/office/powerpoint/2010/main" val="146524405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20432762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1117496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95794706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88"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1961304" y="6400970"/>
            <a:ext cx="5922221" cy="208758"/>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891117" y="6400970"/>
            <a:ext cx="1070187" cy="208758"/>
          </a:xfrm>
          <a:prstGeom prst="rect">
            <a:avLst/>
          </a:prstGeom>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defRPr sz="1875" b="0" i="0">
                <a:solidFill>
                  <a:schemeClr val="bg1"/>
                </a:solidFill>
                <a:latin typeface="Gill Sans MT"/>
                <a:cs typeface="Gill Sans MT"/>
              </a:defRPr>
            </a:lvl1pPr>
          </a:lstStyle>
          <a:p>
            <a:pPr marL="47625">
              <a:lnSpc>
                <a:spcPts val="2236"/>
              </a:lnSpc>
            </a:pPr>
            <a:fld id="{81D60167-4931-47E6-BA6A-407CBD079E47}" type="slidenum">
              <a:rPr lang="en-US" spc="-13" smtClean="0"/>
              <a:pPr marL="47625">
                <a:lnSpc>
                  <a:spcPts val="2236"/>
                </a:lnSpc>
              </a:pPr>
              <a:t>‹#›</a:t>
            </a:fld>
            <a:endParaRPr lang="en-US" spc="-13" dirty="0"/>
          </a:p>
        </p:txBody>
      </p:sp>
    </p:spTree>
    <p:extLst>
      <p:ext uri="{BB962C8B-B14F-4D97-AF65-F5344CB8AC3E}">
        <p14:creationId xmlns:p14="http://schemas.microsoft.com/office/powerpoint/2010/main" val="2926732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0500067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79149946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89374642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88636143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20530220"/>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53762911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7000258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dirty="0"/>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1676768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dirty="0"/>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01899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dirty="0"/>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46772773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956547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6539437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438127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dirty="0"/>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1963602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823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dirty="0"/>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317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dirty="0"/>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451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384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dirty="0"/>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31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dirty="0"/>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53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dirty="0"/>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dirty="0"/>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973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dirty="0"/>
              <a:t>Click icon to add picture</a:t>
            </a:r>
          </a:p>
        </p:txBody>
      </p:sp>
    </p:spTree>
    <p:extLst>
      <p:ext uri="{BB962C8B-B14F-4D97-AF65-F5344CB8AC3E}">
        <p14:creationId xmlns:p14="http://schemas.microsoft.com/office/powerpoint/2010/main" val="3286180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dirty="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7697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027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dirty="0"/>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dirty="0"/>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323262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dirty="0"/>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284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dirty="0"/>
              <a:t>XX.XX.XXXX</a:t>
            </a:r>
          </a:p>
        </p:txBody>
      </p:sp>
    </p:spTree>
    <p:extLst>
      <p:ext uri="{BB962C8B-B14F-4D97-AF65-F5344CB8AC3E}">
        <p14:creationId xmlns:p14="http://schemas.microsoft.com/office/powerpoint/2010/main" val="4056371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extLst>
      <p:ext uri="{BB962C8B-B14F-4D97-AF65-F5344CB8AC3E}">
        <p14:creationId xmlns:p14="http://schemas.microsoft.com/office/powerpoint/2010/main" val="2998687231"/>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77354263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0373394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dirty="0"/>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Modify with Insert &gt; Header and Footer</a:t>
            </a:r>
          </a:p>
        </p:txBody>
      </p:sp>
      <p:sp>
        <p:nvSpPr>
          <p:cNvPr id="3" name="Slide Number Placeholder 2"/>
          <p:cNvSpPr>
            <a:spLocks noGrp="1"/>
          </p:cNvSpPr>
          <p:nvPr>
            <p:ph type="sldNum" sz="quarter" idx="11"/>
          </p:nvPr>
        </p:nvSpPr>
        <p:spPr/>
        <p:txBody>
          <a:bodyPr/>
          <a:lstStyle/>
          <a:p>
            <a:fld id="{63DCA5C9-2E11-4C67-86EB-AE1DE127DC64}" type="slidenum">
              <a:rPr lang="en-US" smtClean="0"/>
              <a:pPr/>
              <a:t>‹#›</a:t>
            </a:fld>
            <a:endParaRPr lang="en-US" dirty="0"/>
          </a:p>
        </p:txBody>
      </p:sp>
      <p:sp>
        <p:nvSpPr>
          <p:cNvPr id="4" name="Date Placeholder 3"/>
          <p:cNvSpPr>
            <a:spLocks noGrp="1"/>
          </p:cNvSpPr>
          <p:nvPr>
            <p:ph type="dt" sz="half" idx="12"/>
          </p:nvPr>
        </p:nvSpPr>
        <p:spPr/>
        <p:txBody>
          <a:bodyPr/>
          <a:lstStyle/>
          <a:p>
            <a:r>
              <a:rPr lang="en-US" dirty="0"/>
              <a:t>XX.XX.XXXX</a:t>
            </a:r>
          </a:p>
        </p:txBody>
      </p:sp>
    </p:spTree>
    <p:extLst>
      <p:ext uri="{BB962C8B-B14F-4D97-AF65-F5344CB8AC3E}">
        <p14:creationId xmlns:p14="http://schemas.microsoft.com/office/powerpoint/2010/main" val="495205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1.emf"/><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oleObject" Target="../embeddings/oleObject2.bin"/><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ags" Target="../tags/tag3.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image" Target="../media/image18.emf"/><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oleObject" Target="../embeddings/oleObject3.bin"/><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tags" Target="../tags/tag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2"/>
            </p:custDataLst>
            <p:extLst>
              <p:ext uri="{D42A27DB-BD31-4B8C-83A1-F6EECF244321}">
                <p14:modId xmlns:p14="http://schemas.microsoft.com/office/powerpoint/2010/main" val="223288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47" imgH="348" progId="TCLayout.ActiveDocument.1">
                  <p:embed/>
                </p:oleObj>
              </mc:Choice>
              <mc:Fallback>
                <p:oleObj name="think-cell Slide" r:id="rId33" imgW="347" imgH="348" progId="TCLayout.ActiveDocument.1">
                  <p:embed/>
                  <p:pic>
                    <p:nvPicPr>
                      <p:cNvPr id="0" name=""/>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 id="2147483789" r:id="rId30"/>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4" userDrawn="1">
          <p15:clr>
            <a:srgbClr val="F26B43"/>
          </p15:clr>
        </p15:guide>
        <p15:guide id="8" pos="2541" userDrawn="1">
          <p15:clr>
            <a:srgbClr val="F26B43"/>
          </p15:clr>
        </p15:guide>
        <p15:guide id="9" pos="3757" userDrawn="1">
          <p15:clr>
            <a:srgbClr val="F26B43"/>
          </p15:clr>
        </p15:guide>
        <p15:guide id="10" pos="3840" userDrawn="1">
          <p15:clr>
            <a:srgbClr val="F26B43"/>
          </p15:clr>
        </p15:guide>
        <p15:guide id="12" pos="3930" userDrawn="1">
          <p15:clr>
            <a:srgbClr val="F26B43"/>
          </p15:clr>
        </p15:guide>
        <p15:guide id="13" pos="7386" userDrawn="1">
          <p15:clr>
            <a:srgbClr val="F26B43"/>
          </p15:clr>
        </p15:guide>
        <p15:guide id="15" pos="4966" userDrawn="1">
          <p15:clr>
            <a:srgbClr val="F26B43"/>
          </p15:clr>
        </p15:guide>
        <p15:guide id="16" pos="5139"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3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47" imgH="348" progId="TCLayout.ActiveDocument.1">
                  <p:embed/>
                </p:oleObj>
              </mc:Choice>
              <mc:Fallback>
                <p:oleObj name="think-cell Slide" r:id="rId33" imgW="347" imgH="348" progId="TCLayout.ActiveDocument.1">
                  <p:embed/>
                  <p:pic>
                    <p:nvPicPr>
                      <p:cNvPr id="8" name="Object 7"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35145876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51" r:id="rId30"/>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4">
          <p15:clr>
            <a:srgbClr val="F26B43"/>
          </p15:clr>
        </p15:guide>
        <p15:guide id="8" pos="2541">
          <p15:clr>
            <a:srgbClr val="F26B43"/>
          </p15:clr>
        </p15:guide>
        <p15:guide id="9" pos="3757">
          <p15:clr>
            <a:srgbClr val="F26B43"/>
          </p15:clr>
        </p15:guide>
        <p15:guide id="10" pos="3840">
          <p15:clr>
            <a:srgbClr val="F26B43"/>
          </p15:clr>
        </p15:guide>
        <p15:guide id="12" pos="3930">
          <p15:clr>
            <a:srgbClr val="F26B43"/>
          </p15:clr>
        </p15:guide>
        <p15:guide id="13" pos="7386">
          <p15:clr>
            <a:srgbClr val="F26B43"/>
          </p15:clr>
        </p15:guide>
        <p15:guide id="15" pos="4966">
          <p15:clr>
            <a:srgbClr val="F26B43"/>
          </p15:clr>
        </p15:guide>
        <p15:guide id="16" pos="5139">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B320AC3-8B16-B0A9-DAB3-7FF0F276E4DA}"/>
              </a:ext>
            </a:extLst>
          </p:cNvPr>
          <p:cNvGraphicFramePr>
            <a:graphicFrameLocks noChangeAspect="1"/>
          </p:cNvGraphicFramePr>
          <p:nvPr userDrawn="1">
            <p:custDataLst>
              <p:tags r:id="rId32"/>
            </p:custDataLst>
            <p:extLst>
              <p:ext uri="{D42A27DB-BD31-4B8C-83A1-F6EECF244321}">
                <p14:modId xmlns:p14="http://schemas.microsoft.com/office/powerpoint/2010/main" val="925412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592" imgH="591" progId="TCLayout.ActiveDocument.1">
                  <p:embed/>
                </p:oleObj>
              </mc:Choice>
              <mc:Fallback>
                <p:oleObj name="think-cell Slide" r:id="rId33" imgW="592" imgH="591" progId="TCLayout.ActiveDocument.1">
                  <p:embed/>
                  <p:pic>
                    <p:nvPicPr>
                      <p:cNvPr id="0" name=""/>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a:t>Fifth level</a:t>
            </a:r>
          </a:p>
          <a:p>
            <a:pPr lvl="3"/>
            <a:endParaRPr lang="en-US"/>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dirty="0"/>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89442423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Lst>
  <p:hf hdr="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4">
          <p15:clr>
            <a:srgbClr val="F26B43"/>
          </p15:clr>
        </p15:guide>
        <p15:guide id="8" pos="2541">
          <p15:clr>
            <a:srgbClr val="F26B43"/>
          </p15:clr>
        </p15:guide>
        <p15:guide id="9" pos="3757">
          <p15:clr>
            <a:srgbClr val="F26B43"/>
          </p15:clr>
        </p15:guide>
        <p15:guide id="10" pos="3840">
          <p15:clr>
            <a:srgbClr val="F26B43"/>
          </p15:clr>
        </p15:guide>
        <p15:guide id="12" pos="3930">
          <p15:clr>
            <a:srgbClr val="F26B43"/>
          </p15:clr>
        </p15:guide>
        <p15:guide id="13" pos="7386">
          <p15:clr>
            <a:srgbClr val="F26B43"/>
          </p15:clr>
        </p15:guide>
        <p15:guide id="15" pos="4966">
          <p15:clr>
            <a:srgbClr val="F26B43"/>
          </p15:clr>
        </p15:guide>
        <p15:guide id="16" pos="5139">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5.xml"/><Relationship Id="rId1" Type="http://schemas.openxmlformats.org/officeDocument/2006/relationships/tags" Target="../tags/tag9.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85.xml"/><Relationship Id="rId7" Type="http://schemas.openxmlformats.org/officeDocument/2006/relationships/image" Target="../media/image4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11" Type="http://schemas.openxmlformats.org/officeDocument/2006/relationships/hyperlink" Target="https://pixabay.com/es/pr%C3%B3ximamente-etiqueta-etiquetas-2857144/" TargetMode="External"/><Relationship Id="rId5" Type="http://schemas.openxmlformats.org/officeDocument/2006/relationships/oleObject" Target="../embeddings/oleObject6.bin"/><Relationship Id="rId10" Type="http://schemas.openxmlformats.org/officeDocument/2006/relationships/image" Target="../media/image49.png"/><Relationship Id="rId4" Type="http://schemas.openxmlformats.org/officeDocument/2006/relationships/notesSlide" Target="../notesSlides/notesSlide10.xml"/><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0.png"/><Relationship Id="rId2" Type="http://schemas.openxmlformats.org/officeDocument/2006/relationships/slideLayout" Target="../slideLayouts/slideLayout54.xml"/><Relationship Id="rId1" Type="http://schemas.openxmlformats.org/officeDocument/2006/relationships/tags" Target="../tags/tag12.xml"/><Relationship Id="rId6" Type="http://schemas.openxmlformats.org/officeDocument/2006/relationships/hyperlink" Target="https://unchcs.sharepoint.com/sites/HSACP/" TargetMode="Externa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notesSlide" Target="../notesSlides/notesSlide3.xml"/><Relationship Id="rId7" Type="http://schemas.openxmlformats.org/officeDocument/2006/relationships/image" Target="../media/image27.png"/><Relationship Id="rId12" Type="http://schemas.openxmlformats.org/officeDocument/2006/relationships/image" Target="../media/image25.png"/><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9.png"/><Relationship Id="rId11" Type="http://schemas.openxmlformats.org/officeDocument/2006/relationships/image" Target="../media/image31.png"/><Relationship Id="rId5" Type="http://schemas.openxmlformats.org/officeDocument/2006/relationships/image" Target="../media/image18.emf"/><Relationship Id="rId10" Type="http://schemas.openxmlformats.org/officeDocument/2006/relationships/image" Target="../media/image30.png"/><Relationship Id="rId4" Type="http://schemas.openxmlformats.org/officeDocument/2006/relationships/oleObject" Target="../embeddings/oleObject5.bin"/><Relationship Id="rId9" Type="http://schemas.openxmlformats.org/officeDocument/2006/relationships/image" Target="../media/image29.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2.png"/><Relationship Id="rId18" Type="http://schemas.microsoft.com/office/2007/relationships/hdphoto" Target="../media/hdphoto9.wdp"/><Relationship Id="rId3" Type="http://schemas.openxmlformats.org/officeDocument/2006/relationships/image" Target="../media/image37.png"/><Relationship Id="rId7" Type="http://schemas.openxmlformats.org/officeDocument/2006/relationships/image" Target="../media/image39.png"/><Relationship Id="rId12" Type="http://schemas.microsoft.com/office/2007/relationships/hdphoto" Target="../media/hdphoto6.wdp"/><Relationship Id="rId17" Type="http://schemas.openxmlformats.org/officeDocument/2006/relationships/image" Target="../media/image44.png"/><Relationship Id="rId2" Type="http://schemas.openxmlformats.org/officeDocument/2006/relationships/notesSlide" Target="../notesSlides/notesSlide7.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14.xml"/><Relationship Id="rId6" Type="http://schemas.microsoft.com/office/2007/relationships/hdphoto" Target="../media/hdphoto3.wdp"/><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microsoft.com/office/2007/relationships/hdphoto" Target="../media/hdphoto5.wdp"/><Relationship Id="rId19"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40.png"/><Relationship Id="rId1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r>
              <a:rPr lang="en-US" dirty="0"/>
              <a:t>UNC Health </a:t>
            </a:r>
          </a:p>
        </p:txBody>
      </p:sp>
      <p:sp>
        <p:nvSpPr>
          <p:cNvPr id="6" name="Text Placeholder 5">
            <a:extLst>
              <a:ext uri="{FF2B5EF4-FFF2-40B4-BE49-F238E27FC236}">
                <a16:creationId xmlns:a16="http://schemas.microsoft.com/office/drawing/2014/main" id="{4700175B-8A0D-B84D-8B0A-7312D0B273BE}"/>
              </a:ext>
            </a:extLst>
          </p:cNvPr>
          <p:cNvSpPr>
            <a:spLocks noGrp="1"/>
          </p:cNvSpPr>
          <p:nvPr>
            <p:ph type="body" sz="quarter" idx="12"/>
          </p:nvPr>
        </p:nvSpPr>
        <p:spPr/>
        <p:txBody>
          <a:bodyPr vert="horz" lIns="0" tIns="301752" rIns="182880" bIns="0" rtlCol="0" anchor="t">
            <a:noAutofit/>
          </a:bodyPr>
          <a:lstStyle/>
          <a:p>
            <a:r>
              <a:rPr lang="en-US" dirty="0">
                <a:cs typeface="Arial"/>
              </a:rPr>
              <a:t>Physician Compliance</a:t>
            </a:r>
          </a:p>
          <a:p>
            <a:r>
              <a:rPr lang="en-US" dirty="0"/>
              <a:t>Pathology New Provider and Reappointment Training</a:t>
            </a:r>
          </a:p>
          <a:p>
            <a:endParaRPr lang="en-US" dirty="0">
              <a:cs typeface="Arial"/>
            </a:endParaRPr>
          </a:p>
        </p:txBody>
      </p:sp>
    </p:spTree>
    <p:custDataLst>
      <p:tags r:id="rId1"/>
    </p:custDataLst>
    <p:extLst>
      <p:ext uri="{BB962C8B-B14F-4D97-AF65-F5344CB8AC3E}">
        <p14:creationId xmlns:p14="http://schemas.microsoft.com/office/powerpoint/2010/main" val="407840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Teaching Physician Guidelines</a:t>
            </a:r>
          </a:p>
        </p:txBody>
      </p:sp>
    </p:spTree>
    <p:extLst>
      <p:ext uri="{BB962C8B-B14F-4D97-AF65-F5344CB8AC3E}">
        <p14:creationId xmlns:p14="http://schemas.microsoft.com/office/powerpoint/2010/main" val="133404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8" indent="0" algn="l"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4163"/>
              </a:solidFill>
              <a:effectLst/>
              <a:uLnTx/>
              <a:uFillTx/>
              <a:latin typeface="Arial" panose="020B0604020202020204"/>
            </a:endParaRPr>
          </a:p>
        </p:txBody>
      </p:sp>
      <p:sp>
        <p:nvSpPr>
          <p:cNvPr id="5" name="Title 4"/>
          <p:cNvSpPr>
            <a:spLocks noGrp="1"/>
          </p:cNvSpPr>
          <p:nvPr>
            <p:ph type="title"/>
          </p:nvPr>
        </p:nvSpPr>
        <p:spPr>
          <a:xfrm>
            <a:off x="466724" y="342900"/>
            <a:ext cx="12127611" cy="723900"/>
          </a:xfrm>
        </p:spPr>
        <p:txBody>
          <a:bodyPr/>
          <a:lstStyle/>
          <a:p>
            <a:r>
              <a:rPr lang="en-US" dirty="0"/>
              <a:t>Teaching Physician must personally review specimen</a:t>
            </a:r>
          </a:p>
        </p:txBody>
      </p:sp>
      <p:sp>
        <p:nvSpPr>
          <p:cNvPr id="4" name="Content Placeholder 3"/>
          <p:cNvSpPr>
            <a:spLocks noGrp="1"/>
          </p:cNvSpPr>
          <p:nvPr>
            <p:ph sz="quarter" idx="4294967295"/>
          </p:nvPr>
        </p:nvSpPr>
        <p:spPr>
          <a:xfrm>
            <a:off x="466725" y="1509823"/>
            <a:ext cx="11163989" cy="2528777"/>
          </a:xfrm>
        </p:spPr>
        <p:txBody>
          <a:bodyPr/>
          <a:lstStyle/>
          <a:p>
            <a:pPr marL="285750" lvl="1" indent="-285750">
              <a:spcAft>
                <a:spcPts val="1200"/>
              </a:spcAft>
              <a:buClr>
                <a:schemeClr val="accent2"/>
              </a:buClr>
              <a:buFont typeface="Arial" panose="020B0604020202020204" pitchFamily="34" charset="0"/>
              <a:buChar char="•"/>
            </a:pPr>
            <a:r>
              <a:rPr lang="en-US" b="0" dirty="0">
                <a:solidFill>
                  <a:schemeClr val="tx2"/>
                </a:solidFill>
              </a:rPr>
              <a:t>Teaching Physician (TP) must indicate that they have </a:t>
            </a:r>
            <a:r>
              <a:rPr lang="en-US" b="0" dirty="0">
                <a:solidFill>
                  <a:schemeClr val="accent4">
                    <a:lumMod val="75000"/>
                  </a:schemeClr>
                </a:solidFill>
              </a:rPr>
              <a:t>personally reviewed </a:t>
            </a:r>
            <a:r>
              <a:rPr lang="en-US" b="0" dirty="0">
                <a:solidFill>
                  <a:schemeClr val="tx2"/>
                </a:solidFill>
              </a:rPr>
              <a:t>the </a:t>
            </a:r>
            <a:r>
              <a:rPr lang="en-US" b="0" dirty="0">
                <a:solidFill>
                  <a:schemeClr val="accent4">
                    <a:lumMod val="75000"/>
                  </a:schemeClr>
                </a:solidFill>
              </a:rPr>
              <a:t>specimen and the resident’s interpretation </a:t>
            </a:r>
            <a:r>
              <a:rPr lang="en-US" b="0" dirty="0">
                <a:solidFill>
                  <a:schemeClr val="tx2"/>
                </a:solidFill>
              </a:rPr>
              <a:t>and either agrees or edits the finding</a:t>
            </a:r>
          </a:p>
          <a:p>
            <a:pPr marL="285750" lvl="1" indent="-285750">
              <a:spcAft>
                <a:spcPts val="1200"/>
              </a:spcAft>
              <a:buClr>
                <a:schemeClr val="accent2"/>
              </a:buClr>
              <a:buFont typeface="Arial" panose="020B0604020202020204" pitchFamily="34" charset="0"/>
              <a:buChar char="•"/>
            </a:pPr>
            <a:r>
              <a:rPr lang="en-US" b="0" dirty="0">
                <a:solidFill>
                  <a:schemeClr val="tx2"/>
                </a:solidFill>
              </a:rPr>
              <a:t>A co-signature only is insufficient</a:t>
            </a:r>
          </a:p>
          <a:p>
            <a:pPr marL="285750" lvl="1" indent="-285750">
              <a:buClr>
                <a:schemeClr val="accent2"/>
              </a:buClr>
              <a:buFont typeface="Arial" panose="020B0604020202020204" pitchFamily="34" charset="0"/>
              <a:buChar char="•"/>
            </a:pPr>
            <a:r>
              <a:rPr lang="en-US" b="0" dirty="0">
                <a:solidFill>
                  <a:schemeClr val="tx2"/>
                </a:solidFill>
              </a:rPr>
              <a:t>Utilize</a:t>
            </a:r>
            <a:r>
              <a:rPr lang="en-US" dirty="0">
                <a:solidFill>
                  <a:srgbClr val="FF9966"/>
                </a:solidFill>
              </a:rPr>
              <a:t> </a:t>
            </a:r>
            <a:r>
              <a:rPr lang="en-US" b="0" dirty="0">
                <a:solidFill>
                  <a:schemeClr val="tx2"/>
                </a:solidFill>
              </a:rPr>
              <a:t>smart phrase </a:t>
            </a:r>
            <a:r>
              <a:rPr lang="en-US" dirty="0">
                <a:solidFill>
                  <a:schemeClr val="accent4">
                    <a:lumMod val="75000"/>
                  </a:schemeClr>
                </a:solidFill>
              </a:rPr>
              <a:t>.TP30 or .TPPAINTR</a:t>
            </a:r>
          </a:p>
        </p:txBody>
      </p:sp>
      <p:pic>
        <p:nvPicPr>
          <p:cNvPr id="12" name="Picture 11" descr="Pathologist at work in the hospital lab, Tunis, Tunis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92108" y="3855540"/>
            <a:ext cx="3838606" cy="2560320"/>
          </a:xfrm>
          <a:prstGeom prst="rect">
            <a:avLst/>
          </a:prstGeom>
        </p:spPr>
      </p:pic>
      <p:sp>
        <p:nvSpPr>
          <p:cNvPr id="9" name="Oval Callout 8"/>
          <p:cNvSpPr/>
          <p:nvPr/>
        </p:nvSpPr>
        <p:spPr bwMode="auto">
          <a:xfrm flipH="1">
            <a:off x="5172002" y="2738447"/>
            <a:ext cx="3551584" cy="2234185"/>
          </a:xfrm>
          <a:prstGeom prst="wedgeEllipseCallout">
            <a:avLst>
              <a:gd name="adj1" fmla="val -54461"/>
              <a:gd name="adj2" fmla="val 61150"/>
            </a:avLst>
          </a:prstGeom>
          <a:solidFill>
            <a:schemeClr val="accent6">
              <a:lumMod val="20000"/>
              <a:lumOff val="80000"/>
            </a:schemeClr>
          </a:solidFill>
          <a:ln>
            <a:noFill/>
          </a:ln>
          <a:effectLst/>
        </p:spPr>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a:ea typeface="+mn-ea"/>
                <a:cs typeface="+mn-cs"/>
              </a:rPr>
              <a:t>PATHOLOGY </a:t>
            </a:r>
          </a:p>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a:ea typeface="+mn-ea"/>
                <a:cs typeface="+mn-cs"/>
              </a:rPr>
              <a:t>INTERPRETATION </a:t>
            </a:r>
          </a:p>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a:ea typeface="+mn-ea"/>
                <a:cs typeface="+mn-cs"/>
              </a:rPr>
              <a:t>(.TP30 or .TPPAINTR):</a:t>
            </a:r>
          </a:p>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tx2"/>
                </a:solidFill>
                <a:effectLst/>
                <a:uLnTx/>
                <a:uFillTx/>
                <a:latin typeface="Arial" panose="020B0604020202020204"/>
                <a:ea typeface="+mn-ea"/>
                <a:cs typeface="+mn-cs"/>
              </a:rPr>
              <a:t>I independently reviewed the</a:t>
            </a:r>
          </a:p>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tx2"/>
                </a:solidFill>
                <a:effectLst/>
                <a:uLnTx/>
                <a:uFillTx/>
                <a:latin typeface="Arial" panose="020B0604020202020204"/>
                <a:ea typeface="+mn-ea"/>
                <a:cs typeface="+mn-cs"/>
              </a:rPr>
              <a:t>specimen (s) and agree with</a:t>
            </a:r>
          </a:p>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tx2"/>
                </a:solidFill>
                <a:effectLst/>
                <a:uLnTx/>
                <a:uFillTx/>
                <a:latin typeface="Arial" panose="020B0604020202020204"/>
                <a:ea typeface="+mn-ea"/>
                <a:cs typeface="+mn-cs"/>
              </a:rPr>
              <a:t>the resident/fellow's </a:t>
            </a:r>
          </a:p>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chemeClr val="tx2"/>
                </a:solidFill>
                <a:effectLst/>
                <a:uLnTx/>
                <a:uFillTx/>
                <a:latin typeface="Arial" panose="020B0604020202020204"/>
                <a:ea typeface="+mn-ea"/>
                <a:cs typeface="+mn-cs"/>
              </a:rPr>
              <a:t>interpretation. </a:t>
            </a:r>
          </a:p>
        </p:txBody>
      </p:sp>
    </p:spTree>
    <p:custDataLst>
      <p:tags r:id="rId1"/>
    </p:custDataLst>
    <p:extLst>
      <p:ext uri="{BB962C8B-B14F-4D97-AF65-F5344CB8AC3E}">
        <p14:creationId xmlns:p14="http://schemas.microsoft.com/office/powerpoint/2010/main" val="131944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5AE70C0-2B92-153D-9856-2191EBFE850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20" name="think-cell data - do not delete" hidden="1">
                        <a:extLst>
                          <a:ext uri="{FF2B5EF4-FFF2-40B4-BE49-F238E27FC236}">
                            <a16:creationId xmlns:a16="http://schemas.microsoft.com/office/drawing/2014/main" id="{C5AE70C0-2B92-153D-9856-2191EBFE85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7456803-2860-F1EA-279C-A73CC412BB73}"/>
              </a:ext>
            </a:extLst>
          </p:cNvPr>
          <p:cNvSpPr>
            <a:spLocks noGrp="1"/>
          </p:cNvSpPr>
          <p:nvPr>
            <p:ph type="sldNum" sz="quarter" idx="11"/>
          </p:nvPr>
        </p:nvSpPr>
        <p:spPr>
          <a:xfrm>
            <a:off x="212195" y="6543524"/>
            <a:ext cx="424392" cy="208758"/>
          </a:xfrm>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0" i="0" u="none" strike="noStrike" kern="1200" cap="none" spc="0" normalizeH="0" baseline="0" noProof="0" smtClean="0">
                <a:ln>
                  <a:noFill/>
                </a:ln>
                <a:solidFill>
                  <a:srgbClr val="004163"/>
                </a:solidFill>
                <a:effectLst/>
                <a:uLnTx/>
                <a:uFillTx/>
                <a:latin typeface="Arial" panose="020B0604020202020204"/>
              </a:rPr>
              <a:pPr marL="0" marR="0" lvl="8" indent="0" algn="l"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004163"/>
              </a:solidFill>
              <a:effectLst/>
              <a:uLnTx/>
              <a:uFillTx/>
              <a:latin typeface="Arial" panose="020B0604020202020204"/>
            </a:endParaRPr>
          </a:p>
        </p:txBody>
      </p:sp>
      <p:sp>
        <p:nvSpPr>
          <p:cNvPr id="5" name="Title 4">
            <a:extLst>
              <a:ext uri="{FF2B5EF4-FFF2-40B4-BE49-F238E27FC236}">
                <a16:creationId xmlns:a16="http://schemas.microsoft.com/office/drawing/2014/main" id="{25FBA9FC-5828-221A-6455-D9A3BF7326A3}"/>
              </a:ext>
            </a:extLst>
          </p:cNvPr>
          <p:cNvSpPr>
            <a:spLocks noGrp="1"/>
          </p:cNvSpPr>
          <p:nvPr>
            <p:ph type="title"/>
          </p:nvPr>
        </p:nvSpPr>
        <p:spPr>
          <a:xfrm>
            <a:off x="1795829" y="342900"/>
            <a:ext cx="10996440" cy="723900"/>
          </a:xfrm>
        </p:spPr>
        <p:txBody>
          <a:bodyPr vert="horz"/>
          <a:lstStyle/>
          <a:p>
            <a:r>
              <a:rPr lang="en-US" dirty="0"/>
              <a:t>Teaching Physician (TP) Policy will provide internal guidance for TPs working residents and fellows</a:t>
            </a:r>
          </a:p>
        </p:txBody>
      </p:sp>
      <p:sp>
        <p:nvSpPr>
          <p:cNvPr id="6" name="Isosceles Triangle 5">
            <a:extLst>
              <a:ext uri="{FF2B5EF4-FFF2-40B4-BE49-F238E27FC236}">
                <a16:creationId xmlns:a16="http://schemas.microsoft.com/office/drawing/2014/main" id="{A851E06A-3D7C-F943-8982-235FC32F92B8}"/>
              </a:ext>
            </a:extLst>
          </p:cNvPr>
          <p:cNvSpPr/>
          <p:nvPr/>
        </p:nvSpPr>
        <p:spPr bwMode="auto">
          <a:xfrm rot="10800000">
            <a:off x="1321099" y="2671838"/>
            <a:ext cx="622169" cy="258222"/>
          </a:xfrm>
          <a:prstGeom prst="triangle">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5400000" scaled="1"/>
            <a:tileRect/>
          </a:gra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BE53320-9838-AAFB-F4C5-459040E930F5}"/>
              </a:ext>
            </a:extLst>
          </p:cNvPr>
          <p:cNvSpPr txBox="1"/>
          <p:nvPr/>
        </p:nvSpPr>
        <p:spPr>
          <a:xfrm>
            <a:off x="0" y="1464701"/>
            <a:ext cx="12192000" cy="1278443"/>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8900000" scaled="1"/>
            <a:tileRect/>
          </a:gradFill>
        </p:spPr>
        <p:txBody>
          <a:bodyPr wrap="square" lIns="1554480" tIns="0" rIns="365760" bIns="0" rtlCol="0" anchor="ctr">
            <a:noAutofit/>
          </a:bodyPr>
          <a:lstStyle/>
          <a:p>
            <a:pPr marL="344488"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656565"/>
                </a:solidFill>
                <a:latin typeface="Arial" panose="020B0604020202020204" pitchFamily="34" charset="0"/>
                <a:cs typeface="Arial" charset="0"/>
              </a:rPr>
              <a:t>Purpose</a:t>
            </a:r>
            <a:r>
              <a:rPr kumimoji="0" lang="en-US" sz="1800" b="1" i="0" u="none" strike="noStrike" kern="1200" cap="none" spc="0" normalizeH="0" baseline="0" noProof="0" dirty="0">
                <a:ln>
                  <a:noFill/>
                </a:ln>
                <a:solidFill>
                  <a:srgbClr val="656565"/>
                </a:solidFill>
                <a:effectLst/>
                <a:uLnTx/>
                <a:uFillTx/>
                <a:latin typeface="Arial" panose="020B0604020202020204" pitchFamily="34" charset="0"/>
                <a:ea typeface="+mn-ea"/>
                <a:cs typeface="Arial" charset="0"/>
              </a:rPr>
              <a:t> of policy is to ensure TP follow supervision requirements for Medicare, Medicaid, TRICARE, and United Healthcare and TP’s supervision and participation are documented in Epic. </a:t>
            </a:r>
          </a:p>
        </p:txBody>
      </p:sp>
      <p:cxnSp>
        <p:nvCxnSpPr>
          <p:cNvPr id="8" name="Straight Connector 7">
            <a:extLst>
              <a:ext uri="{FF2B5EF4-FFF2-40B4-BE49-F238E27FC236}">
                <a16:creationId xmlns:a16="http://schemas.microsoft.com/office/drawing/2014/main" id="{B53FFA74-03CB-8BB5-B5F8-0BF9CCC5FE51}"/>
              </a:ext>
            </a:extLst>
          </p:cNvPr>
          <p:cNvCxnSpPr/>
          <p:nvPr/>
        </p:nvCxnSpPr>
        <p:spPr>
          <a:xfrm>
            <a:off x="1795829" y="1683769"/>
            <a:ext cx="0" cy="8471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CCF071A-4530-E5B1-56E4-5634A8A8CD34}"/>
              </a:ext>
            </a:extLst>
          </p:cNvPr>
          <p:cNvSpPr/>
          <p:nvPr/>
        </p:nvSpPr>
        <p:spPr bwMode="auto">
          <a:xfrm>
            <a:off x="636104" y="1646791"/>
            <a:ext cx="914400" cy="914400"/>
          </a:xfrm>
          <a:prstGeom prst="ellipse">
            <a:avLst/>
          </a:prstGeom>
          <a:solidFill>
            <a:schemeClr val="accent5"/>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9ABF50D4-87FE-75E0-BF32-B1C06162000F}"/>
              </a:ext>
            </a:extLst>
          </p:cNvPr>
          <p:cNvSpPr txBox="1"/>
          <p:nvPr/>
        </p:nvSpPr>
        <p:spPr>
          <a:xfrm>
            <a:off x="3166243" y="2745244"/>
            <a:ext cx="8973003" cy="3095672"/>
          </a:xfrm>
          <a:prstGeom prst="rect">
            <a:avLst/>
          </a:prstGeom>
          <a:noFill/>
        </p:spPr>
        <p:txBody>
          <a:bodyPr wrap="square" lIns="0" tIns="73152" rIns="0" bIns="0" rtlCol="0" anchor="t">
            <a:normAutofit lnSpcReduction="10000"/>
          </a:bodyPr>
          <a:lstStyle/>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b="0" i="0" u="none" strike="noStrike" kern="1200" cap="none" spc="0" normalizeH="0" baseline="0" noProof="0" dirty="0">
              <a:ln>
                <a:noFill/>
              </a:ln>
              <a:solidFill>
                <a:srgbClr val="656565"/>
              </a:solidFill>
              <a:effectLst/>
              <a:uLnTx/>
              <a:uFillTx/>
              <a:latin typeface="Arial"/>
              <a:cs typeface="Arial"/>
            </a:endParaRPr>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r>
              <a:rPr lang="en-US" dirty="0">
                <a:solidFill>
                  <a:srgbClr val="656565"/>
                </a:solidFill>
                <a:latin typeface="Arial"/>
                <a:cs typeface="Arial"/>
              </a:rPr>
              <a:t>Provide definitions applicable to policy (physically present, primary care exception, etc.)</a:t>
            </a:r>
            <a:endParaRPr lang="en-US" b="0" i="0" u="none" strike="noStrike" kern="1200" cap="none" spc="0" normalizeH="0" baseline="0" noProof="0" dirty="0">
              <a:ln>
                <a:noFill/>
              </a:ln>
              <a:solidFill>
                <a:srgbClr val="656565"/>
              </a:solidFill>
              <a:effectLst/>
              <a:uLnTx/>
              <a:uFillTx/>
              <a:latin typeface="Arial"/>
              <a:cs typeface="Arial"/>
            </a:endParaRPr>
          </a:p>
          <a:p>
            <a:pPr marL="342900" indent="-342900" defTabSz="914400">
              <a:spcBef>
                <a:spcPts val="600"/>
              </a:spcBef>
              <a:spcAft>
                <a:spcPts val="600"/>
              </a:spcAft>
              <a:buClr>
                <a:srgbClr val="F52CA8"/>
              </a:buClr>
              <a:buFont typeface="Wingdings" panose="05000000000000000000" pitchFamily="2" charset="2"/>
              <a:buChar char="v"/>
              <a:defRPr/>
            </a:pPr>
            <a:r>
              <a:rPr kumimoji="0" lang="en-US" b="0" i="0" u="none" strike="noStrike" kern="1200" cap="none" spc="0" normalizeH="0" baseline="0" noProof="0" dirty="0">
                <a:ln>
                  <a:noFill/>
                </a:ln>
                <a:solidFill>
                  <a:srgbClr val="656565"/>
                </a:solidFill>
                <a:effectLst/>
                <a:uLnTx/>
                <a:uFillTx/>
                <a:latin typeface="Arial"/>
                <a:cs typeface="Arial"/>
              </a:rPr>
              <a:t>Will restrict TP to use attestations available in </a:t>
            </a:r>
            <a:r>
              <a:rPr kumimoji="0" lang="en-US" b="0" i="0" u="none" strike="noStrike" kern="1200" cap="none" spc="0" normalizeH="0" baseline="0" noProof="0" dirty="0" err="1">
                <a:ln>
                  <a:noFill/>
                </a:ln>
                <a:solidFill>
                  <a:srgbClr val="656565"/>
                </a:solidFill>
                <a:effectLst/>
                <a:uLnTx/>
                <a:uFillTx/>
                <a:latin typeface="Arial"/>
                <a:cs typeface="Arial"/>
              </a:rPr>
              <a:t>Epic@UNC</a:t>
            </a:r>
            <a:r>
              <a:rPr kumimoji="0" lang="en-US" b="0" i="0" u="none" strike="noStrike" kern="1200" cap="none" spc="0" normalizeH="0" baseline="0" noProof="0" dirty="0">
                <a:ln>
                  <a:noFill/>
                </a:ln>
                <a:solidFill>
                  <a:srgbClr val="656565"/>
                </a:solidFill>
                <a:effectLst/>
                <a:uLnTx/>
                <a:uFillTx/>
                <a:latin typeface="Arial"/>
                <a:cs typeface="Arial"/>
              </a:rPr>
              <a:t> to document their supervision and participation in resident and fellow services</a:t>
            </a:r>
            <a:r>
              <a:rPr lang="en-US" dirty="0">
                <a:solidFill>
                  <a:srgbClr val="656565"/>
                </a:solidFill>
                <a:latin typeface="Arial"/>
                <a:cs typeface="Arial"/>
              </a:rPr>
              <a:t> </a:t>
            </a:r>
            <a:endParaRPr lang="en-US" b="0" i="0" u="none" strike="noStrike" kern="1200" cap="none" spc="0" normalizeH="0" baseline="0" noProof="0" dirty="0">
              <a:ln>
                <a:noFill/>
              </a:ln>
              <a:solidFill>
                <a:srgbClr val="656565"/>
              </a:solidFill>
              <a:effectLst/>
              <a:uLnTx/>
              <a:uFillTx/>
              <a:latin typeface="Arial" panose="020B0604020202020204" pitchFamily="34" charset="0"/>
              <a:cs typeface="Arial" charset="0"/>
            </a:endParaRPr>
          </a:p>
          <a:p>
            <a:pPr marL="342900" indent="-342900" defTabSz="914400">
              <a:spcBef>
                <a:spcPts val="600"/>
              </a:spcBef>
              <a:spcAft>
                <a:spcPts val="600"/>
              </a:spcAft>
              <a:buClr>
                <a:srgbClr val="F52CA8"/>
              </a:buClr>
              <a:buFont typeface="Wingdings" panose="05000000000000000000" pitchFamily="2" charset="2"/>
              <a:buChar char="v"/>
              <a:defRPr/>
            </a:pPr>
            <a:r>
              <a:rPr kumimoji="0" lang="en-US" b="0" i="0" u="none" strike="noStrike" kern="1200" cap="none" spc="0" normalizeH="0" baseline="0" noProof="0" dirty="0">
                <a:ln>
                  <a:noFill/>
                </a:ln>
                <a:solidFill>
                  <a:srgbClr val="515151"/>
                </a:solidFill>
                <a:effectLst/>
                <a:uLnTx/>
                <a:uFillTx/>
                <a:latin typeface="Arial"/>
                <a:cs typeface="Arial"/>
              </a:rPr>
              <a:t>Outlines </a:t>
            </a:r>
            <a:r>
              <a:rPr kumimoji="0" lang="en-US" b="0" i="0" u="none" strike="noStrike" kern="1200" cap="none" spc="0" normalizeH="0" baseline="0" noProof="0" dirty="0">
                <a:ln>
                  <a:noFill/>
                </a:ln>
                <a:solidFill>
                  <a:schemeClr val="accent4"/>
                </a:solidFill>
                <a:effectLst/>
                <a:uLnTx/>
                <a:uFillTx/>
                <a:latin typeface="Arial"/>
                <a:cs typeface="Arial"/>
              </a:rPr>
              <a:t>supervision requirements </a:t>
            </a:r>
            <a:r>
              <a:rPr kumimoji="0" lang="en-US" b="0" i="0" u="none" strike="noStrike" kern="1200" cap="none" spc="0" normalizeH="0" baseline="0" noProof="0" dirty="0">
                <a:ln>
                  <a:noFill/>
                </a:ln>
                <a:solidFill>
                  <a:srgbClr val="515151"/>
                </a:solidFill>
                <a:effectLst/>
                <a:uLnTx/>
                <a:uFillTx/>
                <a:latin typeface="Arial"/>
                <a:cs typeface="Arial"/>
              </a:rPr>
              <a:t>for Medicare, Medicaid, Tricare, and United Healthcare for Evaluation and Management services, procedures, operative cases, diagnostic radiology, diagnostic </a:t>
            </a:r>
            <a:r>
              <a:rPr lang="en-US" dirty="0">
                <a:solidFill>
                  <a:srgbClr val="515151"/>
                </a:solidFill>
                <a:latin typeface="Arial"/>
                <a:cs typeface="Arial"/>
              </a:rPr>
              <a:t>t</a:t>
            </a:r>
            <a:r>
              <a:rPr kumimoji="0" lang="en-US" b="0" i="0" u="none" strike="noStrike" kern="1200" cap="none" spc="0" normalizeH="0" baseline="0" noProof="0" dirty="0">
                <a:ln>
                  <a:noFill/>
                </a:ln>
                <a:solidFill>
                  <a:srgbClr val="515151"/>
                </a:solidFill>
                <a:effectLst/>
                <a:uLnTx/>
                <a:uFillTx/>
                <a:latin typeface="Arial"/>
                <a:cs typeface="Arial"/>
              </a:rPr>
              <a:t>ests, anesthesia services, and student </a:t>
            </a:r>
            <a:r>
              <a:rPr lang="en-US" dirty="0">
                <a:solidFill>
                  <a:srgbClr val="515151"/>
                </a:solidFill>
                <a:latin typeface="Arial"/>
                <a:cs typeface="Arial"/>
              </a:rPr>
              <a:t>services</a:t>
            </a:r>
          </a:p>
          <a:p>
            <a:pPr marL="342900" marR="0" lvl="0" indent="-342900" algn="l" defTabSz="914400">
              <a:lnSpc>
                <a:spcPct val="100000"/>
              </a:lnSpc>
              <a:spcBef>
                <a:spcPts val="600"/>
              </a:spcBef>
              <a:spcAft>
                <a:spcPts val="600"/>
              </a:spcAft>
              <a:buClr>
                <a:srgbClr val="F52CA8"/>
              </a:buClr>
              <a:buSzTx/>
              <a:buFont typeface="Wingdings" panose="05000000000000000000" pitchFamily="2" charset="2"/>
              <a:buChar char="v"/>
              <a:tabLst/>
              <a:defRPr/>
            </a:pPr>
            <a:r>
              <a:rPr lang="en-US" dirty="0">
                <a:solidFill>
                  <a:srgbClr val="515151"/>
                </a:solidFill>
                <a:latin typeface="Arial"/>
                <a:cs typeface="Arial"/>
              </a:rPr>
              <a:t>Addresses</a:t>
            </a:r>
            <a:r>
              <a:rPr kumimoji="0" lang="en-US" b="0" i="0" u="none" strike="noStrike" kern="1200" cap="none" spc="0" normalizeH="0" baseline="0" noProof="0" dirty="0">
                <a:ln>
                  <a:noFill/>
                </a:ln>
                <a:solidFill>
                  <a:srgbClr val="515151"/>
                </a:solidFill>
                <a:effectLst/>
                <a:uLnTx/>
                <a:uFillTx/>
                <a:latin typeface="Arial"/>
                <a:cs typeface="Arial"/>
              </a:rPr>
              <a:t> Telehealth TP supervision requirement current to date</a:t>
            </a:r>
            <a:endParaRPr lang="en-US" dirty="0"/>
          </a:p>
          <a:p>
            <a:pPr marL="342900" marR="0" lvl="0" indent="-342900" algn="l" defTabSz="914400" rtl="0" eaLnBrk="1" fontAlgn="auto" latinLnBrk="0" hangingPunct="1">
              <a:lnSpc>
                <a:spcPct val="100000"/>
              </a:lnSpc>
              <a:spcBef>
                <a:spcPts val="600"/>
              </a:spcBef>
              <a:spcAft>
                <a:spcPts val="600"/>
              </a:spcAft>
              <a:buClr>
                <a:srgbClr val="F52CA8"/>
              </a:buClr>
              <a:buSzTx/>
              <a:buFont typeface="Wingdings" panose="05000000000000000000" pitchFamily="2" charset="2"/>
              <a:buChar char="v"/>
              <a:tabLst/>
              <a:defRPr/>
            </a:pPr>
            <a:endParaRPr lang="en-US" sz="2900" b="0" i="0" u="none" strike="noStrike" kern="1200" cap="none" spc="0" normalizeH="0" baseline="0" noProof="0" dirty="0">
              <a:ln>
                <a:noFill/>
              </a:ln>
              <a:solidFill>
                <a:srgbClr val="656565"/>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15151"/>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E3C29932-C153-F771-060D-425C4A99ED35}"/>
              </a:ext>
            </a:extLst>
          </p:cNvPr>
          <p:cNvCxnSpPr>
            <a:cxnSpLocks/>
          </p:cNvCxnSpPr>
          <p:nvPr/>
        </p:nvCxnSpPr>
        <p:spPr>
          <a:xfrm>
            <a:off x="2912882" y="2791663"/>
            <a:ext cx="0" cy="283464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312FFBED-A382-4881-D41D-F5EE10617144}"/>
              </a:ext>
            </a:extLst>
          </p:cNvPr>
          <p:cNvSpPr/>
          <p:nvPr/>
        </p:nvSpPr>
        <p:spPr bwMode="auto">
          <a:xfrm>
            <a:off x="247119" y="3063304"/>
            <a:ext cx="274320" cy="274320"/>
          </a:xfrm>
          <a:prstGeom prst="triangle">
            <a:avLst>
              <a:gd name="adj" fmla="val 100000"/>
            </a:avLst>
          </a:prstGeom>
          <a:solidFill>
            <a:schemeClr val="accent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C45C653E-1EEC-8110-16AE-64EBA5C6C185}"/>
              </a:ext>
            </a:extLst>
          </p:cNvPr>
          <p:cNvSpPr/>
          <p:nvPr/>
        </p:nvSpPr>
        <p:spPr bwMode="auto">
          <a:xfrm>
            <a:off x="212195" y="2962212"/>
            <a:ext cx="2606757" cy="2266176"/>
          </a:xfrm>
          <a:prstGeom prst="rightArrow">
            <a:avLst/>
          </a:prstGeom>
          <a:solidFill>
            <a:schemeClr val="accent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Highlights</a:t>
            </a:r>
          </a:p>
        </p:txBody>
      </p:sp>
      <p:pic>
        <p:nvPicPr>
          <p:cNvPr id="72" name="Picture 71">
            <a:extLst>
              <a:ext uri="{FF2B5EF4-FFF2-40B4-BE49-F238E27FC236}">
                <a16:creationId xmlns:a16="http://schemas.microsoft.com/office/drawing/2014/main" id="{82AEF7DA-8DFB-D6FC-F885-03EBB45598E5}"/>
              </a:ext>
            </a:extLst>
          </p:cNvPr>
          <p:cNvPicPr>
            <a:picLocks noChangeAspect="1"/>
          </p:cNvPicPr>
          <p:nvPr/>
        </p:nvPicPr>
        <p:blipFill>
          <a:blip r:embed="rId7">
            <a:clrChange>
              <a:clrFrom>
                <a:srgbClr val="1F1F1F"/>
              </a:clrFrom>
              <a:clrTo>
                <a:srgbClr val="1F1F1F">
                  <a:alpha val="0"/>
                </a:srgbClr>
              </a:clrTo>
            </a:clrChange>
          </a:blip>
          <a:stretch>
            <a:fillRect/>
          </a:stretch>
        </p:blipFill>
        <p:spPr>
          <a:xfrm>
            <a:off x="793539" y="1718118"/>
            <a:ext cx="599530" cy="723900"/>
          </a:xfrm>
          <a:prstGeom prst="rect">
            <a:avLst/>
          </a:prstGeom>
        </p:spPr>
      </p:pic>
      <p:graphicFrame>
        <p:nvGraphicFramePr>
          <p:cNvPr id="4" name="Chart 3">
            <a:extLst>
              <a:ext uri="{FF2B5EF4-FFF2-40B4-BE49-F238E27FC236}">
                <a16:creationId xmlns:a16="http://schemas.microsoft.com/office/drawing/2014/main" id="{7019F72B-E956-A132-DC58-6D7B1556BBAB}"/>
              </a:ext>
            </a:extLst>
          </p:cNvPr>
          <p:cNvGraphicFramePr/>
          <p:nvPr/>
        </p:nvGraphicFramePr>
        <p:xfrm>
          <a:off x="5748950" y="5720272"/>
          <a:ext cx="1412341" cy="1032010"/>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descr="A blue and pink cross on a building&#10;&#10;Description automatically generated">
            <a:extLst>
              <a:ext uri="{FF2B5EF4-FFF2-40B4-BE49-F238E27FC236}">
                <a16:creationId xmlns:a16="http://schemas.microsoft.com/office/drawing/2014/main" id="{EDBC4FD2-0EB5-6F7D-5CC2-F768AF207F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23628" y="5757606"/>
            <a:ext cx="886879" cy="886879"/>
          </a:xfrm>
          <a:prstGeom prst="rect">
            <a:avLst/>
          </a:prstGeom>
        </p:spPr>
      </p:pic>
      <p:sp>
        <p:nvSpPr>
          <p:cNvPr id="16" name="Oval 15">
            <a:extLst>
              <a:ext uri="{FF2B5EF4-FFF2-40B4-BE49-F238E27FC236}">
                <a16:creationId xmlns:a16="http://schemas.microsoft.com/office/drawing/2014/main" id="{3306075F-E633-DB79-4670-E9F3DB22BDBB}"/>
              </a:ext>
            </a:extLst>
          </p:cNvPr>
          <p:cNvSpPr/>
          <p:nvPr/>
        </p:nvSpPr>
        <p:spPr bwMode="auto">
          <a:xfrm>
            <a:off x="5985054" y="5792152"/>
            <a:ext cx="942351" cy="886879"/>
          </a:xfrm>
          <a:prstGeom prst="ellipse">
            <a:avLst/>
          </a:prstGeom>
          <a:noFill/>
          <a:ln w="57150">
            <a:solidFill>
              <a:schemeClr val="accent1"/>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descr="A red circle with white stars on it&#10;&#10;Description automatically generated">
            <a:extLst>
              <a:ext uri="{FF2B5EF4-FFF2-40B4-BE49-F238E27FC236}">
                <a16:creationId xmlns:a16="http://schemas.microsoft.com/office/drawing/2014/main" id="{8AF42508-B7BE-77F9-3EFE-7FC13C7D46AA}"/>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04872" y="82033"/>
            <a:ext cx="1195752" cy="1195752"/>
          </a:xfrm>
          <a:prstGeom prst="rect">
            <a:avLst/>
          </a:prstGeom>
        </p:spPr>
      </p:pic>
      <p:pic>
        <p:nvPicPr>
          <p:cNvPr id="17" name="Picture 16" descr="A red circle with white stars on it&#10;&#10;Description automatically generated">
            <a:extLst>
              <a:ext uri="{FF2B5EF4-FFF2-40B4-BE49-F238E27FC236}">
                <a16:creationId xmlns:a16="http://schemas.microsoft.com/office/drawing/2014/main" id="{1FEAFCC3-A9DD-5F57-3070-19A74C5D9FF3}"/>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779622" y="82032"/>
            <a:ext cx="1163601" cy="1163601"/>
          </a:xfrm>
          <a:prstGeom prst="rect">
            <a:avLst/>
          </a:prstGeom>
        </p:spPr>
      </p:pic>
    </p:spTree>
    <p:custDataLst>
      <p:tags r:id="rId1"/>
    </p:custDataLst>
    <p:extLst>
      <p:ext uri="{BB962C8B-B14F-4D97-AF65-F5344CB8AC3E}">
        <p14:creationId xmlns:p14="http://schemas.microsoft.com/office/powerpoint/2010/main" val="415727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A55618A-AAA8-3D35-2AD9-04C3CA2381A1}"/>
              </a:ext>
            </a:extLst>
          </p:cNvPr>
          <p:cNvGraphicFramePr>
            <a:graphicFrameLocks noChangeAspect="1"/>
          </p:cNvGraphicFramePr>
          <p:nvPr>
            <p:custDataLst>
              <p:tags r:id="rId1"/>
            </p:custDataLst>
            <p:extLst>
              <p:ext uri="{D42A27DB-BD31-4B8C-83A1-F6EECF244321}">
                <p14:modId xmlns:p14="http://schemas.microsoft.com/office/powerpoint/2010/main" val="32418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734666CA-2142-91BE-A15E-05C77A14A6FF}"/>
              </a:ext>
            </a:extLst>
          </p:cNvPr>
          <p:cNvSpPr>
            <a:spLocks noGrp="1"/>
          </p:cNvSpPr>
          <p:nvPr>
            <p:ph type="title"/>
          </p:nvPr>
        </p:nvSpPr>
        <p:spPr>
          <a:xfrm>
            <a:off x="-25653" y="5236213"/>
            <a:ext cx="12217653" cy="1628450"/>
          </a:xfrm>
        </p:spPr>
        <p:txBody>
          <a:bodyPr vert="horz"/>
          <a:lstStyle/>
          <a:p>
            <a:r>
              <a:rPr lang="en-US" dirty="0"/>
              <a:t>Visit Physician Compliance SharePoint Site for More Information</a:t>
            </a:r>
          </a:p>
        </p:txBody>
      </p:sp>
      <p:sp>
        <p:nvSpPr>
          <p:cNvPr id="3" name="Slide Number Placeholder 2">
            <a:extLst>
              <a:ext uri="{FF2B5EF4-FFF2-40B4-BE49-F238E27FC236}">
                <a16:creationId xmlns:a16="http://schemas.microsoft.com/office/drawing/2014/main" id="{799FD82D-CCEE-2808-8790-93C977F9A731}"/>
              </a:ext>
            </a:extLst>
          </p:cNvPr>
          <p:cNvSpPr>
            <a:spLocks noGrp="1"/>
          </p:cNvSpPr>
          <p:nvPr>
            <p:ph type="sldNum" sz="quarter" idx="11"/>
          </p:nvPr>
        </p:nvSpPr>
        <p:spPr>
          <a:xfrm>
            <a:off x="466725" y="6400970"/>
            <a:ext cx="424392" cy="208758"/>
          </a:xfrm>
        </p:spPr>
        <p:txBody>
          <a:bodyPr anchor="b">
            <a:normAutofit/>
          </a:bodyPr>
          <a:lstStyle/>
          <a:p>
            <a:pPr lvl="8">
              <a:spcAft>
                <a:spcPts val="600"/>
              </a:spcAft>
            </a:pPr>
            <a:fld id="{63DCA5C9-2E11-4C67-86EB-AE1DE127DC64}" type="slidenum">
              <a:rPr lang="en-US" smtClean="0"/>
              <a:pPr lvl="8">
                <a:spcAft>
                  <a:spcPts val="600"/>
                </a:spcAft>
              </a:pPr>
              <a:t>13</a:t>
            </a:fld>
            <a:endParaRPr lang="en-US"/>
          </a:p>
        </p:txBody>
      </p:sp>
      <p:sp>
        <p:nvSpPr>
          <p:cNvPr id="2" name="Rectangle 1"/>
          <p:cNvSpPr/>
          <p:nvPr/>
        </p:nvSpPr>
        <p:spPr>
          <a:xfrm>
            <a:off x="3935793" y="6596390"/>
            <a:ext cx="4320413" cy="261610"/>
          </a:xfrm>
          <a:prstGeom prst="rect">
            <a:avLst/>
          </a:prstGeom>
        </p:spPr>
        <p:txBody>
          <a:bodyPr wrap="none">
            <a:spAutoFit/>
          </a:bodyPr>
          <a:lstStyle/>
          <a:p>
            <a:r>
              <a:rPr lang="en-US" sz="1100" dirty="0">
                <a:hlinkClick r:id="rId6"/>
              </a:rPr>
              <a:t>Audit, Compliance, and Privacy Services - Home (sharepoint.com)</a:t>
            </a:r>
            <a:endParaRPr lang="en-US" sz="1100" dirty="0"/>
          </a:p>
        </p:txBody>
      </p:sp>
      <p:cxnSp>
        <p:nvCxnSpPr>
          <p:cNvPr id="14" name="Straight Arrow Connector 13">
            <a:extLst>
              <a:ext uri="{FF2B5EF4-FFF2-40B4-BE49-F238E27FC236}">
                <a16:creationId xmlns:a16="http://schemas.microsoft.com/office/drawing/2014/main" id="{AC46B91E-F845-5DD2-7B44-5FC30465AB11}"/>
              </a:ext>
            </a:extLst>
          </p:cNvPr>
          <p:cNvCxnSpPr>
            <a:cxnSpLocks/>
          </p:cNvCxnSpPr>
          <p:nvPr/>
        </p:nvCxnSpPr>
        <p:spPr bwMode="auto">
          <a:xfrm flipH="1">
            <a:off x="4294761" y="479501"/>
            <a:ext cx="608776" cy="506874"/>
          </a:xfrm>
          <a:prstGeom prst="straightConnector1">
            <a:avLst/>
          </a:prstGeom>
          <a:noFill/>
          <a:ln w="50800" cap="flat" cmpd="sng" algn="ctr">
            <a:solidFill>
              <a:schemeClr val="accent4"/>
            </a:solidFill>
            <a:prstDash val="solid"/>
            <a:round/>
            <a:headEnd type="none" w="med" len="med"/>
            <a:tailEnd type="triangle"/>
          </a:ln>
          <a:effectLst/>
        </p:spPr>
      </p:cxnSp>
      <p:pic>
        <p:nvPicPr>
          <p:cNvPr id="6" name="Picture 5">
            <a:extLst>
              <a:ext uri="{FF2B5EF4-FFF2-40B4-BE49-F238E27FC236}">
                <a16:creationId xmlns:a16="http://schemas.microsoft.com/office/drawing/2014/main" id="{8F888039-77EA-D8ED-8933-90A2F988EBCB}"/>
              </a:ext>
            </a:extLst>
          </p:cNvPr>
          <p:cNvPicPr>
            <a:picLocks noChangeAspect="1"/>
          </p:cNvPicPr>
          <p:nvPr/>
        </p:nvPicPr>
        <p:blipFill>
          <a:blip r:embed="rId7"/>
          <a:stretch>
            <a:fillRect/>
          </a:stretch>
        </p:blipFill>
        <p:spPr>
          <a:xfrm>
            <a:off x="0" y="0"/>
            <a:ext cx="12217653" cy="5055476"/>
          </a:xfrm>
          <a:prstGeom prst="rect">
            <a:avLst/>
          </a:prstGeom>
        </p:spPr>
      </p:pic>
      <p:cxnSp>
        <p:nvCxnSpPr>
          <p:cNvPr id="19" name="Straight Arrow Connector 18">
            <a:extLst>
              <a:ext uri="{FF2B5EF4-FFF2-40B4-BE49-F238E27FC236}">
                <a16:creationId xmlns:a16="http://schemas.microsoft.com/office/drawing/2014/main" id="{27A6645B-9B43-0A3B-3106-6631F154F509}"/>
              </a:ext>
            </a:extLst>
          </p:cNvPr>
          <p:cNvCxnSpPr>
            <a:cxnSpLocks/>
          </p:cNvCxnSpPr>
          <p:nvPr/>
        </p:nvCxnSpPr>
        <p:spPr bwMode="auto">
          <a:xfrm flipH="1">
            <a:off x="6763940" y="2611259"/>
            <a:ext cx="683239" cy="639254"/>
          </a:xfrm>
          <a:prstGeom prst="straightConnector1">
            <a:avLst/>
          </a:prstGeom>
          <a:noFill/>
          <a:ln w="50800" cap="flat" cmpd="sng" algn="ctr">
            <a:solidFill>
              <a:schemeClr val="accent4"/>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BC3F3378-1115-C299-33F8-9D77F487F9EE}"/>
              </a:ext>
            </a:extLst>
          </p:cNvPr>
          <p:cNvCxnSpPr>
            <a:cxnSpLocks/>
          </p:cNvCxnSpPr>
          <p:nvPr/>
        </p:nvCxnSpPr>
        <p:spPr bwMode="auto">
          <a:xfrm flipH="1">
            <a:off x="9098733" y="2752398"/>
            <a:ext cx="733682" cy="1050057"/>
          </a:xfrm>
          <a:prstGeom prst="straightConnector1">
            <a:avLst/>
          </a:prstGeom>
          <a:noFill/>
          <a:ln w="50800" cap="flat" cmpd="sng" algn="ctr">
            <a:solidFill>
              <a:schemeClr val="accent4"/>
            </a:solidFill>
            <a:prstDash val="solid"/>
            <a:round/>
            <a:headEnd type="none" w="med" len="med"/>
            <a:tailEnd type="triangle"/>
          </a:ln>
          <a:effectLst/>
        </p:spPr>
      </p:cxnSp>
      <p:cxnSp>
        <p:nvCxnSpPr>
          <p:cNvPr id="4" name="Straight Arrow Connector 3">
            <a:extLst>
              <a:ext uri="{FF2B5EF4-FFF2-40B4-BE49-F238E27FC236}">
                <a16:creationId xmlns:a16="http://schemas.microsoft.com/office/drawing/2014/main" id="{AF5BD46C-1B22-5886-DFD0-3D114725DEDB}"/>
              </a:ext>
            </a:extLst>
          </p:cNvPr>
          <p:cNvCxnSpPr>
            <a:cxnSpLocks/>
          </p:cNvCxnSpPr>
          <p:nvPr/>
        </p:nvCxnSpPr>
        <p:spPr bwMode="auto">
          <a:xfrm flipH="1">
            <a:off x="4257529" y="298764"/>
            <a:ext cx="468380" cy="374240"/>
          </a:xfrm>
          <a:prstGeom prst="straightConnector1">
            <a:avLst/>
          </a:prstGeom>
          <a:noFill/>
          <a:ln w="50800" cap="flat" cmpd="sng" algn="ctr">
            <a:solidFill>
              <a:schemeClr val="accent4"/>
            </a:solidFill>
            <a:prstDash val="solid"/>
            <a:round/>
            <a:headEnd type="none" w="med" len="med"/>
            <a:tailEnd type="triangle"/>
          </a:ln>
          <a:effectLst/>
        </p:spPr>
      </p:cxnSp>
    </p:spTree>
    <p:extLst>
      <p:ext uri="{BB962C8B-B14F-4D97-AF65-F5344CB8AC3E}">
        <p14:creationId xmlns:p14="http://schemas.microsoft.com/office/powerpoint/2010/main" val="159318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261-596B-A74E-9172-8B0CECFBB34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3160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40696" y="0"/>
            <a:ext cx="2542073" cy="6858000"/>
          </a:xfrm>
          <a:custGeom>
            <a:avLst/>
            <a:gdLst/>
            <a:ahLst/>
            <a:cxnLst/>
            <a:rect l="l" t="t" r="r" b="b"/>
            <a:pathLst>
              <a:path w="3133725" h="5486400">
                <a:moveTo>
                  <a:pt x="3133724" y="0"/>
                </a:moveTo>
                <a:lnTo>
                  <a:pt x="0" y="0"/>
                </a:lnTo>
                <a:lnTo>
                  <a:pt x="0" y="5486399"/>
                </a:lnTo>
                <a:lnTo>
                  <a:pt x="3133724" y="5486399"/>
                </a:lnTo>
                <a:lnTo>
                  <a:pt x="3133724" y="0"/>
                </a:lnTo>
                <a:close/>
              </a:path>
            </a:pathLst>
          </a:custGeom>
          <a:solidFill>
            <a:schemeClr val="accent2">
              <a:lumMod val="60000"/>
              <a:lumOff val="40000"/>
            </a:schemeClr>
          </a:solidFill>
        </p:spPr>
        <p:txBody>
          <a:bodyPr wrap="square" lIns="0" tIns="0" rIns="0" bIns="0" rtlCol="0"/>
          <a:lstStyle/>
          <a:p>
            <a:endParaRPr sz="2250" dirty="0"/>
          </a:p>
        </p:txBody>
      </p:sp>
      <p:sp>
        <p:nvSpPr>
          <p:cNvPr id="3" name="object 3"/>
          <p:cNvSpPr txBox="1"/>
          <p:nvPr/>
        </p:nvSpPr>
        <p:spPr>
          <a:xfrm>
            <a:off x="208939" y="2538198"/>
            <a:ext cx="2124193" cy="508473"/>
          </a:xfrm>
          <a:prstGeom prst="rect">
            <a:avLst/>
          </a:prstGeom>
        </p:spPr>
        <p:txBody>
          <a:bodyPr vert="horz" wrap="square" lIns="0" tIns="15875" rIns="0" bIns="0" rtlCol="0">
            <a:spAutoFit/>
          </a:bodyPr>
          <a:lstStyle/>
          <a:p>
            <a:pPr marL="15875">
              <a:spcBef>
                <a:spcPts val="125"/>
              </a:spcBef>
            </a:pPr>
            <a:r>
              <a:rPr lang="en-US" sz="3200" spc="-19" dirty="0">
                <a:cs typeface="Gill Sans MT"/>
              </a:rPr>
              <a:t>Objectives</a:t>
            </a:r>
            <a:endParaRPr sz="3200" dirty="0">
              <a:cs typeface="Gill Sans MT"/>
            </a:endParaRPr>
          </a:p>
        </p:txBody>
      </p:sp>
      <p:sp>
        <p:nvSpPr>
          <p:cNvPr id="27" name="TextBox 26"/>
          <p:cNvSpPr txBox="1"/>
          <p:nvPr/>
        </p:nvSpPr>
        <p:spPr>
          <a:xfrm>
            <a:off x="3018829" y="1378789"/>
            <a:ext cx="8006222" cy="4938486"/>
          </a:xfrm>
          <a:prstGeom prst="rect">
            <a:avLst/>
          </a:prstGeom>
          <a:noFill/>
        </p:spPr>
        <p:txBody>
          <a:bodyPr wrap="square" lIns="0" tIns="73152" rIns="0" bIns="0" rtlCol="0" anchor="t">
            <a:normAutofit/>
          </a:bodyPr>
          <a:lstStyle/>
          <a:p>
            <a:pPr marL="342900" lvl="0" indent="-342900">
              <a:spcAft>
                <a:spcPts val="1200"/>
              </a:spcAft>
              <a:buClr>
                <a:schemeClr val="accent2"/>
              </a:buClr>
              <a:buFont typeface="Arial" panose="020B0604020202020204" pitchFamily="34" charset="0"/>
              <a:buChar char="•"/>
              <a:defRPr/>
            </a:pPr>
            <a:r>
              <a:rPr lang="en-US" sz="2400" dirty="0">
                <a:solidFill>
                  <a:schemeClr val="tx2"/>
                </a:solidFill>
                <a:cs typeface="Arial"/>
              </a:rPr>
              <a:t>Review basic principles of coding and documentation of pathology services</a:t>
            </a:r>
          </a:p>
          <a:p>
            <a:pPr marL="342900" lvl="0" indent="-342900">
              <a:buClr>
                <a:schemeClr val="accent2"/>
              </a:buClr>
              <a:buFont typeface="Arial" panose="020B0604020202020204" pitchFamily="34" charset="0"/>
              <a:buChar char="•"/>
            </a:pPr>
            <a:r>
              <a:rPr lang="en-US" sz="2400" dirty="0">
                <a:solidFill>
                  <a:schemeClr val="tx2"/>
                </a:solidFill>
                <a:cs typeface="Arial"/>
              </a:rPr>
              <a:t>Review resident/fellow supervision and documentation requirements</a:t>
            </a:r>
          </a:p>
        </p:txBody>
      </p:sp>
      <p:sp>
        <p:nvSpPr>
          <p:cNvPr id="22" name="object 22"/>
          <p:cNvSpPr/>
          <p:nvPr/>
        </p:nvSpPr>
        <p:spPr>
          <a:xfrm>
            <a:off x="708852" y="1483892"/>
            <a:ext cx="750094" cy="763588"/>
          </a:xfrm>
          <a:custGeom>
            <a:avLst/>
            <a:gdLst/>
            <a:ahLst/>
            <a:cxnLst/>
            <a:rect l="l" t="t" r="r" b="b"/>
            <a:pathLst>
              <a:path w="600075" h="610869">
                <a:moveTo>
                  <a:pt x="300037" y="0"/>
                </a:moveTo>
                <a:lnTo>
                  <a:pt x="251535" y="4014"/>
                </a:lnTo>
                <a:lnTo>
                  <a:pt x="205464" y="15630"/>
                </a:lnTo>
                <a:lnTo>
                  <a:pt x="162453" y="34206"/>
                </a:lnTo>
                <a:lnTo>
                  <a:pt x="123134" y="59102"/>
                </a:lnTo>
                <a:lnTo>
                  <a:pt x="88134" y="89676"/>
                </a:lnTo>
                <a:lnTo>
                  <a:pt x="58086" y="125287"/>
                </a:lnTo>
                <a:lnTo>
                  <a:pt x="33618" y="165294"/>
                </a:lnTo>
                <a:lnTo>
                  <a:pt x="15361" y="209057"/>
                </a:lnTo>
                <a:lnTo>
                  <a:pt x="3945" y="255933"/>
                </a:lnTo>
                <a:lnTo>
                  <a:pt x="0" y="305282"/>
                </a:lnTo>
                <a:lnTo>
                  <a:pt x="3945" y="354631"/>
                </a:lnTo>
                <a:lnTo>
                  <a:pt x="15361" y="401508"/>
                </a:lnTo>
                <a:lnTo>
                  <a:pt x="33618" y="445270"/>
                </a:lnTo>
                <a:lnTo>
                  <a:pt x="58086" y="485277"/>
                </a:lnTo>
                <a:lnTo>
                  <a:pt x="88134" y="520888"/>
                </a:lnTo>
                <a:lnTo>
                  <a:pt x="123134" y="551462"/>
                </a:lnTo>
                <a:lnTo>
                  <a:pt x="162453" y="576358"/>
                </a:lnTo>
                <a:lnTo>
                  <a:pt x="205464" y="594934"/>
                </a:lnTo>
                <a:lnTo>
                  <a:pt x="251535" y="606550"/>
                </a:lnTo>
                <a:lnTo>
                  <a:pt x="300037" y="610565"/>
                </a:lnTo>
                <a:lnTo>
                  <a:pt x="348539" y="606550"/>
                </a:lnTo>
                <a:lnTo>
                  <a:pt x="394610" y="594934"/>
                </a:lnTo>
                <a:lnTo>
                  <a:pt x="422699" y="582803"/>
                </a:lnTo>
                <a:lnTo>
                  <a:pt x="300037" y="582803"/>
                </a:lnTo>
                <a:lnTo>
                  <a:pt x="251174" y="578311"/>
                </a:lnTo>
                <a:lnTo>
                  <a:pt x="205116" y="565368"/>
                </a:lnTo>
                <a:lnTo>
                  <a:pt x="162650" y="544773"/>
                </a:lnTo>
                <a:lnTo>
                  <a:pt x="124561" y="517326"/>
                </a:lnTo>
                <a:lnTo>
                  <a:pt x="91635" y="483826"/>
                </a:lnTo>
                <a:lnTo>
                  <a:pt x="64658" y="445072"/>
                </a:lnTo>
                <a:lnTo>
                  <a:pt x="44416" y="401864"/>
                </a:lnTo>
                <a:lnTo>
                  <a:pt x="31694" y="355001"/>
                </a:lnTo>
                <a:lnTo>
                  <a:pt x="27279" y="305282"/>
                </a:lnTo>
                <a:lnTo>
                  <a:pt x="31694" y="255563"/>
                </a:lnTo>
                <a:lnTo>
                  <a:pt x="44416" y="208700"/>
                </a:lnTo>
                <a:lnTo>
                  <a:pt x="64658" y="165492"/>
                </a:lnTo>
                <a:lnTo>
                  <a:pt x="91635" y="126738"/>
                </a:lnTo>
                <a:lnTo>
                  <a:pt x="124561" y="93238"/>
                </a:lnTo>
                <a:lnTo>
                  <a:pt x="162650" y="65791"/>
                </a:lnTo>
                <a:lnTo>
                  <a:pt x="205116" y="45197"/>
                </a:lnTo>
                <a:lnTo>
                  <a:pt x="251174" y="32254"/>
                </a:lnTo>
                <a:lnTo>
                  <a:pt x="300037" y="27762"/>
                </a:lnTo>
                <a:lnTo>
                  <a:pt x="422081" y="27762"/>
                </a:lnTo>
                <a:lnTo>
                  <a:pt x="410248" y="21597"/>
                </a:lnTo>
                <a:lnTo>
                  <a:pt x="356916" y="5578"/>
                </a:lnTo>
                <a:lnTo>
                  <a:pt x="300037" y="0"/>
                </a:lnTo>
                <a:close/>
              </a:path>
              <a:path w="600075" h="610869">
                <a:moveTo>
                  <a:pt x="554901" y="144399"/>
                </a:moveTo>
                <a:lnTo>
                  <a:pt x="536143" y="166522"/>
                </a:lnTo>
                <a:lnTo>
                  <a:pt x="551653" y="198740"/>
                </a:lnTo>
                <a:lnTo>
                  <a:pt x="563165" y="232778"/>
                </a:lnTo>
                <a:lnTo>
                  <a:pt x="570329" y="268377"/>
                </a:lnTo>
                <a:lnTo>
                  <a:pt x="572795" y="305282"/>
                </a:lnTo>
                <a:lnTo>
                  <a:pt x="568380" y="355001"/>
                </a:lnTo>
                <a:lnTo>
                  <a:pt x="555660" y="401864"/>
                </a:lnTo>
                <a:lnTo>
                  <a:pt x="535419" y="445072"/>
                </a:lnTo>
                <a:lnTo>
                  <a:pt x="508443" y="483826"/>
                </a:lnTo>
                <a:lnTo>
                  <a:pt x="475518" y="517326"/>
                </a:lnTo>
                <a:lnTo>
                  <a:pt x="437430" y="544773"/>
                </a:lnTo>
                <a:lnTo>
                  <a:pt x="394963" y="565368"/>
                </a:lnTo>
                <a:lnTo>
                  <a:pt x="348904" y="578311"/>
                </a:lnTo>
                <a:lnTo>
                  <a:pt x="300037" y="582803"/>
                </a:lnTo>
                <a:lnTo>
                  <a:pt x="422699" y="582803"/>
                </a:lnTo>
                <a:lnTo>
                  <a:pt x="476940" y="551462"/>
                </a:lnTo>
                <a:lnTo>
                  <a:pt x="511940" y="520888"/>
                </a:lnTo>
                <a:lnTo>
                  <a:pt x="541988" y="485277"/>
                </a:lnTo>
                <a:lnTo>
                  <a:pt x="566456" y="445270"/>
                </a:lnTo>
                <a:lnTo>
                  <a:pt x="584713" y="401508"/>
                </a:lnTo>
                <a:lnTo>
                  <a:pt x="596129" y="354631"/>
                </a:lnTo>
                <a:lnTo>
                  <a:pt x="600075" y="305282"/>
                </a:lnTo>
                <a:lnTo>
                  <a:pt x="597043" y="261608"/>
                </a:lnTo>
                <a:lnTo>
                  <a:pt x="588227" y="220159"/>
                </a:lnTo>
                <a:lnTo>
                  <a:pt x="574041" y="181051"/>
                </a:lnTo>
                <a:lnTo>
                  <a:pt x="554901" y="144399"/>
                </a:lnTo>
                <a:close/>
              </a:path>
              <a:path w="600075" h="610869">
                <a:moveTo>
                  <a:pt x="174307" y="277088"/>
                </a:moveTo>
                <a:lnTo>
                  <a:pt x="155562" y="297484"/>
                </a:lnTo>
                <a:lnTo>
                  <a:pt x="277025" y="412394"/>
                </a:lnTo>
                <a:lnTo>
                  <a:pt x="287680" y="422363"/>
                </a:lnTo>
                <a:lnTo>
                  <a:pt x="320799" y="382473"/>
                </a:lnTo>
                <a:lnTo>
                  <a:pt x="285115" y="382473"/>
                </a:lnTo>
                <a:lnTo>
                  <a:pt x="174307" y="277088"/>
                </a:lnTo>
                <a:close/>
              </a:path>
              <a:path w="600075" h="610869">
                <a:moveTo>
                  <a:pt x="548932" y="65913"/>
                </a:moveTo>
                <a:lnTo>
                  <a:pt x="285115" y="382473"/>
                </a:lnTo>
                <a:lnTo>
                  <a:pt x="320799" y="382473"/>
                </a:lnTo>
                <a:lnTo>
                  <a:pt x="569391" y="83693"/>
                </a:lnTo>
                <a:lnTo>
                  <a:pt x="548932" y="65913"/>
                </a:lnTo>
                <a:close/>
              </a:path>
              <a:path w="600075" h="610869">
                <a:moveTo>
                  <a:pt x="422081" y="27762"/>
                </a:moveTo>
                <a:lnTo>
                  <a:pt x="300037" y="27762"/>
                </a:lnTo>
                <a:lnTo>
                  <a:pt x="351818" y="32839"/>
                </a:lnTo>
                <a:lnTo>
                  <a:pt x="400275" y="47444"/>
                </a:lnTo>
                <a:lnTo>
                  <a:pt x="444641" y="70635"/>
                </a:lnTo>
                <a:lnTo>
                  <a:pt x="484149" y="101473"/>
                </a:lnTo>
                <a:lnTo>
                  <a:pt x="502056" y="80657"/>
                </a:lnTo>
                <a:lnTo>
                  <a:pt x="458978" y="46982"/>
                </a:lnTo>
                <a:lnTo>
                  <a:pt x="422081" y="27762"/>
                </a:lnTo>
                <a:close/>
              </a:path>
            </a:pathLst>
          </a:custGeom>
          <a:solidFill>
            <a:srgbClr val="FFFFFF"/>
          </a:solidFill>
        </p:spPr>
        <p:txBody>
          <a:bodyPr wrap="square" lIns="0" tIns="0" rIns="0" bIns="0" rtlCol="0"/>
          <a:lstStyle/>
          <a:p>
            <a:endParaRPr sz="2250" dirty="0"/>
          </a:p>
        </p:txBody>
      </p:sp>
      <p:sp>
        <p:nvSpPr>
          <p:cNvPr id="19" name="Content Placeholder 1"/>
          <p:cNvSpPr txBox="1">
            <a:spLocks/>
          </p:cNvSpPr>
          <p:nvPr/>
        </p:nvSpPr>
        <p:spPr>
          <a:xfrm>
            <a:off x="9655435" y="3303537"/>
            <a:ext cx="1928394" cy="1832908"/>
          </a:xfrm>
          <a:prstGeom prst="rect">
            <a:avLst/>
          </a:prstGeom>
        </p:spPr>
        <p:txBody>
          <a:bodyPr vert="horz" lIns="0" tIns="73152" rIns="0" bIns="0" rtlCol="0" anchor="t">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1" algn="ctr">
              <a:lnSpc>
                <a:spcPct val="150000"/>
              </a:lnSpc>
            </a:pPr>
            <a:endParaRPr lang="en-US" sz="1600" b="0" dirty="0">
              <a:solidFill>
                <a:srgbClr val="515151"/>
              </a:solidFill>
              <a:ea typeface="+mn-lt"/>
              <a:cs typeface="+mn-lt"/>
            </a:endParaRPr>
          </a:p>
        </p:txBody>
      </p:sp>
    </p:spTree>
    <p:custDataLst>
      <p:tags r:id="rId1"/>
    </p:custDataLst>
    <p:extLst>
      <p:ext uri="{BB962C8B-B14F-4D97-AF65-F5344CB8AC3E}">
        <p14:creationId xmlns:p14="http://schemas.microsoft.com/office/powerpoint/2010/main" val="52488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Coding and Documenting Pathology Services</a:t>
            </a:r>
          </a:p>
        </p:txBody>
      </p:sp>
    </p:spTree>
    <p:extLst>
      <p:ext uri="{BB962C8B-B14F-4D97-AF65-F5344CB8AC3E}">
        <p14:creationId xmlns:p14="http://schemas.microsoft.com/office/powerpoint/2010/main" val="363359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Documentation for cytopathology services</a:t>
            </a:r>
          </a:p>
        </p:txBody>
      </p:sp>
      <p:graphicFrame>
        <p:nvGraphicFramePr>
          <p:cNvPr id="10" name="Diagram 9"/>
          <p:cNvGraphicFramePr/>
          <p:nvPr>
            <p:extLst>
              <p:ext uri="{D42A27DB-BD31-4B8C-83A1-F6EECF244321}">
                <p14:modId xmlns:p14="http://schemas.microsoft.com/office/powerpoint/2010/main" val="2345567809"/>
              </p:ext>
            </p:extLst>
          </p:nvPr>
        </p:nvGraphicFramePr>
        <p:xfrm>
          <a:off x="1200149" y="5848351"/>
          <a:ext cx="10353675"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2215325438"/>
              </p:ext>
            </p:extLst>
          </p:nvPr>
        </p:nvGraphicFramePr>
        <p:xfrm>
          <a:off x="571500" y="1790696"/>
          <a:ext cx="10982324" cy="44889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1343025" y="5505453"/>
            <a:ext cx="9463520" cy="542922"/>
          </a:xfrm>
          <a:prstGeom prst="rect">
            <a:avLst/>
          </a:prstGeom>
          <a:noFill/>
        </p:spPr>
        <p:txBody>
          <a:bodyPr wrap="none" lIns="0" tIns="73152" rIns="0" bIns="0" rtlCol="0">
            <a:normAutofit/>
          </a:bodyPr>
          <a:lstStyle/>
          <a:p>
            <a:pPr algn="ctr"/>
            <a:r>
              <a:rPr lang="en-US" b="1" dirty="0"/>
              <a:t>The documentation should include (as applicable):</a:t>
            </a:r>
          </a:p>
        </p:txBody>
      </p:sp>
    </p:spTree>
    <p:extLst>
      <p:ext uri="{BB962C8B-B14F-4D97-AF65-F5344CB8AC3E}">
        <p14:creationId xmlns:p14="http://schemas.microsoft.com/office/powerpoint/2010/main" val="60463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20572C94-3152-ACD0-5692-E33C4ED19549}"/>
              </a:ext>
            </a:extLst>
          </p:cNvPr>
          <p:cNvGraphicFramePr>
            <a:graphicFrameLocks noChangeAspect="1"/>
          </p:cNvGraphicFramePr>
          <p:nvPr>
            <p:custDataLst>
              <p:tags r:id="rId1"/>
            </p:custDataLst>
            <p:extLst>
              <p:ext uri="{D42A27DB-BD31-4B8C-83A1-F6EECF244321}">
                <p14:modId xmlns:p14="http://schemas.microsoft.com/office/powerpoint/2010/main" val="534698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873ADF8-C148-BDAB-5CE2-39DA42674B09}"/>
              </a:ext>
            </a:extLst>
          </p:cNvPr>
          <p:cNvSpPr>
            <a:spLocks noGrp="1"/>
          </p:cNvSpPr>
          <p:nvPr>
            <p:ph sz="quarter" idx="12"/>
          </p:nvPr>
        </p:nvSpPr>
        <p:spPr>
          <a:xfrm>
            <a:off x="598487" y="1724194"/>
            <a:ext cx="5497513" cy="4676776"/>
          </a:xfrm>
        </p:spPr>
        <p:txBody>
          <a:bodyPr/>
          <a:lstStyle/>
          <a:p>
            <a:pPr marL="1371600" lvl="4" indent="0">
              <a:spcAft>
                <a:spcPts val="4200"/>
              </a:spcAft>
              <a:buNone/>
            </a:pPr>
            <a:r>
              <a:rPr lang="en-US" sz="1800" dirty="0"/>
              <a:t>Clinical history</a:t>
            </a:r>
          </a:p>
          <a:p>
            <a:pPr marL="1371600" lvl="4" indent="0">
              <a:spcAft>
                <a:spcPts val="4200"/>
              </a:spcAft>
              <a:buNone/>
            </a:pPr>
            <a:r>
              <a:rPr lang="en-US" sz="1800" dirty="0">
                <a:solidFill>
                  <a:schemeClr val="tx1"/>
                </a:solidFill>
              </a:rPr>
              <a:t>Itemization of each specimen received and analyzed</a:t>
            </a:r>
          </a:p>
          <a:p>
            <a:pPr marL="1371600" lvl="4" indent="0">
              <a:spcAft>
                <a:spcPts val="4200"/>
              </a:spcAft>
              <a:buNone/>
            </a:pPr>
            <a:r>
              <a:rPr lang="en-US" sz="1800" dirty="0">
                <a:solidFill>
                  <a:schemeClr val="tx1"/>
                </a:solidFill>
              </a:rPr>
              <a:t>Specimen source</a:t>
            </a:r>
          </a:p>
          <a:p>
            <a:pPr marL="1371600" lvl="4" indent="0">
              <a:spcAft>
                <a:spcPts val="4200"/>
              </a:spcAft>
              <a:buNone/>
            </a:pPr>
            <a:r>
              <a:rPr lang="en-US" sz="1800" dirty="0">
                <a:solidFill>
                  <a:schemeClr val="tx1"/>
                </a:solidFill>
              </a:rPr>
              <a:t>Gross description</a:t>
            </a:r>
          </a:p>
          <a:p>
            <a:pPr marL="1371600" lvl="4" indent="0">
              <a:spcAft>
                <a:spcPts val="4200"/>
              </a:spcAft>
              <a:buNone/>
            </a:pPr>
            <a:r>
              <a:rPr lang="en-US" sz="1800" dirty="0">
                <a:solidFill>
                  <a:schemeClr val="tx1"/>
                </a:solidFill>
              </a:rPr>
              <a:t>Microscopic description</a:t>
            </a:r>
          </a:p>
          <a:p>
            <a:pPr marL="1371600" lvl="4" indent="0">
              <a:buNone/>
            </a:pPr>
            <a:endParaRPr lang="en-US" sz="1600" dirty="0">
              <a:solidFill>
                <a:schemeClr val="tx1"/>
              </a:solidFill>
            </a:endParaRPr>
          </a:p>
          <a:p>
            <a:pPr marL="1371600" lvl="4" indent="0">
              <a:buNone/>
            </a:pPr>
            <a:endParaRPr lang="en-US" sz="1600" dirty="0">
              <a:solidFill>
                <a:schemeClr val="tx1"/>
              </a:solidFill>
            </a:endParaRPr>
          </a:p>
          <a:p>
            <a:pPr marL="1371600" lvl="4" indent="0">
              <a:buNone/>
            </a:pPr>
            <a:endParaRPr lang="en-US" sz="1600" dirty="0">
              <a:solidFill>
                <a:schemeClr val="tx1"/>
              </a:solidFill>
            </a:endParaRPr>
          </a:p>
          <a:p>
            <a:pPr marL="1371600" lvl="4" indent="0">
              <a:buNone/>
            </a:pPr>
            <a:endParaRPr lang="en-US" sz="1600" dirty="0">
              <a:solidFill>
                <a:schemeClr val="tx1"/>
              </a:solidFill>
            </a:endParaRPr>
          </a:p>
          <a:p>
            <a:pPr marL="1371600" lvl="4" indent="0">
              <a:buNone/>
            </a:pPr>
            <a:endParaRPr lang="en-US"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Content Placeholder 9">
            <a:extLst>
              <a:ext uri="{FF2B5EF4-FFF2-40B4-BE49-F238E27FC236}">
                <a16:creationId xmlns:a16="http://schemas.microsoft.com/office/drawing/2014/main" id="{381A9991-1DED-2C4F-0972-1BA4C252A96D}"/>
              </a:ext>
            </a:extLst>
          </p:cNvPr>
          <p:cNvSpPr>
            <a:spLocks noGrp="1"/>
          </p:cNvSpPr>
          <p:nvPr>
            <p:ph sz="quarter" idx="13"/>
          </p:nvPr>
        </p:nvSpPr>
        <p:spPr>
          <a:xfrm>
            <a:off x="6294498" y="1724194"/>
            <a:ext cx="5497513" cy="4676775"/>
          </a:xfrm>
        </p:spPr>
        <p:txBody>
          <a:bodyPr/>
          <a:lstStyle/>
          <a:p>
            <a:pPr marL="1371600" lvl="4" indent="0">
              <a:spcAft>
                <a:spcPts val="4200"/>
              </a:spcAft>
              <a:buNone/>
            </a:pPr>
            <a:r>
              <a:rPr lang="en-US" sz="1800" dirty="0"/>
              <a:t>Special stains, including </a:t>
            </a:r>
            <a:r>
              <a:rPr lang="en-US" sz="1800" b="0" dirty="0"/>
              <a:t>+/-</a:t>
            </a:r>
            <a:r>
              <a:rPr lang="en-US" sz="1800" b="1" dirty="0"/>
              <a:t> </a:t>
            </a:r>
            <a:r>
              <a:rPr lang="en-US" sz="1800" dirty="0"/>
              <a:t>results</a:t>
            </a:r>
          </a:p>
          <a:p>
            <a:pPr marL="1371600" lvl="4" indent="0">
              <a:spcAft>
                <a:spcPts val="4200"/>
              </a:spcAft>
              <a:buNone/>
            </a:pPr>
            <a:r>
              <a:rPr lang="en-US" sz="1800" dirty="0"/>
              <a:t>Reference results of all additional studies</a:t>
            </a:r>
          </a:p>
          <a:p>
            <a:pPr marL="1371600" lvl="4" indent="0">
              <a:spcAft>
                <a:spcPts val="4200"/>
              </a:spcAft>
              <a:buNone/>
            </a:pPr>
            <a:r>
              <a:rPr lang="en-US" sz="1800" dirty="0"/>
              <a:t>Reference and results of all consults and frozen sections</a:t>
            </a:r>
          </a:p>
          <a:p>
            <a:pPr marL="1371600" lvl="4" indent="0">
              <a:spcAft>
                <a:spcPts val="4200"/>
              </a:spcAft>
              <a:buNone/>
            </a:pPr>
            <a:r>
              <a:rPr lang="en-US" sz="1800" dirty="0"/>
              <a:t>The diagnosis for each specimen</a:t>
            </a:r>
          </a:p>
          <a:p>
            <a:pPr marL="1371600" lvl="4" indent="0">
              <a:buNone/>
            </a:pPr>
            <a:endParaRPr lang="en-US" sz="1600"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AA4541A-8C0D-064D-0AC7-AC0021D59CE0}"/>
              </a:ext>
            </a:extLst>
          </p:cNvPr>
          <p:cNvSpPr>
            <a:spLocks noGrp="1"/>
          </p:cNvSpPr>
          <p:nvPr>
            <p:ph type="sldNum" sz="quarter" idx="16"/>
          </p:nvPr>
        </p:nvSpPr>
        <p:spPr/>
        <p:txBody>
          <a:bodyPr/>
          <a:lstStyle/>
          <a:p>
            <a:pPr lvl="8"/>
            <a:fld id="{63DCA5C9-2E11-4C67-86EB-AE1DE127DC64}" type="slidenum">
              <a:rPr lang="en-US" smtClean="0"/>
              <a:pPr lvl="8"/>
              <a:t>5</a:t>
            </a:fld>
            <a:endParaRPr lang="en-US" dirty="0"/>
          </a:p>
        </p:txBody>
      </p:sp>
      <p:sp>
        <p:nvSpPr>
          <p:cNvPr id="9" name="Title 8">
            <a:extLst>
              <a:ext uri="{FF2B5EF4-FFF2-40B4-BE49-F238E27FC236}">
                <a16:creationId xmlns:a16="http://schemas.microsoft.com/office/drawing/2014/main" id="{727A617E-8BB1-EB56-37BB-83ABDE59485C}"/>
              </a:ext>
            </a:extLst>
          </p:cNvPr>
          <p:cNvSpPr>
            <a:spLocks noGrp="1"/>
          </p:cNvSpPr>
          <p:nvPr>
            <p:ph type="title"/>
          </p:nvPr>
        </p:nvSpPr>
        <p:spPr>
          <a:xfrm>
            <a:off x="466725" y="342900"/>
            <a:ext cx="13406930" cy="723900"/>
          </a:xfrm>
        </p:spPr>
        <p:txBody>
          <a:bodyPr vert="horz"/>
          <a:lstStyle/>
          <a:p>
            <a:r>
              <a:rPr lang="en-US" dirty="0"/>
              <a:t>Documentation for surgical pathology services should include as applicable </a:t>
            </a:r>
          </a:p>
        </p:txBody>
      </p:sp>
      <p:sp>
        <p:nvSpPr>
          <p:cNvPr id="7" name="Oval 6">
            <a:extLst>
              <a:ext uri="{FF2B5EF4-FFF2-40B4-BE49-F238E27FC236}">
                <a16:creationId xmlns:a16="http://schemas.microsoft.com/office/drawing/2014/main" id="{D5C86302-7341-4742-0589-51D481303712}"/>
              </a:ext>
            </a:extLst>
          </p:cNvPr>
          <p:cNvSpPr/>
          <p:nvPr/>
        </p:nvSpPr>
        <p:spPr>
          <a:xfrm>
            <a:off x="932738" y="1558891"/>
            <a:ext cx="788699" cy="836600"/>
          </a:xfrm>
          <a:prstGeom prst="ellipse">
            <a:avLst/>
          </a:prstGeom>
          <a:blipFill>
            <a:blip r:embed="rId6"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l="-10000" r="-10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8" name="Oval 7">
            <a:extLst>
              <a:ext uri="{FF2B5EF4-FFF2-40B4-BE49-F238E27FC236}">
                <a16:creationId xmlns:a16="http://schemas.microsoft.com/office/drawing/2014/main" id="{6EC9A595-F462-E35A-FFA0-3C43B923846F}"/>
              </a:ext>
            </a:extLst>
          </p:cNvPr>
          <p:cNvSpPr/>
          <p:nvPr/>
        </p:nvSpPr>
        <p:spPr>
          <a:xfrm>
            <a:off x="836209" y="2351698"/>
            <a:ext cx="926730" cy="917891"/>
          </a:xfrm>
          <a:prstGeom prst="ellipse">
            <a:avLst/>
          </a:prstGeom>
          <a:blipFill>
            <a:blip r:embed="rId7"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l="-16000" r="-16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2" name="Oval 11">
            <a:extLst>
              <a:ext uri="{FF2B5EF4-FFF2-40B4-BE49-F238E27FC236}">
                <a16:creationId xmlns:a16="http://schemas.microsoft.com/office/drawing/2014/main" id="{D6E6D9D3-C5B4-E351-7C25-AE04A2DA1B92}"/>
              </a:ext>
            </a:extLst>
          </p:cNvPr>
          <p:cNvSpPr/>
          <p:nvPr/>
        </p:nvSpPr>
        <p:spPr>
          <a:xfrm>
            <a:off x="796985" y="3112542"/>
            <a:ext cx="829092" cy="1176906"/>
          </a:xfrm>
          <a:prstGeom prst="ellipse">
            <a:avLst/>
          </a:prstGeom>
          <a:blipFill>
            <a:blip r:embed="rId8"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7000" r="-17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3" name="Oval 12">
            <a:extLst>
              <a:ext uri="{FF2B5EF4-FFF2-40B4-BE49-F238E27FC236}">
                <a16:creationId xmlns:a16="http://schemas.microsoft.com/office/drawing/2014/main" id="{D8DB24B5-355F-CFCD-1AC6-08740C1F3F3A}"/>
              </a:ext>
            </a:extLst>
          </p:cNvPr>
          <p:cNvSpPr/>
          <p:nvPr/>
        </p:nvSpPr>
        <p:spPr>
          <a:xfrm>
            <a:off x="861995" y="4150437"/>
            <a:ext cx="755997" cy="917891"/>
          </a:xfrm>
          <a:prstGeom prst="ellipse">
            <a:avLst/>
          </a:prstGeom>
          <a:blipFill>
            <a:blip r:embed="rId9"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l="-16000" r="-16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4" name="Oval 13">
            <a:extLst>
              <a:ext uri="{FF2B5EF4-FFF2-40B4-BE49-F238E27FC236}">
                <a16:creationId xmlns:a16="http://schemas.microsoft.com/office/drawing/2014/main" id="{B11A3100-7398-2AFB-8959-822E8AC5C558}"/>
              </a:ext>
            </a:extLst>
          </p:cNvPr>
          <p:cNvSpPr/>
          <p:nvPr/>
        </p:nvSpPr>
        <p:spPr>
          <a:xfrm>
            <a:off x="836209" y="4953782"/>
            <a:ext cx="755997" cy="1069462"/>
          </a:xfrm>
          <a:prstGeom prst="ellipse">
            <a:avLst/>
          </a:prstGeom>
          <a:blipFill>
            <a:blip r:embed="rId10"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l="-16000" r="-16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8" name="Oval 17">
            <a:extLst>
              <a:ext uri="{FF2B5EF4-FFF2-40B4-BE49-F238E27FC236}">
                <a16:creationId xmlns:a16="http://schemas.microsoft.com/office/drawing/2014/main" id="{C38A5DDD-D2F9-EB5B-5D51-553DB5CCC7F3}"/>
              </a:ext>
            </a:extLst>
          </p:cNvPr>
          <p:cNvSpPr/>
          <p:nvPr/>
        </p:nvSpPr>
        <p:spPr>
          <a:xfrm>
            <a:off x="6663327" y="1506837"/>
            <a:ext cx="788699" cy="1064537"/>
          </a:xfrm>
          <a:prstGeom prst="ellipse">
            <a:avLst/>
          </a:prstGeom>
          <a:blipFill>
            <a:blip r:embed="rId11" cstate="hqprint">
              <a:duotone>
                <a:schemeClr val="accent2">
                  <a:shade val="45000"/>
                  <a:satMod val="135000"/>
                </a:schemeClr>
                <a:prstClr val="white"/>
              </a:duotone>
              <a:extLst>
                <a:ext uri="{28A0092B-C50C-407E-A947-70E740481C1C}">
                  <a14:useLocalDpi xmlns:a14="http://schemas.microsoft.com/office/drawing/2010/main" val="0"/>
                </a:ext>
              </a:extLst>
            </a:blip>
            <a:srcRect/>
            <a:stretch>
              <a:fillRect l="-17000" r="-17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9" name="Oval 18">
            <a:extLst>
              <a:ext uri="{FF2B5EF4-FFF2-40B4-BE49-F238E27FC236}">
                <a16:creationId xmlns:a16="http://schemas.microsoft.com/office/drawing/2014/main" id="{177CA515-3506-3987-6DE0-9DF9D96F5F0F}"/>
              </a:ext>
            </a:extLst>
          </p:cNvPr>
          <p:cNvSpPr/>
          <p:nvPr/>
        </p:nvSpPr>
        <p:spPr>
          <a:xfrm>
            <a:off x="6663327" y="2376117"/>
            <a:ext cx="710253" cy="1064538"/>
          </a:xfrm>
          <a:prstGeom prst="ellipse">
            <a:avLst/>
          </a:prstGeom>
          <a:blipFill>
            <a:blip r:embed="rId12"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l="-10000" r="-10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20" name="Oval 19">
            <a:extLst>
              <a:ext uri="{FF2B5EF4-FFF2-40B4-BE49-F238E27FC236}">
                <a16:creationId xmlns:a16="http://schemas.microsoft.com/office/drawing/2014/main" id="{DF046AD4-4E37-E061-BF33-2861EC65A397}"/>
              </a:ext>
            </a:extLst>
          </p:cNvPr>
          <p:cNvSpPr/>
          <p:nvPr/>
        </p:nvSpPr>
        <p:spPr>
          <a:xfrm>
            <a:off x="6590119" y="3340137"/>
            <a:ext cx="907858" cy="1159070"/>
          </a:xfrm>
          <a:prstGeom prst="ellipse">
            <a:avLst/>
          </a:prstGeom>
          <a:blipFill>
            <a:blip r:embed="rId13"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l="-16000" r="-16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21" name="Oval 20">
            <a:extLst>
              <a:ext uri="{FF2B5EF4-FFF2-40B4-BE49-F238E27FC236}">
                <a16:creationId xmlns:a16="http://schemas.microsoft.com/office/drawing/2014/main" id="{B6644DD2-1816-569C-1133-4649D4AE5007}"/>
              </a:ext>
            </a:extLst>
          </p:cNvPr>
          <p:cNvSpPr/>
          <p:nvPr/>
        </p:nvSpPr>
        <p:spPr>
          <a:xfrm>
            <a:off x="6564525" y="4381364"/>
            <a:ext cx="907858" cy="1064538"/>
          </a:xfrm>
          <a:prstGeom prst="ellipse">
            <a:avLst/>
          </a:prstGeom>
          <a:blipFill>
            <a:blip r:embed="rId14"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l="-10000" r="-10000"/>
            </a:stretch>
          </a:blipFill>
          <a:ln w="19050">
            <a:noFill/>
          </a:ln>
          <a:effectLst/>
        </p:spPr>
        <p:style>
          <a:lnRef idx="1">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59328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91664" y="1584324"/>
            <a:ext cx="6714779" cy="4854576"/>
          </a:xfrm>
        </p:spPr>
        <p:txBody>
          <a:bodyPr rIns="91440"/>
          <a:lstStyle/>
          <a:p>
            <a:pPr marL="50483">
              <a:spcBef>
                <a:spcPts val="1200"/>
              </a:spcBef>
              <a:spcAft>
                <a:spcPts val="1200"/>
              </a:spcAft>
              <a:buClr>
                <a:srgbClr val="99CCFF"/>
              </a:buClr>
              <a:buSzPct val="150000"/>
              <a:defRPr/>
            </a:pPr>
            <a:r>
              <a:rPr lang="en-US" dirty="0"/>
              <a:t>Clinical consultations are paid under the Medicare Physician Fee Schedule (MPFS) only if they:</a:t>
            </a:r>
          </a:p>
          <a:p>
            <a:pPr marL="728663" lvl="3" indent="-457200">
              <a:spcBef>
                <a:spcPts val="600"/>
              </a:spcBef>
              <a:spcAft>
                <a:spcPts val="600"/>
              </a:spcAft>
              <a:buClr>
                <a:schemeClr val="accent4"/>
              </a:buClr>
              <a:buSzPct val="100000"/>
              <a:buFont typeface="Wingdings" panose="05000000000000000000" pitchFamily="2" charset="2"/>
              <a:buChar char="ü"/>
              <a:tabLst/>
              <a:defRPr/>
            </a:pPr>
            <a:r>
              <a:rPr lang="en-US" dirty="0"/>
              <a:t>Are requested by the patient’s attending physician;</a:t>
            </a:r>
          </a:p>
          <a:p>
            <a:pPr marL="728663" lvl="3" indent="-457200">
              <a:spcBef>
                <a:spcPts val="600"/>
              </a:spcBef>
              <a:spcAft>
                <a:spcPts val="600"/>
              </a:spcAft>
              <a:buClr>
                <a:schemeClr val="accent4"/>
              </a:buClr>
              <a:buSzPct val="100000"/>
              <a:buFont typeface="Wingdings" panose="05000000000000000000" pitchFamily="2" charset="2"/>
              <a:buChar char="ü"/>
              <a:tabLst/>
              <a:defRPr/>
            </a:pPr>
            <a:r>
              <a:rPr lang="en-US" dirty="0"/>
              <a:t>Relate to a test result that lies outside the clinically significant normal or expected range in view of the condition of the patient;</a:t>
            </a:r>
          </a:p>
          <a:p>
            <a:pPr marL="728663" lvl="3" indent="-457200">
              <a:spcBef>
                <a:spcPts val="600"/>
              </a:spcBef>
              <a:spcAft>
                <a:spcPts val="600"/>
              </a:spcAft>
              <a:buClr>
                <a:schemeClr val="accent4"/>
              </a:buClr>
              <a:buSzPct val="100000"/>
              <a:buFont typeface="Wingdings" panose="05000000000000000000" pitchFamily="2" charset="2"/>
              <a:buChar char="ü"/>
              <a:tabLst/>
              <a:defRPr/>
            </a:pPr>
            <a:r>
              <a:rPr lang="en-US" dirty="0"/>
              <a:t>Result in a written narrative report included in the patient’s medical record; and</a:t>
            </a:r>
          </a:p>
          <a:p>
            <a:pPr marL="728663" lvl="3" indent="-457200">
              <a:spcBef>
                <a:spcPts val="600"/>
              </a:spcBef>
              <a:spcAft>
                <a:spcPts val="600"/>
              </a:spcAft>
              <a:buClr>
                <a:schemeClr val="accent4"/>
              </a:buClr>
              <a:buSzPct val="100000"/>
              <a:buFont typeface="Wingdings" panose="05000000000000000000" pitchFamily="2" charset="2"/>
              <a:buChar char="ü"/>
              <a:tabLst/>
              <a:defRPr/>
            </a:pPr>
            <a:r>
              <a:rPr lang="en-US" dirty="0"/>
              <a:t>Require the exercise of medical judgment by the consultant physician.</a:t>
            </a:r>
          </a:p>
          <a:p>
            <a:pPr marL="50483" lvl="1">
              <a:spcBef>
                <a:spcPts val="600"/>
              </a:spcBef>
              <a:spcAft>
                <a:spcPts val="600"/>
              </a:spcAft>
              <a:buClr>
                <a:srgbClr val="99CCFF"/>
              </a:buClr>
              <a:buSzPct val="150000"/>
              <a:defRPr/>
            </a:pPr>
            <a:r>
              <a:rPr lang="en-US" sz="1600" b="0" dirty="0">
                <a:solidFill>
                  <a:schemeClr val="tx2"/>
                </a:solidFill>
              </a:rPr>
              <a:t>Routine conversations held between a laboratory director and an attending physician about test orders or results do not qualify as consultations unless </a:t>
            </a:r>
            <a:r>
              <a:rPr lang="en-US" sz="1600" dirty="0">
                <a:solidFill>
                  <a:schemeClr val="accent4"/>
                </a:solidFill>
              </a:rPr>
              <a:t>all four </a:t>
            </a:r>
            <a:r>
              <a:rPr lang="en-US" sz="1600" b="0" dirty="0">
                <a:solidFill>
                  <a:schemeClr val="tx2"/>
                </a:solidFill>
              </a:rPr>
              <a:t>requirements are met. </a:t>
            </a:r>
          </a:p>
          <a:p>
            <a:pPr marL="50483" lvl="1">
              <a:spcBef>
                <a:spcPts val="600"/>
              </a:spcBef>
              <a:spcAft>
                <a:spcPts val="600"/>
              </a:spcAft>
              <a:buClr>
                <a:srgbClr val="99CCFF"/>
              </a:buClr>
              <a:buSzPct val="150000"/>
              <a:defRPr/>
            </a:pPr>
            <a:r>
              <a:rPr lang="en-US" sz="1600" b="0" dirty="0">
                <a:solidFill>
                  <a:schemeClr val="tx2"/>
                </a:solidFill>
              </a:rPr>
              <a:t>Reporting of a test result(s) without medical interpretive judgement is </a:t>
            </a:r>
            <a:r>
              <a:rPr lang="en-US" sz="1600" dirty="0">
                <a:solidFill>
                  <a:schemeClr val="accent2"/>
                </a:solidFill>
              </a:rPr>
              <a:t>not</a:t>
            </a:r>
            <a:r>
              <a:rPr lang="en-US" sz="1600" dirty="0">
                <a:solidFill>
                  <a:schemeClr val="tx2"/>
                </a:solidFill>
              </a:rPr>
              <a:t> </a:t>
            </a:r>
            <a:r>
              <a:rPr lang="en-US" sz="1600" b="0" dirty="0">
                <a:solidFill>
                  <a:schemeClr val="tx2"/>
                </a:solidFill>
              </a:rPr>
              <a:t>considered a clinical pathology consultation. </a:t>
            </a:r>
          </a:p>
          <a:p>
            <a:pPr marL="50483" lvl="1">
              <a:spcBef>
                <a:spcPts val="600"/>
              </a:spcBef>
              <a:spcAft>
                <a:spcPts val="600"/>
              </a:spcAft>
              <a:buClr>
                <a:srgbClr val="99CCFF"/>
              </a:buClr>
              <a:buSzPct val="150000"/>
              <a:defRPr/>
            </a:pPr>
            <a:endParaRPr lang="en-US" sz="1600" dirty="0"/>
          </a:p>
          <a:p>
            <a:pPr marL="50483" lvl="1">
              <a:spcBef>
                <a:spcPts val="600"/>
              </a:spcBef>
              <a:spcAft>
                <a:spcPts val="600"/>
              </a:spcAft>
              <a:buClr>
                <a:srgbClr val="99CCFF"/>
              </a:buClr>
              <a:buSzPct val="150000"/>
              <a:defRPr/>
            </a:pPr>
            <a:endParaRPr lang="en-US" sz="1600" b="0" dirty="0">
              <a:solidFill>
                <a:schemeClr val="accent4">
                  <a:lumMod val="75000"/>
                </a:schemeClr>
              </a:solidFill>
            </a:endParaRPr>
          </a:p>
        </p:txBody>
      </p:sp>
      <p:sp>
        <p:nvSpPr>
          <p:cNvPr id="6" name="Title 5"/>
          <p:cNvSpPr>
            <a:spLocks noGrp="1"/>
          </p:cNvSpPr>
          <p:nvPr>
            <p:ph type="title"/>
          </p:nvPr>
        </p:nvSpPr>
        <p:spPr/>
        <p:txBody>
          <a:bodyPr/>
          <a:lstStyle/>
          <a:p>
            <a:r>
              <a:rPr lang="en-US" dirty="0"/>
              <a:t>Clinical pathology consultations</a:t>
            </a:r>
          </a:p>
        </p:txBody>
      </p:sp>
      <p:sp>
        <p:nvSpPr>
          <p:cNvPr id="3" name="Oval 2"/>
          <p:cNvSpPr/>
          <p:nvPr/>
        </p:nvSpPr>
        <p:spPr bwMode="auto">
          <a:xfrm>
            <a:off x="9498330" y="1535270"/>
            <a:ext cx="2103120" cy="2103120"/>
          </a:xfrm>
          <a:prstGeom prst="ellipse">
            <a:avLst/>
          </a:prstGeom>
          <a:solidFill>
            <a:schemeClr val="accent2"/>
          </a:solidFill>
          <a:ln>
            <a:noFill/>
          </a:ln>
          <a:effectLst/>
          <a:scene3d>
            <a:camera prst="orthographicFront"/>
            <a:lightRig rig="threePt" dir="t"/>
          </a:scene3d>
          <a:sp3d>
            <a:bevelT w="114300" prst="artDeco"/>
          </a:sp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buClr>
                <a:srgbClr val="99CCFF"/>
              </a:buClr>
              <a:buSzPct val="100000"/>
              <a:defRPr/>
            </a:pPr>
            <a:r>
              <a:rPr lang="en-US" sz="1200" b="1" dirty="0">
                <a:solidFill>
                  <a:schemeClr val="bg1"/>
                </a:solidFill>
              </a:rPr>
              <a:t>80500</a:t>
            </a:r>
            <a:r>
              <a:rPr lang="en-US" sz="1200" dirty="0">
                <a:solidFill>
                  <a:schemeClr val="bg1"/>
                </a:solidFill>
              </a:rPr>
              <a:t> </a:t>
            </a:r>
          </a:p>
          <a:p>
            <a:pPr marL="0" lvl="1" algn="ctr">
              <a:buClr>
                <a:srgbClr val="99CCFF"/>
              </a:buClr>
              <a:buSzPct val="100000"/>
              <a:defRPr/>
            </a:pPr>
            <a:r>
              <a:rPr lang="en-US" sz="1200" dirty="0">
                <a:solidFill>
                  <a:schemeClr val="bg1"/>
                </a:solidFill>
              </a:rPr>
              <a:t>Clinical pathology consultation; limited, without review of patient's history and medical records</a:t>
            </a:r>
          </a:p>
        </p:txBody>
      </p:sp>
      <p:sp>
        <p:nvSpPr>
          <p:cNvPr id="8" name="Oval 7"/>
          <p:cNvSpPr/>
          <p:nvPr/>
        </p:nvSpPr>
        <p:spPr bwMode="auto">
          <a:xfrm>
            <a:off x="9507855" y="4153365"/>
            <a:ext cx="2103120" cy="2103120"/>
          </a:xfrm>
          <a:prstGeom prst="ellipse">
            <a:avLst/>
          </a:prstGeom>
          <a:solidFill>
            <a:schemeClr val="accent2"/>
          </a:solidFill>
          <a:ln>
            <a:noFill/>
          </a:ln>
          <a:effectLst/>
          <a:scene3d>
            <a:camera prst="orthographicFront"/>
            <a:lightRig rig="threePt" dir="t"/>
          </a:scene3d>
          <a:sp3d>
            <a:bevelT w="114300" prst="artDeco"/>
          </a:sp3d>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buClr>
                <a:srgbClr val="99CCFF"/>
              </a:buClr>
              <a:buSzPct val="100000"/>
              <a:defRPr/>
            </a:pPr>
            <a:r>
              <a:rPr lang="en-US" sz="1200" b="1" dirty="0">
                <a:solidFill>
                  <a:schemeClr val="bg1"/>
                </a:solidFill>
              </a:rPr>
              <a:t>80502 </a:t>
            </a:r>
          </a:p>
          <a:p>
            <a:pPr marL="0" lvl="1" algn="ctr">
              <a:buClr>
                <a:srgbClr val="99CCFF"/>
              </a:buClr>
              <a:buSzPct val="100000"/>
              <a:defRPr/>
            </a:pPr>
            <a:r>
              <a:rPr lang="en-US" sz="1200" dirty="0">
                <a:solidFill>
                  <a:schemeClr val="bg1"/>
                </a:solidFill>
              </a:rPr>
              <a:t>Clinical pathology consultation; comprehensive, for a complex diagnostic problem, with review of patient's history and medical records</a:t>
            </a:r>
          </a:p>
        </p:txBody>
      </p:sp>
      <p:sp>
        <p:nvSpPr>
          <p:cNvPr id="4" name="Flowchart: Connector 3"/>
          <p:cNvSpPr/>
          <p:nvPr/>
        </p:nvSpPr>
        <p:spPr bwMode="auto">
          <a:xfrm>
            <a:off x="7437987" y="3050714"/>
            <a:ext cx="1828800" cy="1828800"/>
          </a:xfrm>
          <a:prstGeom prst="flowChartConnector">
            <a:avLst/>
          </a:prstGeom>
          <a:solidFill>
            <a:schemeClr val="accent1">
              <a:lumMod val="25000"/>
              <a:lumOff val="75000"/>
            </a:schemeClr>
          </a:solidFill>
          <a:ln>
            <a:noFill/>
          </a:ln>
          <a:effectLst/>
          <a:scene3d>
            <a:camera prst="orthographicFront"/>
            <a:lightRig rig="threePt" dir="t"/>
          </a:scene3d>
          <a:sp3d>
            <a:bevelT w="114300" prst="artDeco"/>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Include a written report with medical interpretation of the results</a:t>
            </a:r>
          </a:p>
        </p:txBody>
      </p:sp>
      <p:sp>
        <p:nvSpPr>
          <p:cNvPr id="5" name="Right Arrow 4"/>
          <p:cNvSpPr/>
          <p:nvPr/>
        </p:nvSpPr>
        <p:spPr bwMode="auto">
          <a:xfrm rot="9314325">
            <a:off x="8920261" y="2820913"/>
            <a:ext cx="548640" cy="457200"/>
          </a:xfrm>
          <a:prstGeom prst="rightArrow">
            <a:avLst/>
          </a:prstGeom>
          <a:solidFill>
            <a:schemeClr val="accent2"/>
          </a:solidFill>
          <a:ln>
            <a:noFill/>
          </a:ln>
          <a:effectLst/>
          <a:scene3d>
            <a:camera prst="orthographicFront"/>
            <a:lightRig rig="threePt" dir="t"/>
          </a:scene3d>
          <a:sp3d>
            <a:bevelT w="114300" prst="artDeco"/>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
        <p:nvSpPr>
          <p:cNvPr id="10" name="Right Arrow 9"/>
          <p:cNvSpPr/>
          <p:nvPr/>
        </p:nvSpPr>
        <p:spPr bwMode="auto">
          <a:xfrm rot="12077297" flipV="1">
            <a:off x="8910542" y="4651350"/>
            <a:ext cx="548640" cy="457200"/>
          </a:xfrm>
          <a:prstGeom prst="rightArrow">
            <a:avLst/>
          </a:prstGeom>
          <a:solidFill>
            <a:schemeClr val="accent2"/>
          </a:solidFill>
          <a:ln>
            <a:noFill/>
          </a:ln>
          <a:effectLst/>
          <a:scene3d>
            <a:camera prst="orthographicFront"/>
            <a:lightRig rig="threePt" dir="t"/>
          </a:scene3d>
          <a:sp3d>
            <a:bevelT w="114300" prst="artDeco"/>
          </a:sp3d>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spTree>
    <p:extLst>
      <p:ext uri="{BB962C8B-B14F-4D97-AF65-F5344CB8AC3E}">
        <p14:creationId xmlns:p14="http://schemas.microsoft.com/office/powerpoint/2010/main" val="421456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Anatomic or surgical pathology consultations</a:t>
            </a:r>
          </a:p>
        </p:txBody>
      </p:sp>
      <p:graphicFrame>
        <p:nvGraphicFramePr>
          <p:cNvPr id="10" name="Diagram 9"/>
          <p:cNvGraphicFramePr/>
          <p:nvPr>
            <p:extLst>
              <p:ext uri="{D42A27DB-BD31-4B8C-83A1-F6EECF244321}">
                <p14:modId xmlns:p14="http://schemas.microsoft.com/office/powerpoint/2010/main" val="4042540732"/>
              </p:ext>
            </p:extLst>
          </p:nvPr>
        </p:nvGraphicFramePr>
        <p:xfrm>
          <a:off x="-592360" y="1642533"/>
          <a:ext cx="13411201" cy="3496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bwMode="auto">
          <a:xfrm>
            <a:off x="556950" y="5546744"/>
            <a:ext cx="11128248" cy="658368"/>
          </a:xfrm>
          <a:prstGeom prst="roundRect">
            <a:avLst>
              <a:gd name="adj" fmla="val 16622"/>
            </a:avLst>
          </a:prstGeom>
          <a:solidFill>
            <a:schemeClr val="accent6">
              <a:lumMod val="20000"/>
              <a:lumOff val="80000"/>
            </a:schemeClr>
          </a:solidFill>
          <a:ln w="28575">
            <a:noFill/>
            <a:prstDash val="lgDashDot"/>
          </a:ln>
          <a:effectLst>
            <a:outerShdw blurRad="50800" dist="38100" dir="8100000" algn="tr" rotWithShape="0">
              <a:prstClr val="black">
                <a:alpha val="40000"/>
              </a:prstClr>
            </a:outerShdw>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50483">
              <a:buClr>
                <a:srgbClr val="99CCFF"/>
              </a:buClr>
              <a:buSzPct val="150000"/>
              <a:defRPr/>
            </a:pPr>
            <a:r>
              <a:rPr lang="en-US" sz="1600" dirty="0"/>
              <a:t>88329 is used when a pathologist is consulted during a surgery to render an opinion on the presence or absence of diseased or abnormal tissue provided (gross examination without concurrent microscopic examination)</a:t>
            </a:r>
          </a:p>
        </p:txBody>
      </p:sp>
    </p:spTree>
    <p:extLst>
      <p:ext uri="{BB962C8B-B14F-4D97-AF65-F5344CB8AC3E}">
        <p14:creationId xmlns:p14="http://schemas.microsoft.com/office/powerpoint/2010/main" val="295507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724" y="342899"/>
            <a:ext cx="11896725" cy="1086889"/>
          </a:xfrm>
        </p:spPr>
        <p:txBody>
          <a:bodyPr/>
          <a:lstStyle/>
          <a:p>
            <a:r>
              <a:rPr lang="en-US" dirty="0"/>
              <a:t>Modifier 91: Repeat Clinical Diagnostic Laboratory Test</a:t>
            </a:r>
            <a:br>
              <a:rPr lang="en-US" dirty="0"/>
            </a:br>
            <a:endParaRPr lang="en-US" dirty="0"/>
          </a:p>
        </p:txBody>
      </p:sp>
      <p:sp>
        <p:nvSpPr>
          <p:cNvPr id="7" name="Content Placeholder 6"/>
          <p:cNvSpPr>
            <a:spLocks noGrp="1"/>
          </p:cNvSpPr>
          <p:nvPr>
            <p:ph sz="quarter" idx="12"/>
          </p:nvPr>
        </p:nvSpPr>
        <p:spPr>
          <a:xfrm>
            <a:off x="466725" y="1623059"/>
            <a:ext cx="11162780" cy="4638041"/>
          </a:xfrm>
        </p:spPr>
        <p:txBody>
          <a:bodyPr rIns="73152"/>
          <a:lstStyle/>
          <a:p>
            <a:pPr marL="572771" lvl="1" indent="-342900">
              <a:spcBef>
                <a:spcPts val="600"/>
              </a:spcBef>
              <a:spcAft>
                <a:spcPts val="1800"/>
              </a:spcAft>
              <a:buClr>
                <a:schemeClr val="accent3">
                  <a:lumMod val="75000"/>
                </a:schemeClr>
              </a:buClr>
              <a:buSzPct val="100000"/>
              <a:buFont typeface="Wingdings" panose="05000000000000000000" pitchFamily="2" charset="2"/>
              <a:buChar char="v"/>
              <a:defRPr/>
            </a:pPr>
            <a:r>
              <a:rPr lang="en-US" b="0" dirty="0">
                <a:solidFill>
                  <a:schemeClr val="tx2"/>
                </a:solidFill>
              </a:rPr>
              <a:t>During treatment, it may be necessary to repeat the same laboratory test on the </a:t>
            </a:r>
            <a:r>
              <a:rPr lang="en-US" dirty="0">
                <a:solidFill>
                  <a:schemeClr val="accent4"/>
                </a:solidFill>
              </a:rPr>
              <a:t>same day</a:t>
            </a:r>
            <a:r>
              <a:rPr lang="en-US" b="0" dirty="0">
                <a:solidFill>
                  <a:schemeClr val="tx2"/>
                </a:solidFill>
              </a:rPr>
              <a:t> to obtain subsequent (multiple) test results. Under these circumstances, the laboratory test performed can be identified by its usual procedure number and the addition of modifier 91. </a:t>
            </a:r>
          </a:p>
          <a:p>
            <a:pPr marL="572771" lvl="1" indent="-342900">
              <a:spcBef>
                <a:spcPts val="600"/>
              </a:spcBef>
              <a:spcAft>
                <a:spcPts val="1800"/>
              </a:spcAft>
              <a:buClr>
                <a:schemeClr val="accent3">
                  <a:lumMod val="75000"/>
                </a:schemeClr>
              </a:buClr>
              <a:buSzPct val="100000"/>
              <a:buFont typeface="Wingdings" panose="05000000000000000000" pitchFamily="2" charset="2"/>
              <a:buChar char="v"/>
              <a:defRPr/>
            </a:pPr>
            <a:r>
              <a:rPr lang="en-US" b="0" dirty="0">
                <a:solidFill>
                  <a:schemeClr val="tx2"/>
                </a:solidFill>
              </a:rPr>
              <a:t>This modifier may not be used when tests are rerun to confirm initial results; due to testing problems with specimens or equipment; or for any other reason when a normal, one-time, reportable result is all that is required. </a:t>
            </a:r>
          </a:p>
          <a:p>
            <a:pPr marL="572771" lvl="1" indent="-342900">
              <a:spcBef>
                <a:spcPts val="600"/>
              </a:spcBef>
              <a:spcAft>
                <a:spcPts val="1800"/>
              </a:spcAft>
              <a:buClr>
                <a:schemeClr val="accent3">
                  <a:lumMod val="75000"/>
                </a:schemeClr>
              </a:buClr>
              <a:buSzPct val="100000"/>
              <a:buFont typeface="Wingdings" panose="05000000000000000000" pitchFamily="2" charset="2"/>
              <a:buChar char="v"/>
              <a:defRPr/>
            </a:pPr>
            <a:r>
              <a:rPr lang="en-US" b="0" dirty="0">
                <a:solidFill>
                  <a:schemeClr val="tx2"/>
                </a:solidFill>
              </a:rPr>
              <a:t>This modifier may not be used when other code(s) describe a series of test results (e.g., glucose tolerance tests, evocative/suppression testing). </a:t>
            </a:r>
          </a:p>
          <a:p>
            <a:pPr marL="572771" lvl="1" indent="-342900">
              <a:spcBef>
                <a:spcPts val="600"/>
              </a:spcBef>
              <a:spcAft>
                <a:spcPts val="600"/>
              </a:spcAft>
              <a:buClr>
                <a:schemeClr val="accent3">
                  <a:lumMod val="75000"/>
                </a:schemeClr>
              </a:buClr>
              <a:buSzPct val="100000"/>
              <a:buFont typeface="Wingdings" panose="05000000000000000000" pitchFamily="2" charset="2"/>
              <a:buChar char="v"/>
              <a:defRPr/>
            </a:pPr>
            <a:r>
              <a:rPr lang="en-US" b="0" dirty="0">
                <a:solidFill>
                  <a:schemeClr val="tx2"/>
                </a:solidFill>
              </a:rPr>
              <a:t>This modifier may only be used for laboratory test(s) performed more than once on the same day on the same patient.</a:t>
            </a:r>
          </a:p>
        </p:txBody>
      </p:sp>
      <p:grpSp>
        <p:nvGrpSpPr>
          <p:cNvPr id="9" name="Group 8"/>
          <p:cNvGrpSpPr/>
          <p:nvPr/>
        </p:nvGrpSpPr>
        <p:grpSpPr>
          <a:xfrm>
            <a:off x="9976657" y="154824"/>
            <a:ext cx="1737360" cy="1371600"/>
            <a:chOff x="9212582" y="109103"/>
            <a:chExt cx="1819102" cy="1475221"/>
          </a:xfrm>
        </p:grpSpPr>
        <p:pic>
          <p:nvPicPr>
            <p:cNvPr id="3" name="Picture 2" descr="Screen Clipping"/>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9416" b="97078" l="9824" r="89673"/>
                      </a14:imgEffect>
                    </a14:imgLayer>
                  </a14:imgProps>
                </a:ext>
                <a:ext uri="{28A0092B-C50C-407E-A947-70E740481C1C}">
                  <a14:useLocalDpi xmlns:a14="http://schemas.microsoft.com/office/drawing/2010/main" val="0"/>
                </a:ext>
              </a:extLst>
            </a:blip>
            <a:stretch>
              <a:fillRect/>
            </a:stretch>
          </p:blipFill>
          <p:spPr>
            <a:xfrm>
              <a:off x="9212582" y="109103"/>
              <a:ext cx="1650075" cy="1280160"/>
            </a:xfrm>
            <a:prstGeom prst="rect">
              <a:avLst/>
            </a:prstGeom>
          </p:spPr>
        </p:pic>
        <p:pic>
          <p:nvPicPr>
            <p:cNvPr id="8" name="Picture 7" descr="Screen Clipping"/>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9416" b="97078" l="9824" r="89673"/>
                      </a14:imgEffect>
                    </a14:imgLayer>
                  </a14:imgProps>
                </a:ext>
                <a:ext uri="{28A0092B-C50C-407E-A947-70E740481C1C}">
                  <a14:useLocalDpi xmlns:a14="http://schemas.microsoft.com/office/drawing/2010/main" val="0"/>
                </a:ext>
              </a:extLst>
            </a:blip>
            <a:stretch>
              <a:fillRect/>
            </a:stretch>
          </p:blipFill>
          <p:spPr>
            <a:xfrm rot="10800000">
              <a:off x="9381609" y="304164"/>
              <a:ext cx="1650075" cy="1280160"/>
            </a:xfrm>
            <a:prstGeom prst="rect">
              <a:avLst/>
            </a:prstGeom>
          </p:spPr>
        </p:pic>
      </p:grpSp>
    </p:spTree>
    <p:extLst>
      <p:ext uri="{BB962C8B-B14F-4D97-AF65-F5344CB8AC3E}">
        <p14:creationId xmlns:p14="http://schemas.microsoft.com/office/powerpoint/2010/main" val="265561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724" y="1482924"/>
            <a:ext cx="11483538" cy="5201424"/>
          </a:xfrm>
          <a:prstGeom prst="rect">
            <a:avLst/>
          </a:prstGeom>
        </p:spPr>
        <p:txBody>
          <a:bodyPr wrap="square">
            <a:spAutoFit/>
          </a:bodyPr>
          <a:lstStyle/>
          <a:p>
            <a:pPr marL="0" lvl="2" indent="0">
              <a:spcBef>
                <a:spcPts val="600"/>
              </a:spcBef>
              <a:spcAft>
                <a:spcPts val="600"/>
              </a:spcAft>
              <a:buClr>
                <a:srgbClr val="99CCFF"/>
              </a:buClr>
              <a:buSzPct val="100000"/>
              <a:buNone/>
              <a:defRPr/>
            </a:pPr>
            <a:r>
              <a:rPr lang="en-US" dirty="0">
                <a:solidFill>
                  <a:schemeClr val="tx2"/>
                </a:solidFill>
              </a:rPr>
              <a:t>If the results of the study are normal or non-diagnostic, and the referring physician records a diagnosis preceded by words that indicate uncertainty (e.g., probable, suspected, questionable, rule out, or working), then the interpreting physician should </a:t>
            </a:r>
            <a:r>
              <a:rPr lang="en-US" b="1" dirty="0">
                <a:solidFill>
                  <a:schemeClr val="accent6">
                    <a:lumMod val="75000"/>
                  </a:schemeClr>
                </a:solidFill>
              </a:rPr>
              <a:t>not</a:t>
            </a:r>
            <a:r>
              <a:rPr lang="en-US" dirty="0">
                <a:solidFill>
                  <a:schemeClr val="tx2"/>
                </a:solidFill>
              </a:rPr>
              <a:t> code the referring diagnosis. </a:t>
            </a:r>
          </a:p>
          <a:p>
            <a:pPr marL="0" lvl="2" indent="0">
              <a:spcBef>
                <a:spcPts val="600"/>
              </a:spcBef>
              <a:spcAft>
                <a:spcPts val="600"/>
              </a:spcAft>
              <a:buClr>
                <a:srgbClr val="99CCFF"/>
              </a:buClr>
              <a:buSzPct val="100000"/>
              <a:buNone/>
              <a:defRPr/>
            </a:pPr>
            <a:endParaRPr lang="en-US" dirty="0">
              <a:solidFill>
                <a:schemeClr val="tx2"/>
              </a:solidFill>
            </a:endParaRPr>
          </a:p>
          <a:p>
            <a:pPr marL="0" lvl="2" indent="0">
              <a:spcBef>
                <a:spcPts val="600"/>
              </a:spcBef>
              <a:spcAft>
                <a:spcPts val="600"/>
              </a:spcAft>
              <a:buClr>
                <a:srgbClr val="99CCFF"/>
              </a:buClr>
              <a:buSzPct val="100000"/>
              <a:buNone/>
              <a:defRPr/>
            </a:pPr>
            <a:endParaRPr lang="en-US" dirty="0">
              <a:solidFill>
                <a:schemeClr val="tx2"/>
              </a:solidFill>
            </a:endParaRPr>
          </a:p>
          <a:p>
            <a:pPr marL="0" lvl="2" indent="0">
              <a:spcBef>
                <a:spcPts val="600"/>
              </a:spcBef>
              <a:spcAft>
                <a:spcPts val="600"/>
              </a:spcAft>
              <a:buClr>
                <a:srgbClr val="99CCFF"/>
              </a:buClr>
              <a:buSzPct val="100000"/>
              <a:buNone/>
              <a:defRPr/>
            </a:pPr>
            <a:endParaRPr lang="en-US" dirty="0">
              <a:solidFill>
                <a:schemeClr val="tx2"/>
              </a:solidFill>
            </a:endParaRPr>
          </a:p>
          <a:p>
            <a:pPr marL="0" lvl="2" indent="0">
              <a:spcBef>
                <a:spcPts val="600"/>
              </a:spcBef>
              <a:spcAft>
                <a:spcPts val="600"/>
              </a:spcAft>
              <a:buClr>
                <a:srgbClr val="99CCFF"/>
              </a:buClr>
              <a:buSzPct val="100000"/>
              <a:buNone/>
              <a:defRPr/>
            </a:pPr>
            <a:endParaRPr lang="en-US" dirty="0">
              <a:solidFill>
                <a:schemeClr val="tx2"/>
              </a:solidFill>
            </a:endParaRPr>
          </a:p>
          <a:p>
            <a:pPr marL="0" lvl="2" indent="0">
              <a:spcBef>
                <a:spcPts val="600"/>
              </a:spcBef>
              <a:spcAft>
                <a:spcPts val="600"/>
              </a:spcAft>
              <a:buClr>
                <a:srgbClr val="99CCFF"/>
              </a:buClr>
              <a:buSzPct val="100000"/>
              <a:buNone/>
              <a:defRPr/>
            </a:pPr>
            <a:r>
              <a:rPr lang="en-US" dirty="0">
                <a:solidFill>
                  <a:schemeClr val="tx2"/>
                </a:solidFill>
              </a:rPr>
              <a:t>When the interpreting physician does</a:t>
            </a:r>
            <a:r>
              <a:rPr lang="en-US" b="1" dirty="0">
                <a:solidFill>
                  <a:schemeClr val="accent6">
                    <a:lumMod val="75000"/>
                  </a:schemeClr>
                </a:solidFill>
              </a:rPr>
              <a:t> not </a:t>
            </a:r>
            <a:r>
              <a:rPr lang="en-US" dirty="0">
                <a:solidFill>
                  <a:schemeClr val="tx2"/>
                </a:solidFill>
              </a:rPr>
              <a:t>have diagnostic information as to the reason for the test </a:t>
            </a:r>
            <a:r>
              <a:rPr lang="en-US" b="1" dirty="0">
                <a:solidFill>
                  <a:schemeClr val="accent6">
                    <a:lumMod val="75000"/>
                  </a:schemeClr>
                </a:solidFill>
              </a:rPr>
              <a:t>and</a:t>
            </a:r>
            <a:r>
              <a:rPr lang="en-US" dirty="0">
                <a:solidFill>
                  <a:schemeClr val="tx2"/>
                </a:solidFill>
              </a:rPr>
              <a:t> the referring physician is unavailable to provide such information:</a:t>
            </a:r>
          </a:p>
          <a:p>
            <a:pPr marL="365760" lvl="2" indent="-285750">
              <a:spcBef>
                <a:spcPts val="600"/>
              </a:spcBef>
              <a:spcAft>
                <a:spcPts val="600"/>
              </a:spcAft>
              <a:buClr>
                <a:schemeClr val="accent6"/>
              </a:buClr>
              <a:buSzPct val="100000"/>
              <a:buFont typeface="Wingdings" panose="05000000000000000000" pitchFamily="2" charset="2"/>
              <a:buChar char="v"/>
              <a:defRPr/>
            </a:pPr>
            <a:r>
              <a:rPr lang="en-US" dirty="0">
                <a:solidFill>
                  <a:schemeClr val="tx2"/>
                </a:solidFill>
              </a:rPr>
              <a:t>It is appropriate to obtain the information directly from the patient or the patient’s medical record if it is available</a:t>
            </a:r>
          </a:p>
          <a:p>
            <a:pPr marL="365760" lvl="2" indent="-285750">
              <a:spcBef>
                <a:spcPts val="600"/>
              </a:spcBef>
              <a:spcAft>
                <a:spcPts val="600"/>
              </a:spcAft>
              <a:buClr>
                <a:schemeClr val="accent6"/>
              </a:buClr>
              <a:buSzPct val="100000"/>
              <a:buFont typeface="Wingdings" panose="05000000000000000000" pitchFamily="2" charset="2"/>
              <a:buChar char="v"/>
              <a:defRPr/>
            </a:pPr>
            <a:r>
              <a:rPr lang="en-US" dirty="0">
                <a:solidFill>
                  <a:schemeClr val="tx2"/>
                </a:solidFill>
              </a:rPr>
              <a:t>An attempt should be made to confirm any information obtained from the patient by contacting the referring physician</a:t>
            </a:r>
          </a:p>
          <a:p>
            <a:pPr marL="0" lvl="2" indent="0">
              <a:spcBef>
                <a:spcPts val="600"/>
              </a:spcBef>
              <a:spcAft>
                <a:spcPts val="600"/>
              </a:spcAft>
              <a:buClr>
                <a:srgbClr val="99CCFF"/>
              </a:buClr>
              <a:buSzPct val="100000"/>
              <a:buNone/>
              <a:defRPr/>
            </a:pPr>
            <a:endParaRPr lang="en-US" dirty="0">
              <a:solidFill>
                <a:schemeClr val="tx2"/>
              </a:solidFill>
            </a:endParaRPr>
          </a:p>
        </p:txBody>
      </p:sp>
      <p:sp>
        <p:nvSpPr>
          <p:cNvPr id="6" name="Title 5"/>
          <p:cNvSpPr>
            <a:spLocks noGrp="1"/>
          </p:cNvSpPr>
          <p:nvPr>
            <p:ph type="title"/>
          </p:nvPr>
        </p:nvSpPr>
        <p:spPr>
          <a:xfrm>
            <a:off x="466724" y="733648"/>
            <a:ext cx="12675117" cy="701748"/>
          </a:xfrm>
        </p:spPr>
        <p:txBody>
          <a:bodyPr/>
          <a:lstStyle/>
          <a:p>
            <a:r>
              <a:rPr lang="en-US" dirty="0"/>
              <a:t>Diagnosis coding: tests ordered without a definitive diagnosis or signs and symptoms</a:t>
            </a:r>
            <a:br>
              <a:rPr lang="en-US" dirty="0"/>
            </a:br>
            <a:endParaRPr lang="en-US" dirty="0"/>
          </a:p>
        </p:txBody>
      </p:sp>
      <p:sp>
        <p:nvSpPr>
          <p:cNvPr id="44" name="Oval 43"/>
          <p:cNvSpPr/>
          <p:nvPr/>
        </p:nvSpPr>
        <p:spPr>
          <a:xfrm rot="20971756">
            <a:off x="7076151" y="4692916"/>
            <a:ext cx="21671" cy="26723"/>
          </a:xfrm>
          <a:prstGeom prst="ellipse">
            <a:avLst/>
          </a:prstGeom>
          <a:solidFill>
            <a:schemeClr val="accent4">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30" name="Group 29"/>
          <p:cNvGrpSpPr/>
          <p:nvPr/>
        </p:nvGrpSpPr>
        <p:grpSpPr>
          <a:xfrm>
            <a:off x="8936456" y="2160629"/>
            <a:ext cx="1742054" cy="1959425"/>
            <a:chOff x="9820869" y="1428587"/>
            <a:chExt cx="1727354" cy="1871576"/>
          </a:xfrm>
        </p:grpSpPr>
        <p:grpSp>
          <p:nvGrpSpPr>
            <p:cNvPr id="69" name="Group 68"/>
            <p:cNvGrpSpPr/>
            <p:nvPr/>
          </p:nvGrpSpPr>
          <p:grpSpPr>
            <a:xfrm>
              <a:off x="10816703" y="1990541"/>
              <a:ext cx="731520" cy="731520"/>
              <a:chOff x="6631122" y="1674417"/>
              <a:chExt cx="1371600" cy="1828800"/>
            </a:xfrm>
          </p:grpSpPr>
          <p:sp>
            <p:nvSpPr>
              <p:cNvPr id="51" name="Oval 50"/>
              <p:cNvSpPr/>
              <p:nvPr/>
            </p:nvSpPr>
            <p:spPr bwMode="auto">
              <a:xfrm>
                <a:off x="6631122" y="1675784"/>
                <a:ext cx="1371600" cy="1737360"/>
              </a:xfrm>
              <a:prstGeom prst="ellipse">
                <a:avLst/>
              </a:prstGeom>
              <a:solidFill>
                <a:srgbClr val="E8FBFC"/>
              </a:solidFill>
              <a:ln w="28575">
                <a:solidFill>
                  <a:srgbClr val="16C0C8"/>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54" name="Group 53"/>
              <p:cNvGrpSpPr/>
              <p:nvPr/>
            </p:nvGrpSpPr>
            <p:grpSpPr>
              <a:xfrm>
                <a:off x="6833508" y="1674417"/>
                <a:ext cx="915311" cy="1828800"/>
                <a:chOff x="6839746" y="4240997"/>
                <a:chExt cx="915311" cy="2011679"/>
              </a:xfrm>
            </p:grpSpPr>
            <p:grpSp>
              <p:nvGrpSpPr>
                <p:cNvPr id="31" name="Group 30"/>
                <p:cNvGrpSpPr/>
                <p:nvPr/>
              </p:nvGrpSpPr>
              <p:grpSpPr>
                <a:xfrm>
                  <a:off x="6940359" y="4240997"/>
                  <a:ext cx="783123" cy="2011679"/>
                  <a:chOff x="0" y="0"/>
                  <a:chExt cx="1314450" cy="2581275"/>
                </a:xfrm>
              </p:grpSpPr>
              <p:pic>
                <p:nvPicPr>
                  <p:cNvPr id="46" name="Picture 45"/>
                  <p:cNvPicPr>
                    <a:picLocks noChangeAspect="1"/>
                  </p:cNvPicPr>
                  <p:nvPr/>
                </p:nvPicPr>
                <p:blipFill>
                  <a:blip r:embed="rId3" cstate="hqprint">
                    <a:duotone>
                      <a:srgbClr val="5FD7ED">
                        <a:shade val="45000"/>
                        <a:satMod val="135000"/>
                      </a:srgbClr>
                      <a:prstClr val="white"/>
                    </a:duotone>
                    <a:extLst>
                      <a:ext uri="{BEBA8EAE-BF5A-486C-A8C5-ECC9F3942E4B}">
                        <a14:imgProps xmlns:a14="http://schemas.microsoft.com/office/drawing/2010/main">
                          <a14:imgLayer r:embed="rId4">
                            <a14:imgEffect>
                              <a14:backgroundRemoval t="9091" b="100000" l="8621" r="10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0" y="133350"/>
                    <a:ext cx="552450" cy="523875"/>
                  </a:xfrm>
                  <a:prstGeom prst="rect">
                    <a:avLst/>
                  </a:prstGeom>
                </p:spPr>
              </p:pic>
              <p:pic>
                <p:nvPicPr>
                  <p:cNvPr id="47" name="Picture 46"/>
                  <p:cNvPicPr>
                    <a:picLocks noChangeAspect="1"/>
                  </p:cNvPicPr>
                  <p:nvPr/>
                </p:nvPicPr>
                <p:blipFill>
                  <a:blip r:embed="rId5" cstate="hqprint">
                    <a:duotone>
                      <a:srgbClr val="5FD7ED">
                        <a:shade val="45000"/>
                        <a:satMod val="135000"/>
                      </a:srgbClr>
                      <a:prstClr val="white"/>
                    </a:duotone>
                    <a:extLst>
                      <a:ext uri="{BEBA8EAE-BF5A-486C-A8C5-ECC9F3942E4B}">
                        <a14:imgProps xmlns:a14="http://schemas.microsoft.com/office/drawing/2010/main">
                          <a14:imgLayer r:embed="rId6">
                            <a14:imgEffect>
                              <a14:backgroundRemoval t="6273" b="95941" l="4348" r="94928"/>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314450" cy="2581275"/>
                  </a:xfrm>
                  <a:prstGeom prst="rect">
                    <a:avLst/>
                  </a:prstGeom>
                </p:spPr>
              </p:pic>
            </p:grpSp>
            <p:pic>
              <p:nvPicPr>
                <p:cNvPr id="45" name="Picture 44"/>
                <p:cNvPicPr>
                  <a:picLocks noChangeAspect="1"/>
                </p:cNvPicPr>
                <p:nvPr/>
              </p:nvPicPr>
              <p:blipFill>
                <a:blip r:embed="rId7" cstate="hqprint">
                  <a:duotone>
                    <a:schemeClr val="accent4">
                      <a:shade val="45000"/>
                      <a:satMod val="135000"/>
                    </a:schemeClr>
                    <a:prstClr val="white"/>
                  </a:duotone>
                  <a:extLst>
                    <a:ext uri="{BEBA8EAE-BF5A-486C-A8C5-ECC9F3942E4B}">
                      <a14:imgProps xmlns:a14="http://schemas.microsoft.com/office/drawing/2010/main">
                        <a14:imgLayer r:embed="rId8">
                          <a14:imgEffect>
                            <a14:backgroundRemoval t="6186" b="89691" l="1093" r="97268"/>
                          </a14:imgEffect>
                        </a14:imgLayer>
                      </a14:imgProps>
                    </a:ext>
                    <a:ext uri="{28A0092B-C50C-407E-A947-70E740481C1C}">
                      <a14:useLocalDpi xmlns:a14="http://schemas.microsoft.com/office/drawing/2010/main" val="0"/>
                    </a:ext>
                  </a:extLst>
                </a:blip>
                <a:stretch>
                  <a:fillRect/>
                </a:stretch>
              </p:blipFill>
              <p:spPr>
                <a:xfrm rot="20971756">
                  <a:off x="7015101" y="4508143"/>
                  <a:ext cx="108956" cy="224445"/>
                </a:xfrm>
                <a:prstGeom prst="rect">
                  <a:avLst/>
                </a:prstGeom>
              </p:spPr>
            </p:pic>
            <p:grpSp>
              <p:nvGrpSpPr>
                <p:cNvPr id="53" name="Group 52"/>
                <p:cNvGrpSpPr/>
                <p:nvPr/>
              </p:nvGrpSpPr>
              <p:grpSpPr>
                <a:xfrm>
                  <a:off x="6839746" y="4752908"/>
                  <a:ext cx="136952" cy="293509"/>
                  <a:chOff x="6839746" y="4752908"/>
                  <a:chExt cx="136952" cy="293509"/>
                </a:xfrm>
              </p:grpSpPr>
              <p:sp>
                <p:nvSpPr>
                  <p:cNvPr id="42" name="Oval 41"/>
                  <p:cNvSpPr/>
                  <p:nvPr/>
                </p:nvSpPr>
                <p:spPr>
                  <a:xfrm rot="20324898">
                    <a:off x="6939766" y="4992756"/>
                    <a:ext cx="27239" cy="35631"/>
                  </a:xfrm>
                  <a:prstGeom prst="ellipse">
                    <a:avLst/>
                  </a:prstGeom>
                  <a:solidFill>
                    <a:schemeClr val="accent4">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43" name="Picture 42"/>
                  <p:cNvPicPr>
                    <a:picLocks noChangeAspect="1"/>
                  </p:cNvPicPr>
                  <p:nvPr/>
                </p:nvPicPr>
                <p:blipFill>
                  <a:blip r:embed="rId9" cstate="hqprint">
                    <a:duotone>
                      <a:schemeClr val="accent4">
                        <a:shade val="45000"/>
                        <a:satMod val="135000"/>
                      </a:schemeClr>
                      <a:prstClr val="white"/>
                    </a:duotone>
                    <a:extLst>
                      <a:ext uri="{BEBA8EAE-BF5A-486C-A8C5-ECC9F3942E4B}">
                        <a14:imgProps xmlns:a14="http://schemas.microsoft.com/office/drawing/2010/main">
                          <a14:imgLayer r:embed="rId10">
                            <a14:imgEffect>
                              <a14:backgroundRemoval t="6186" b="89691" l="1093" r="97268"/>
                            </a14:imgEffect>
                          </a14:imgLayer>
                        </a14:imgProps>
                      </a:ext>
                      <a:ext uri="{28A0092B-C50C-407E-A947-70E740481C1C}">
                        <a14:useLocalDpi xmlns:a14="http://schemas.microsoft.com/office/drawing/2010/main" val="0"/>
                      </a:ext>
                    </a:extLst>
                  </a:blip>
                  <a:stretch>
                    <a:fillRect/>
                  </a:stretch>
                </p:blipFill>
                <p:spPr>
                  <a:xfrm rot="20324898">
                    <a:off x="6839746" y="4752908"/>
                    <a:ext cx="136952" cy="293509"/>
                  </a:xfrm>
                  <a:prstGeom prst="rect">
                    <a:avLst/>
                  </a:prstGeom>
                </p:spPr>
              </p:pic>
            </p:grpSp>
            <p:grpSp>
              <p:nvGrpSpPr>
                <p:cNvPr id="3" name="Group 2"/>
                <p:cNvGrpSpPr/>
                <p:nvPr/>
              </p:nvGrpSpPr>
              <p:grpSpPr>
                <a:xfrm>
                  <a:off x="7618105" y="4768595"/>
                  <a:ext cx="136952" cy="273692"/>
                  <a:chOff x="7618105" y="4768595"/>
                  <a:chExt cx="136952" cy="273692"/>
                </a:xfrm>
              </p:grpSpPr>
              <p:sp>
                <p:nvSpPr>
                  <p:cNvPr id="40" name="Oval 39"/>
                  <p:cNvSpPr/>
                  <p:nvPr/>
                </p:nvSpPr>
                <p:spPr>
                  <a:xfrm rot="1529296">
                    <a:off x="7618879" y="5005467"/>
                    <a:ext cx="27239" cy="35631"/>
                  </a:xfrm>
                  <a:prstGeom prst="ellipse">
                    <a:avLst/>
                  </a:prstGeom>
                  <a:solidFill>
                    <a:schemeClr val="accent4">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41" name="Picture 40"/>
                  <p:cNvPicPr>
                    <a:picLocks noChangeAspect="1"/>
                  </p:cNvPicPr>
                  <p:nvPr/>
                </p:nvPicPr>
                <p:blipFill>
                  <a:blip r:embed="rId11" cstate="hqprint">
                    <a:duotone>
                      <a:schemeClr val="accent4">
                        <a:shade val="45000"/>
                        <a:satMod val="135000"/>
                      </a:schemeClr>
                      <a:prstClr val="white"/>
                    </a:duotone>
                    <a:extLst>
                      <a:ext uri="{BEBA8EAE-BF5A-486C-A8C5-ECC9F3942E4B}">
                        <a14:imgProps xmlns:a14="http://schemas.microsoft.com/office/drawing/2010/main">
                          <a14:imgLayer r:embed="rId12">
                            <a14:imgEffect>
                              <a14:backgroundRemoval t="6186" b="89691" l="1093" r="97268"/>
                            </a14:imgEffect>
                          </a14:imgLayer>
                        </a14:imgProps>
                      </a:ext>
                      <a:ext uri="{28A0092B-C50C-407E-A947-70E740481C1C}">
                        <a14:useLocalDpi xmlns:a14="http://schemas.microsoft.com/office/drawing/2010/main" val="0"/>
                      </a:ext>
                    </a:extLst>
                  </a:blip>
                  <a:stretch>
                    <a:fillRect/>
                  </a:stretch>
                </p:blipFill>
                <p:spPr>
                  <a:xfrm rot="1529296">
                    <a:off x="7618105" y="4768595"/>
                    <a:ext cx="136952" cy="273692"/>
                  </a:xfrm>
                  <a:prstGeom prst="rect">
                    <a:avLst/>
                  </a:prstGeom>
                </p:spPr>
              </p:pic>
            </p:grpSp>
            <p:grpSp>
              <p:nvGrpSpPr>
                <p:cNvPr id="52" name="Group 51"/>
                <p:cNvGrpSpPr/>
                <p:nvPr/>
              </p:nvGrpSpPr>
              <p:grpSpPr>
                <a:xfrm>
                  <a:off x="7478659" y="4515560"/>
                  <a:ext cx="108956" cy="220761"/>
                  <a:chOff x="7478659" y="4515560"/>
                  <a:chExt cx="108956" cy="220761"/>
                </a:xfrm>
              </p:grpSpPr>
              <p:sp>
                <p:nvSpPr>
                  <p:cNvPr id="38" name="Oval 37"/>
                  <p:cNvSpPr/>
                  <p:nvPr/>
                </p:nvSpPr>
                <p:spPr>
                  <a:xfrm rot="803037">
                    <a:off x="7503051" y="4699984"/>
                    <a:ext cx="21671" cy="26723"/>
                  </a:xfrm>
                  <a:prstGeom prst="ellipse">
                    <a:avLst/>
                  </a:prstGeom>
                  <a:solidFill>
                    <a:schemeClr val="accent4">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39" name="Picture 38"/>
                  <p:cNvPicPr>
                    <a:picLocks noChangeAspect="1"/>
                  </p:cNvPicPr>
                  <p:nvPr/>
                </p:nvPicPr>
                <p:blipFill>
                  <a:blip r:embed="rId13" cstate="hqprint">
                    <a:duotone>
                      <a:schemeClr val="accent4">
                        <a:shade val="45000"/>
                        <a:satMod val="135000"/>
                      </a:schemeClr>
                      <a:prstClr val="white"/>
                    </a:duotone>
                    <a:extLst>
                      <a:ext uri="{BEBA8EAE-BF5A-486C-A8C5-ECC9F3942E4B}">
                        <a14:imgProps xmlns:a14="http://schemas.microsoft.com/office/drawing/2010/main">
                          <a14:imgLayer r:embed="rId14">
                            <a14:imgEffect>
                              <a14:backgroundRemoval t="6186" b="89691" l="1093" r="97268"/>
                            </a14:imgEffect>
                          </a14:imgLayer>
                        </a14:imgProps>
                      </a:ext>
                      <a:ext uri="{28A0092B-C50C-407E-A947-70E740481C1C}">
                        <a14:useLocalDpi xmlns:a14="http://schemas.microsoft.com/office/drawing/2010/main" val="0"/>
                      </a:ext>
                    </a:extLst>
                  </a:blip>
                  <a:stretch>
                    <a:fillRect/>
                  </a:stretch>
                </p:blipFill>
                <p:spPr>
                  <a:xfrm rot="803037">
                    <a:off x="7478659" y="4515560"/>
                    <a:ext cx="108956" cy="220761"/>
                  </a:xfrm>
                  <a:prstGeom prst="rect">
                    <a:avLst/>
                  </a:prstGeom>
                </p:spPr>
              </p:pic>
            </p:grpSp>
            <p:sp>
              <p:nvSpPr>
                <p:cNvPr id="36" name="Curved Up Arrow 35"/>
                <p:cNvSpPr/>
                <p:nvPr/>
              </p:nvSpPr>
              <p:spPr>
                <a:xfrm rot="5400000">
                  <a:off x="7123672" y="4365902"/>
                  <a:ext cx="178156" cy="136195"/>
                </a:xfrm>
                <a:prstGeom prst="curvedUpArrow">
                  <a:avLst>
                    <a:gd name="adj1" fmla="val 21476"/>
                    <a:gd name="adj2" fmla="val 50000"/>
                    <a:gd name="adj3" fmla="val 18577"/>
                  </a:avLst>
                </a:prstGeom>
                <a:solidFill>
                  <a:schemeClr val="accent4">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7" name="Curved Up Arrow 36"/>
                <p:cNvSpPr/>
                <p:nvPr/>
              </p:nvSpPr>
              <p:spPr>
                <a:xfrm rot="5400000" flipH="1" flipV="1">
                  <a:off x="7276892" y="4343632"/>
                  <a:ext cx="178156" cy="136195"/>
                </a:xfrm>
                <a:prstGeom prst="curvedUpArrow">
                  <a:avLst>
                    <a:gd name="adj1" fmla="val 21476"/>
                    <a:gd name="adj2" fmla="val 50000"/>
                    <a:gd name="adj3" fmla="val 18577"/>
                  </a:avLst>
                </a:prstGeom>
                <a:solidFill>
                  <a:schemeClr val="accent4">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grpSp>
          <p:nvGrpSpPr>
            <p:cNvPr id="70" name="Group 69"/>
            <p:cNvGrpSpPr/>
            <p:nvPr/>
          </p:nvGrpSpPr>
          <p:grpSpPr>
            <a:xfrm>
              <a:off x="9820869" y="1994865"/>
              <a:ext cx="731520" cy="731520"/>
              <a:chOff x="8231696" y="1674417"/>
              <a:chExt cx="1371600" cy="1828800"/>
            </a:xfrm>
          </p:grpSpPr>
          <p:sp>
            <p:nvSpPr>
              <p:cNvPr id="2" name="Oval 1"/>
              <p:cNvSpPr/>
              <p:nvPr/>
            </p:nvSpPr>
            <p:spPr bwMode="auto">
              <a:xfrm>
                <a:off x="8231696" y="1713286"/>
                <a:ext cx="1371600" cy="1737360"/>
              </a:xfrm>
              <a:prstGeom prst="ellipse">
                <a:avLst/>
              </a:prstGeom>
              <a:solidFill>
                <a:srgbClr val="E8FBFC"/>
              </a:solidFill>
              <a:ln w="28575">
                <a:solidFill>
                  <a:srgbClr val="16C0C8"/>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4" name="Group 3"/>
              <p:cNvGrpSpPr/>
              <p:nvPr/>
            </p:nvGrpSpPr>
            <p:grpSpPr>
              <a:xfrm>
                <a:off x="8507368" y="1674417"/>
                <a:ext cx="914400" cy="1828800"/>
                <a:chOff x="0" y="0"/>
                <a:chExt cx="1314450" cy="2581275"/>
              </a:xfrm>
            </p:grpSpPr>
            <p:grpSp>
              <p:nvGrpSpPr>
                <p:cNvPr id="5" name="Group 4"/>
                <p:cNvGrpSpPr/>
                <p:nvPr/>
              </p:nvGrpSpPr>
              <p:grpSpPr>
                <a:xfrm>
                  <a:off x="0" y="0"/>
                  <a:ext cx="1314450" cy="2581275"/>
                  <a:chOff x="0" y="0"/>
                  <a:chExt cx="1314450" cy="2581275"/>
                </a:xfrm>
              </p:grpSpPr>
              <p:pic>
                <p:nvPicPr>
                  <p:cNvPr id="9" name="Picture 8"/>
                  <p:cNvPicPr>
                    <a:picLocks noChangeAspect="1"/>
                  </p:cNvPicPr>
                  <p:nvPr/>
                </p:nvPicPr>
                <p:blipFill>
                  <a:blip r:embed="rId3">
                    <a:duotone>
                      <a:srgbClr val="5FD7ED">
                        <a:shade val="45000"/>
                        <a:satMod val="135000"/>
                      </a:srgbClr>
                      <a:prstClr val="white"/>
                    </a:duotone>
                    <a:extLst>
                      <a:ext uri="{BEBA8EAE-BF5A-486C-A8C5-ECC9F3942E4B}">
                        <a14:imgProps xmlns:a14="http://schemas.microsoft.com/office/drawing/2010/main">
                          <a14:imgLayer r:embed="rId4">
                            <a14:imgEffect>
                              <a14:backgroundRemoval t="9091" b="100000" l="8621" r="10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0" y="133350"/>
                    <a:ext cx="552450" cy="523875"/>
                  </a:xfrm>
                  <a:prstGeom prst="rect">
                    <a:avLst/>
                  </a:prstGeom>
                </p:spPr>
              </p:pic>
              <p:pic>
                <p:nvPicPr>
                  <p:cNvPr id="10" name="Picture 9"/>
                  <p:cNvPicPr>
                    <a:picLocks noChangeAspect="1"/>
                  </p:cNvPicPr>
                  <p:nvPr/>
                </p:nvPicPr>
                <p:blipFill>
                  <a:blip r:embed="rId5">
                    <a:duotone>
                      <a:srgbClr val="5FD7ED">
                        <a:shade val="45000"/>
                        <a:satMod val="135000"/>
                      </a:srgbClr>
                      <a:prstClr val="white"/>
                    </a:duotone>
                    <a:extLst>
                      <a:ext uri="{BEBA8EAE-BF5A-486C-A8C5-ECC9F3942E4B}">
                        <a14:imgProps xmlns:a14="http://schemas.microsoft.com/office/drawing/2010/main">
                          <a14:imgLayer r:embed="rId6">
                            <a14:imgEffect>
                              <a14:backgroundRemoval t="6273" b="95941" l="4348" r="94928"/>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314450" cy="2581275"/>
                  </a:xfrm>
                  <a:prstGeom prst="rect">
                    <a:avLst/>
                  </a:prstGeom>
                </p:spPr>
              </p:pic>
            </p:grpSp>
            <p:pic>
              <p:nvPicPr>
                <p:cNvPr id="8" name="Picture 7"/>
                <p:cNvPicPr>
                  <a:picLocks noChangeAspect="1"/>
                </p:cNvPicPr>
                <p:nvPr/>
              </p:nvPicPr>
              <p:blipFill>
                <a:blip r:embed="rId15" cstate="hqprint">
                  <a:duotone>
                    <a:schemeClr val="accent4">
                      <a:shade val="45000"/>
                      <a:satMod val="135000"/>
                    </a:schemeClr>
                    <a:prstClr val="white"/>
                  </a:duotone>
                  <a:extLst>
                    <a:ext uri="{BEBA8EAE-BF5A-486C-A8C5-ECC9F3942E4B}">
                      <a14:imgProps xmlns:a14="http://schemas.microsoft.com/office/drawing/2010/main">
                        <a14:imgLayer r:embed="rId16">
                          <a14:imgEffect>
                            <a14:backgroundRemoval t="5385" b="100000" l="4594" r="100000"/>
                          </a14:imgEffect>
                        </a14:imgLayer>
                      </a14:imgProps>
                    </a:ext>
                    <a:ext uri="{28A0092B-C50C-407E-A947-70E740481C1C}">
                      <a14:useLocalDpi xmlns:a14="http://schemas.microsoft.com/office/drawing/2010/main" val="0"/>
                    </a:ext>
                  </a:extLst>
                </a:blip>
                <a:stretch>
                  <a:fillRect/>
                </a:stretch>
              </p:blipFill>
              <p:spPr>
                <a:xfrm>
                  <a:off x="400050" y="762000"/>
                  <a:ext cx="497205" cy="457200"/>
                </a:xfrm>
                <a:prstGeom prst="rect">
                  <a:avLst/>
                </a:prstGeom>
              </p:spPr>
            </p:pic>
          </p:grpSp>
        </p:grpSp>
        <p:grpSp>
          <p:nvGrpSpPr>
            <p:cNvPr id="68" name="Group 67"/>
            <p:cNvGrpSpPr/>
            <p:nvPr/>
          </p:nvGrpSpPr>
          <p:grpSpPr>
            <a:xfrm>
              <a:off x="10324344" y="2568643"/>
              <a:ext cx="731520" cy="731520"/>
              <a:chOff x="6493292" y="4057689"/>
              <a:chExt cx="1371600" cy="1828800"/>
            </a:xfrm>
          </p:grpSpPr>
          <p:sp>
            <p:nvSpPr>
              <p:cNvPr id="50" name="Oval 49"/>
              <p:cNvSpPr/>
              <p:nvPr/>
            </p:nvSpPr>
            <p:spPr bwMode="auto">
              <a:xfrm>
                <a:off x="6493292" y="4057689"/>
                <a:ext cx="1371600" cy="1737360"/>
              </a:xfrm>
              <a:prstGeom prst="ellipse">
                <a:avLst/>
              </a:prstGeom>
              <a:solidFill>
                <a:srgbClr val="E8FBFC"/>
              </a:solidFill>
              <a:ln w="28575">
                <a:solidFill>
                  <a:srgbClr val="16C0C8"/>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22" name="Group 21"/>
              <p:cNvGrpSpPr/>
              <p:nvPr/>
            </p:nvGrpSpPr>
            <p:grpSpPr>
              <a:xfrm>
                <a:off x="6741246" y="4057689"/>
                <a:ext cx="914400" cy="1828800"/>
                <a:chOff x="0" y="0"/>
                <a:chExt cx="2015490" cy="2581275"/>
              </a:xfrm>
            </p:grpSpPr>
            <p:grpSp>
              <p:nvGrpSpPr>
                <p:cNvPr id="23" name="Group 22"/>
                <p:cNvGrpSpPr/>
                <p:nvPr/>
              </p:nvGrpSpPr>
              <p:grpSpPr>
                <a:xfrm>
                  <a:off x="414655" y="0"/>
                  <a:ext cx="1314450" cy="2581275"/>
                  <a:chOff x="0" y="0"/>
                  <a:chExt cx="1314450" cy="2581275"/>
                </a:xfrm>
              </p:grpSpPr>
              <p:pic>
                <p:nvPicPr>
                  <p:cNvPr id="28" name="Picture 27"/>
                  <p:cNvPicPr>
                    <a:picLocks noChangeAspect="1"/>
                  </p:cNvPicPr>
                  <p:nvPr/>
                </p:nvPicPr>
                <p:blipFill>
                  <a:blip r:embed="rId3" cstate="hqprint">
                    <a:duotone>
                      <a:srgbClr val="5FD7ED">
                        <a:shade val="45000"/>
                        <a:satMod val="135000"/>
                      </a:srgbClr>
                      <a:prstClr val="white"/>
                    </a:duotone>
                    <a:extLst>
                      <a:ext uri="{BEBA8EAE-BF5A-486C-A8C5-ECC9F3942E4B}">
                        <a14:imgProps xmlns:a14="http://schemas.microsoft.com/office/drawing/2010/main">
                          <a14:imgLayer r:embed="rId4">
                            <a14:imgEffect>
                              <a14:backgroundRemoval t="9091" b="100000" l="8621" r="10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0" y="133350"/>
                    <a:ext cx="552450" cy="523875"/>
                  </a:xfrm>
                  <a:prstGeom prst="rect">
                    <a:avLst/>
                  </a:prstGeom>
                </p:spPr>
              </p:pic>
              <p:pic>
                <p:nvPicPr>
                  <p:cNvPr id="29" name="Picture 28"/>
                  <p:cNvPicPr>
                    <a:picLocks noChangeAspect="1"/>
                  </p:cNvPicPr>
                  <p:nvPr/>
                </p:nvPicPr>
                <p:blipFill>
                  <a:blip r:embed="rId5" cstate="hqprint">
                    <a:duotone>
                      <a:srgbClr val="5FD7ED">
                        <a:shade val="45000"/>
                        <a:satMod val="135000"/>
                      </a:srgbClr>
                      <a:prstClr val="white"/>
                    </a:duotone>
                    <a:extLst>
                      <a:ext uri="{BEBA8EAE-BF5A-486C-A8C5-ECC9F3942E4B}">
                        <a14:imgProps xmlns:a14="http://schemas.microsoft.com/office/drawing/2010/main">
                          <a14:imgLayer r:embed="rId6">
                            <a14:imgEffect>
                              <a14:backgroundRemoval t="6273" b="95941" l="4348" r="94928"/>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314450" cy="2581275"/>
                  </a:xfrm>
                  <a:prstGeom prst="rect">
                    <a:avLst/>
                  </a:prstGeom>
                </p:spPr>
              </p:pic>
            </p:grpSp>
            <p:pic>
              <p:nvPicPr>
                <p:cNvPr id="24" name="Picture 23"/>
                <p:cNvPicPr>
                  <a:picLocks noChangeAspect="1"/>
                </p:cNvPicPr>
                <p:nvPr/>
              </p:nvPicPr>
              <p:blipFill>
                <a:blip r:embed="rId17" cstate="hqprint">
                  <a:duotone>
                    <a:schemeClr val="accent4">
                      <a:shade val="45000"/>
                      <a:satMod val="135000"/>
                    </a:schemeClr>
                    <a:prstClr val="white"/>
                  </a:duotone>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6879307">
                  <a:off x="195580" y="238125"/>
                  <a:ext cx="386080" cy="548640"/>
                </a:xfrm>
                <a:prstGeom prst="rect">
                  <a:avLst/>
                </a:prstGeom>
              </p:spPr>
            </p:pic>
            <p:pic>
              <p:nvPicPr>
                <p:cNvPr id="25" name="Picture 24"/>
                <p:cNvPicPr>
                  <a:picLocks noChangeAspect="1"/>
                </p:cNvPicPr>
                <p:nvPr/>
              </p:nvPicPr>
              <p:blipFill>
                <a:blip r:embed="rId17" cstate="hqprint">
                  <a:duotone>
                    <a:schemeClr val="accent4">
                      <a:shade val="45000"/>
                      <a:satMod val="135000"/>
                    </a:schemeClr>
                    <a:prstClr val="white"/>
                  </a:duotone>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4720693" flipH="1">
                  <a:off x="1395730" y="219075"/>
                  <a:ext cx="386080" cy="548640"/>
                </a:xfrm>
                <a:prstGeom prst="rect">
                  <a:avLst/>
                </a:prstGeom>
              </p:spPr>
            </p:pic>
            <p:pic>
              <p:nvPicPr>
                <p:cNvPr id="26" name="Picture 25"/>
                <p:cNvPicPr>
                  <a:picLocks noChangeAspect="1"/>
                </p:cNvPicPr>
                <p:nvPr/>
              </p:nvPicPr>
              <p:blipFill>
                <a:blip r:embed="rId17" cstate="hqprint">
                  <a:duotone>
                    <a:schemeClr val="accent4">
                      <a:shade val="45000"/>
                      <a:satMod val="135000"/>
                    </a:schemeClr>
                    <a:prstClr val="white"/>
                  </a:duotone>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910453">
                  <a:off x="81280" y="495300"/>
                  <a:ext cx="386080" cy="548640"/>
                </a:xfrm>
                <a:prstGeom prst="rect">
                  <a:avLst/>
                </a:prstGeom>
              </p:spPr>
            </p:pic>
            <p:pic>
              <p:nvPicPr>
                <p:cNvPr id="27" name="Picture 26"/>
                <p:cNvPicPr>
                  <a:picLocks noChangeAspect="1"/>
                </p:cNvPicPr>
                <p:nvPr/>
              </p:nvPicPr>
              <p:blipFill>
                <a:blip r:embed="rId17" cstate="hqprint">
                  <a:duotone>
                    <a:schemeClr val="accent4">
                      <a:shade val="45000"/>
                      <a:satMod val="135000"/>
                    </a:schemeClr>
                    <a:prstClr val="white"/>
                  </a:duotone>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5689547" flipH="1">
                  <a:off x="1548130" y="466725"/>
                  <a:ext cx="386080" cy="548640"/>
                </a:xfrm>
                <a:prstGeom prst="rect">
                  <a:avLst/>
                </a:prstGeom>
              </p:spPr>
            </p:pic>
          </p:grpSp>
        </p:grpSp>
        <p:grpSp>
          <p:nvGrpSpPr>
            <p:cNvPr id="71" name="Group 70"/>
            <p:cNvGrpSpPr/>
            <p:nvPr/>
          </p:nvGrpSpPr>
          <p:grpSpPr>
            <a:xfrm>
              <a:off x="10308984" y="1428587"/>
              <a:ext cx="731520" cy="731520"/>
              <a:chOff x="10163100" y="1845093"/>
              <a:chExt cx="1371600" cy="1828800"/>
            </a:xfrm>
          </p:grpSpPr>
          <p:sp>
            <p:nvSpPr>
              <p:cNvPr id="55" name="Oval 54"/>
              <p:cNvSpPr/>
              <p:nvPr/>
            </p:nvSpPr>
            <p:spPr bwMode="auto">
              <a:xfrm>
                <a:off x="10163100" y="1875186"/>
                <a:ext cx="1371600" cy="1737360"/>
              </a:xfrm>
              <a:prstGeom prst="ellipse">
                <a:avLst/>
              </a:prstGeom>
              <a:solidFill>
                <a:srgbClr val="E8FBFC"/>
              </a:solidFill>
              <a:ln w="28575">
                <a:solidFill>
                  <a:srgbClr val="16C0C8"/>
                </a:solid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dirty="0">
                  <a:solidFill>
                    <a:schemeClr val="bg1"/>
                  </a:solidFill>
                </a:endParaRPr>
              </a:p>
            </p:txBody>
          </p:sp>
          <p:grpSp>
            <p:nvGrpSpPr>
              <p:cNvPr id="11" name="Group 10"/>
              <p:cNvGrpSpPr/>
              <p:nvPr/>
            </p:nvGrpSpPr>
            <p:grpSpPr>
              <a:xfrm>
                <a:off x="10395448" y="1845093"/>
                <a:ext cx="914400" cy="1828800"/>
                <a:chOff x="0" y="0"/>
                <a:chExt cx="1390650" cy="2581275"/>
              </a:xfrm>
            </p:grpSpPr>
            <p:grpSp>
              <p:nvGrpSpPr>
                <p:cNvPr id="12" name="Group 11"/>
                <p:cNvGrpSpPr/>
                <p:nvPr/>
              </p:nvGrpSpPr>
              <p:grpSpPr>
                <a:xfrm>
                  <a:off x="76200" y="0"/>
                  <a:ext cx="1314450" cy="2581275"/>
                  <a:chOff x="0" y="0"/>
                  <a:chExt cx="1314450" cy="2581275"/>
                </a:xfrm>
              </p:grpSpPr>
              <p:pic>
                <p:nvPicPr>
                  <p:cNvPr id="20" name="Picture 19"/>
                  <p:cNvPicPr>
                    <a:picLocks noChangeAspect="1"/>
                  </p:cNvPicPr>
                  <p:nvPr/>
                </p:nvPicPr>
                <p:blipFill>
                  <a:blip r:embed="rId3">
                    <a:duotone>
                      <a:srgbClr val="5FD7ED">
                        <a:shade val="45000"/>
                        <a:satMod val="135000"/>
                      </a:srgbClr>
                      <a:prstClr val="white"/>
                    </a:duotone>
                    <a:extLst>
                      <a:ext uri="{BEBA8EAE-BF5A-486C-A8C5-ECC9F3942E4B}">
                        <a14:imgProps xmlns:a14="http://schemas.microsoft.com/office/drawing/2010/main">
                          <a14:imgLayer r:embed="rId4">
                            <a14:imgEffect>
                              <a14:backgroundRemoval t="9091" b="100000" l="8621" r="10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0" y="133350"/>
                    <a:ext cx="552450" cy="523875"/>
                  </a:xfrm>
                  <a:prstGeom prst="rect">
                    <a:avLst/>
                  </a:prstGeom>
                </p:spPr>
              </p:pic>
              <p:pic>
                <p:nvPicPr>
                  <p:cNvPr id="21" name="Picture 20"/>
                  <p:cNvPicPr>
                    <a:picLocks noChangeAspect="1"/>
                  </p:cNvPicPr>
                  <p:nvPr/>
                </p:nvPicPr>
                <p:blipFill>
                  <a:blip r:embed="rId5">
                    <a:duotone>
                      <a:srgbClr val="5FD7ED">
                        <a:shade val="45000"/>
                        <a:satMod val="135000"/>
                      </a:srgbClr>
                      <a:prstClr val="white"/>
                    </a:duotone>
                    <a:extLst>
                      <a:ext uri="{BEBA8EAE-BF5A-486C-A8C5-ECC9F3942E4B}">
                        <a14:imgProps xmlns:a14="http://schemas.microsoft.com/office/drawing/2010/main">
                          <a14:imgLayer r:embed="rId6">
                            <a14:imgEffect>
                              <a14:backgroundRemoval t="6273" b="95941" l="4348" r="94928"/>
                            </a14:imgEffect>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314450" cy="2581275"/>
                  </a:xfrm>
                  <a:prstGeom prst="rect">
                    <a:avLst/>
                  </a:prstGeom>
                </p:spPr>
              </p:pic>
            </p:grpSp>
            <p:pic>
              <p:nvPicPr>
                <p:cNvPr id="13" name="Picture 12"/>
                <p:cNvPicPr>
                  <a:picLocks noChangeAspect="1"/>
                </p:cNvPicPr>
                <p:nvPr/>
              </p:nvPicPr>
              <p:blipFill>
                <a:blip r:embed="rId19" cstate="hqprint">
                  <a:duotone>
                    <a:schemeClr val="accent4">
                      <a:shade val="45000"/>
                      <a:satMod val="135000"/>
                    </a:schemeClr>
                    <a:prstClr val="white"/>
                  </a:duotone>
                  <a:extLst>
                    <a:ext uri="{BEBA8EAE-BF5A-486C-A8C5-ECC9F3942E4B}">
                      <a14:imgProps xmlns:a14="http://schemas.microsoft.com/office/drawing/2010/main">
                        <a14:imgLayer r:embed="rId20">
                          <a14:imgEffect>
                            <a14:backgroundRemoval t="2041" b="100000" l="741" r="98519"/>
                          </a14:imgEffect>
                        </a14:imgLayer>
                      </a14:imgProps>
                    </a:ext>
                    <a:ext uri="{28A0092B-C50C-407E-A947-70E740481C1C}">
                      <a14:useLocalDpi xmlns:a14="http://schemas.microsoft.com/office/drawing/2010/main" val="0"/>
                    </a:ext>
                  </a:extLst>
                </a:blip>
                <a:stretch>
                  <a:fillRect/>
                </a:stretch>
              </p:blipFill>
              <p:spPr>
                <a:xfrm>
                  <a:off x="438150" y="647700"/>
                  <a:ext cx="503555" cy="548640"/>
                </a:xfrm>
                <a:prstGeom prst="rect">
                  <a:avLst/>
                </a:prstGeom>
              </p:spPr>
            </p:pic>
            <p:cxnSp>
              <p:nvCxnSpPr>
                <p:cNvPr id="14" name="Straight Connector 13"/>
                <p:cNvCxnSpPr/>
                <p:nvPr/>
              </p:nvCxnSpPr>
              <p:spPr>
                <a:xfrm>
                  <a:off x="133350" y="523875"/>
                  <a:ext cx="137160" cy="137160"/>
                </a:xfrm>
                <a:prstGeom prst="line">
                  <a:avLst/>
                </a:prstGeom>
                <a:noFill/>
                <a:ln w="28575" cap="flat" cmpd="sng" algn="ctr">
                  <a:solidFill>
                    <a:schemeClr val="accent4">
                      <a:lumMod val="75000"/>
                    </a:schemeClr>
                  </a:solidFill>
                  <a:prstDash val="solid"/>
                  <a:miter lim="800000"/>
                </a:ln>
                <a:effectLst/>
              </p:spPr>
            </p:cxnSp>
            <p:cxnSp>
              <p:nvCxnSpPr>
                <p:cNvPr id="15" name="Straight Connector 14"/>
                <p:cNvCxnSpPr/>
                <p:nvPr/>
              </p:nvCxnSpPr>
              <p:spPr>
                <a:xfrm flipH="1">
                  <a:off x="1057275" y="523875"/>
                  <a:ext cx="137160" cy="137160"/>
                </a:xfrm>
                <a:prstGeom prst="line">
                  <a:avLst/>
                </a:prstGeom>
                <a:noFill/>
                <a:ln w="28575" cap="flat" cmpd="sng" algn="ctr">
                  <a:solidFill>
                    <a:schemeClr val="accent4">
                      <a:lumMod val="75000"/>
                    </a:schemeClr>
                  </a:solidFill>
                  <a:prstDash val="solid"/>
                  <a:miter lim="800000"/>
                </a:ln>
                <a:effectLst/>
              </p:spPr>
            </p:cxnSp>
            <p:cxnSp>
              <p:nvCxnSpPr>
                <p:cNvPr id="16" name="Straight Connector 15"/>
                <p:cNvCxnSpPr/>
                <p:nvPr/>
              </p:nvCxnSpPr>
              <p:spPr>
                <a:xfrm>
                  <a:off x="28575" y="695325"/>
                  <a:ext cx="176916" cy="37768"/>
                </a:xfrm>
                <a:prstGeom prst="line">
                  <a:avLst/>
                </a:prstGeom>
                <a:noFill/>
                <a:ln w="28575" cap="flat" cmpd="sng" algn="ctr">
                  <a:solidFill>
                    <a:schemeClr val="accent4">
                      <a:lumMod val="75000"/>
                    </a:schemeClr>
                  </a:solidFill>
                  <a:prstDash val="solid"/>
                  <a:miter lim="800000"/>
                </a:ln>
                <a:effectLst/>
              </p:spPr>
            </p:cxnSp>
            <p:cxnSp>
              <p:nvCxnSpPr>
                <p:cNvPr id="17" name="Straight Connector 16"/>
                <p:cNvCxnSpPr/>
                <p:nvPr/>
              </p:nvCxnSpPr>
              <p:spPr>
                <a:xfrm flipH="1">
                  <a:off x="1123950" y="685800"/>
                  <a:ext cx="176916" cy="37768"/>
                </a:xfrm>
                <a:prstGeom prst="line">
                  <a:avLst/>
                </a:prstGeom>
                <a:noFill/>
                <a:ln w="28575" cap="flat" cmpd="sng" algn="ctr">
                  <a:solidFill>
                    <a:schemeClr val="accent4">
                      <a:lumMod val="75000"/>
                    </a:schemeClr>
                  </a:solidFill>
                  <a:prstDash val="solid"/>
                  <a:miter lim="800000"/>
                </a:ln>
                <a:effectLst/>
              </p:spPr>
            </p:cxnSp>
            <p:cxnSp>
              <p:nvCxnSpPr>
                <p:cNvPr id="18" name="Straight Connector 17"/>
                <p:cNvCxnSpPr/>
                <p:nvPr/>
              </p:nvCxnSpPr>
              <p:spPr>
                <a:xfrm>
                  <a:off x="0" y="847725"/>
                  <a:ext cx="182880" cy="0"/>
                </a:xfrm>
                <a:prstGeom prst="line">
                  <a:avLst/>
                </a:prstGeom>
                <a:noFill/>
                <a:ln w="28575" cap="flat" cmpd="sng" algn="ctr">
                  <a:solidFill>
                    <a:schemeClr val="accent4">
                      <a:lumMod val="75000"/>
                    </a:schemeClr>
                  </a:solidFill>
                  <a:prstDash val="solid"/>
                  <a:miter lim="800000"/>
                </a:ln>
                <a:effectLst/>
              </p:spPr>
            </p:cxnSp>
            <p:cxnSp>
              <p:nvCxnSpPr>
                <p:cNvPr id="19" name="Straight Connector 18"/>
                <p:cNvCxnSpPr/>
                <p:nvPr/>
              </p:nvCxnSpPr>
              <p:spPr>
                <a:xfrm flipH="1">
                  <a:off x="1162050" y="828675"/>
                  <a:ext cx="182880" cy="0"/>
                </a:xfrm>
                <a:prstGeom prst="line">
                  <a:avLst/>
                </a:prstGeom>
                <a:noFill/>
                <a:ln w="28575" cap="flat" cmpd="sng" algn="ctr">
                  <a:solidFill>
                    <a:schemeClr val="accent4">
                      <a:lumMod val="75000"/>
                    </a:schemeClr>
                  </a:solidFill>
                  <a:prstDash val="solid"/>
                  <a:miter lim="800000"/>
                </a:ln>
                <a:effectLst/>
              </p:spPr>
            </p:cxnSp>
          </p:grpSp>
        </p:grpSp>
      </p:grpSp>
      <p:sp>
        <p:nvSpPr>
          <p:cNvPr id="60" name="Rectangle 59"/>
          <p:cNvSpPr/>
          <p:nvPr/>
        </p:nvSpPr>
        <p:spPr>
          <a:xfrm>
            <a:off x="563337" y="2830835"/>
            <a:ext cx="8023709" cy="646331"/>
          </a:xfrm>
          <a:prstGeom prst="rect">
            <a:avLst/>
          </a:prstGeom>
        </p:spPr>
        <p:txBody>
          <a:bodyPr wrap="square">
            <a:spAutoFit/>
          </a:bodyPr>
          <a:lstStyle/>
          <a:p>
            <a:pPr marL="285750" lvl="2" indent="-285750">
              <a:spcBef>
                <a:spcPts val="600"/>
              </a:spcBef>
              <a:spcAft>
                <a:spcPts val="600"/>
              </a:spcAft>
              <a:buClr>
                <a:schemeClr val="accent6"/>
              </a:buClr>
              <a:buSzPct val="100000"/>
              <a:buFont typeface="Wingdings" panose="05000000000000000000" pitchFamily="2" charset="2"/>
              <a:buChar char="v"/>
              <a:defRPr/>
            </a:pPr>
            <a:r>
              <a:rPr lang="en-US" dirty="0">
                <a:solidFill>
                  <a:schemeClr val="tx2"/>
                </a:solidFill>
              </a:rPr>
              <a:t>The interpreting physician should report the sign(s) and/or symptom(s) that prompted the study</a:t>
            </a:r>
          </a:p>
        </p:txBody>
      </p:sp>
    </p:spTree>
    <p:extLst>
      <p:ext uri="{BB962C8B-B14F-4D97-AF65-F5344CB8AC3E}">
        <p14:creationId xmlns:p14="http://schemas.microsoft.com/office/powerpoint/2010/main" val="3983323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2.xml><?xml version="1.0" encoding="utf-8"?>
<a:theme xmlns:a="http://schemas.openxmlformats.org/drawingml/2006/main" name="1_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3.xml><?xml version="1.0" encoding="utf-8"?>
<a:theme xmlns:a="http://schemas.openxmlformats.org/drawingml/2006/main" name="2_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16x9_200429" id="{E1065C6E-8BE6-1446-8DF7-135AD08CD9BA}" vid="{B984B1A8-ECDB-FE44-863D-472AEB6075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57748F7B623445B3F59DE97D39AF9E" ma:contentTypeVersion="12" ma:contentTypeDescription="Create a new document." ma:contentTypeScope="" ma:versionID="e0d41c59f971d85e9e0863187f49264e">
  <xsd:schema xmlns:xsd="http://www.w3.org/2001/XMLSchema" xmlns:xs="http://www.w3.org/2001/XMLSchema" xmlns:p="http://schemas.microsoft.com/office/2006/metadata/properties" xmlns:ns2="433301fd-6327-46b0-8f07-1dd56f79d9db" xmlns:ns3="686a8f2c-bfaf-4ad7-9398-9ae773d20429" targetNamespace="http://schemas.microsoft.com/office/2006/metadata/properties" ma:root="true" ma:fieldsID="64b73e73dd61229ac6697dca3a116f96" ns2:_="" ns3:_="">
    <xsd:import namespace="433301fd-6327-46b0-8f07-1dd56f79d9db"/>
    <xsd:import namespace="686a8f2c-bfaf-4ad7-9398-9ae773d204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01fd-6327-46b0-8f07-1dd56f79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a8f2c-bfaf-4ad7-9398-9ae773d204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607C6-A57A-4B03-A83A-45F6327B7BA6}">
  <ds:schemaRefs>
    <ds:schemaRef ds:uri="http://purl.org/dc/terms/"/>
    <ds:schemaRef ds:uri="686a8f2c-bfaf-4ad7-9398-9ae773d20429"/>
    <ds:schemaRef ds:uri="http://purl.org/dc/dcmitype/"/>
    <ds:schemaRef ds:uri="http://schemas.microsoft.com/office/2006/documentManagement/types"/>
    <ds:schemaRef ds:uri="http://purl.org/dc/elements/1.1/"/>
    <ds:schemaRef ds:uri="http://schemas.microsoft.com/office/2006/metadata/properties"/>
    <ds:schemaRef ds:uri="433301fd-6327-46b0-8f07-1dd56f79d9db"/>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DE75BAB9-1744-4C14-A005-2631823F7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01fd-6327-46b0-8f07-1dd56f79d9db"/>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unch_ppt_16x9_200429</Template>
  <TotalTime>9911</TotalTime>
  <Words>1316</Words>
  <Application>Microsoft Office PowerPoint</Application>
  <PresentationFormat>Widescreen</PresentationFormat>
  <Paragraphs>114</Paragraphs>
  <Slides>14</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5" baseType="lpstr">
      <vt:lpstr>Arial</vt:lpstr>
      <vt:lpstr>Arial Unicode MS</vt:lpstr>
      <vt:lpstr>Calibri</vt:lpstr>
      <vt:lpstr>Georgia</vt:lpstr>
      <vt:lpstr>Gill Sans MT</vt:lpstr>
      <vt:lpstr>System Font Regular</vt:lpstr>
      <vt:lpstr>Wingdings</vt:lpstr>
      <vt:lpstr>Office Theme</vt:lpstr>
      <vt:lpstr>1_Office Theme</vt:lpstr>
      <vt:lpstr>2_Office Theme</vt:lpstr>
      <vt:lpstr>think-cell Slide</vt:lpstr>
      <vt:lpstr>UNC Health </vt:lpstr>
      <vt:lpstr>PowerPoint Presentation</vt:lpstr>
      <vt:lpstr>Coding and Documenting Pathology Services</vt:lpstr>
      <vt:lpstr>Documentation for cytopathology services</vt:lpstr>
      <vt:lpstr>Documentation for surgical pathology services should include as applicable </vt:lpstr>
      <vt:lpstr>Clinical pathology consultations</vt:lpstr>
      <vt:lpstr>Anatomic or surgical pathology consultations</vt:lpstr>
      <vt:lpstr>Modifier 91: Repeat Clinical Diagnostic Laboratory Test </vt:lpstr>
      <vt:lpstr>Diagnosis coding: tests ordered without a definitive diagnosis or signs and symptoms </vt:lpstr>
      <vt:lpstr>Teaching Physician Guidelines</vt:lpstr>
      <vt:lpstr>Teaching Physician must personally review specimen</vt:lpstr>
      <vt:lpstr>Teaching Physician (TP) Policy will provide internal guidance for TPs working residents and fellows</vt:lpstr>
      <vt:lpstr>Visit Physician Compliance SharePoint Site for More Information</vt:lpstr>
      <vt:lpstr>Thank you!</vt:lpstr>
    </vt:vector>
  </TitlesOfParts>
  <Manager/>
  <Company>UNCH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Sheffield, Dana P</dc:creator>
  <cp:keywords/>
  <dc:description/>
  <cp:lastModifiedBy>Petty, Dana</cp:lastModifiedBy>
  <cp:revision>354</cp:revision>
  <dcterms:created xsi:type="dcterms:W3CDTF">2020-05-01T00:46:39Z</dcterms:created>
  <dcterms:modified xsi:type="dcterms:W3CDTF">2024-05-13T17:39:13Z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0x010100DA57748F7B623445B3F59DE97D39AF9E</vt:lpwstr>
  </property>
</Properties>
</file>