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2.xml" ContentType="application/vnd.openxmlformats-officedocument.presentationml.notesSlide+xml"/>
  <Override PartName="/ppt/charts/chart1.xml" ContentType="application/vnd.openxmlformats-officedocument.drawingml.chart+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57" r:id="rId5"/>
    <p:sldId id="296" r:id="rId6"/>
    <p:sldId id="876" r:id="rId7"/>
    <p:sldId id="259" r:id="rId8"/>
    <p:sldId id="260" r:id="rId9"/>
    <p:sldId id="262" r:id="rId10"/>
    <p:sldId id="263" r:id="rId11"/>
    <p:sldId id="264" r:id="rId12"/>
    <p:sldId id="265" r:id="rId13"/>
    <p:sldId id="266" r:id="rId14"/>
    <p:sldId id="878" r:id="rId15"/>
    <p:sldId id="268" r:id="rId16"/>
    <p:sldId id="297" r:id="rId17"/>
    <p:sldId id="271" r:id="rId18"/>
    <p:sldId id="272" r:id="rId19"/>
    <p:sldId id="273" r:id="rId20"/>
    <p:sldId id="274" r:id="rId21"/>
    <p:sldId id="275" r:id="rId22"/>
    <p:sldId id="276" r:id="rId23"/>
    <p:sldId id="301" r:id="rId24"/>
    <p:sldId id="302" r:id="rId25"/>
    <p:sldId id="313" r:id="rId26"/>
    <p:sldId id="314" r:id="rId27"/>
    <p:sldId id="315" r:id="rId28"/>
    <p:sldId id="316" r:id="rId29"/>
    <p:sldId id="317" r:id="rId30"/>
    <p:sldId id="318" r:id="rId31"/>
    <p:sldId id="1032" r:id="rId32"/>
    <p:sldId id="307" r:id="rId33"/>
    <p:sldId id="319" r:id="rId34"/>
    <p:sldId id="320" r:id="rId35"/>
    <p:sldId id="312" r:id="rId36"/>
    <p:sldId id="280" r:id="rId37"/>
    <p:sldId id="308" r:id="rId38"/>
    <p:sldId id="309" r:id="rId39"/>
    <p:sldId id="291" r:id="rId40"/>
    <p:sldId id="292" r:id="rId41"/>
    <p:sldId id="298" r:id="rId42"/>
    <p:sldId id="299" r:id="rId43"/>
    <p:sldId id="300" r:id="rId44"/>
    <p:sldId id="294" r:id="rId45"/>
    <p:sldId id="295" r:id="rId46"/>
  </p:sldIdLst>
  <p:sldSz cx="12192000"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257"/>
            <p14:sldId id="296"/>
            <p14:sldId id="876"/>
            <p14:sldId id="259"/>
            <p14:sldId id="260"/>
            <p14:sldId id="262"/>
            <p14:sldId id="263"/>
            <p14:sldId id="264"/>
            <p14:sldId id="265"/>
            <p14:sldId id="266"/>
            <p14:sldId id="878"/>
            <p14:sldId id="268"/>
            <p14:sldId id="297"/>
            <p14:sldId id="271"/>
            <p14:sldId id="272"/>
            <p14:sldId id="273"/>
            <p14:sldId id="274"/>
            <p14:sldId id="275"/>
            <p14:sldId id="276"/>
            <p14:sldId id="301"/>
            <p14:sldId id="302"/>
            <p14:sldId id="313"/>
            <p14:sldId id="314"/>
            <p14:sldId id="315"/>
            <p14:sldId id="316"/>
            <p14:sldId id="317"/>
            <p14:sldId id="318"/>
            <p14:sldId id="1032"/>
            <p14:sldId id="307"/>
            <p14:sldId id="319"/>
            <p14:sldId id="320"/>
            <p14:sldId id="312"/>
            <p14:sldId id="280"/>
            <p14:sldId id="308"/>
            <p14:sldId id="309"/>
            <p14:sldId id="291"/>
            <p14:sldId id="292"/>
            <p14:sldId id="298"/>
            <p14:sldId id="299"/>
            <p14:sldId id="300"/>
            <p14:sldId id="294"/>
            <p14:sldId id="295"/>
          </p14:sldIdLst>
        </p14:section>
        <p14:section name="Examples" id="{181B238E-343F-5043-824B-8D3DFAA300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2F4F1"/>
    <a:srgbClr val="F1F3F1"/>
    <a:srgbClr val="E0E1E0"/>
    <a:srgbClr val="F2F2F2"/>
    <a:srgbClr val="E0E1E1"/>
    <a:srgbClr val="5D6D2A"/>
    <a:srgbClr val="454679"/>
    <a:srgbClr val="545652"/>
    <a:srgbClr val="B5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autoAdjust="0"/>
    <p:restoredTop sz="88837" autoAdjust="0"/>
  </p:normalViewPr>
  <p:slideViewPr>
    <p:cSldViewPr snapToGrid="0">
      <p:cViewPr varScale="1">
        <p:scale>
          <a:sx n="97" d="100"/>
          <a:sy n="97" d="100"/>
        </p:scale>
        <p:origin x="1152" y="9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450885188659"/>
          <c:y val="0.11120346067852629"/>
          <c:w val="0.771004655022832"/>
          <c:h val="0.69819553805774281"/>
        </c:manualLayout>
      </c:layout>
      <c:barChart>
        <c:barDir val="col"/>
        <c:grouping val="clustered"/>
        <c:varyColors val="0"/>
        <c:dLbls>
          <c:showLegendKey val="0"/>
          <c:showVal val="0"/>
          <c:showCatName val="0"/>
          <c:showSerName val="0"/>
          <c:showPercent val="0"/>
          <c:showBubbleSize val="0"/>
        </c:dLbls>
        <c:gapWidth val="150"/>
        <c:axId val="351873024"/>
        <c:axId val="228433216"/>
      </c:barChart>
      <c:catAx>
        <c:axId val="351873024"/>
        <c:scaling>
          <c:orientation val="minMax"/>
        </c:scaling>
        <c:delete val="1"/>
        <c:axPos val="b"/>
        <c:numFmt formatCode="General" sourceLinked="1"/>
        <c:majorTickMark val="none"/>
        <c:minorTickMark val="none"/>
        <c:tickLblPos val="nextTo"/>
        <c:crossAx val="228433216"/>
        <c:crosses val="autoZero"/>
        <c:auto val="0"/>
        <c:lblAlgn val="ctr"/>
        <c:lblOffset val="100"/>
        <c:noMultiLvlLbl val="1"/>
      </c:catAx>
      <c:valAx>
        <c:axId val="228433216"/>
        <c:scaling>
          <c:orientation val="minMax"/>
          <c:max val="1"/>
          <c:min val="0.70000000000000007"/>
        </c:scaling>
        <c:delete val="1"/>
        <c:axPos val="l"/>
        <c:numFmt formatCode="0%" sourceLinked="1"/>
        <c:majorTickMark val="none"/>
        <c:minorTickMark val="none"/>
        <c:tickLblPos val="nextTo"/>
        <c:crossAx val="351873024"/>
        <c:crosses val="autoZero"/>
        <c:crossBetween val="between"/>
      </c:valAx>
      <c:spPr>
        <a:noFill/>
        <a:ln w="25400">
          <a:noFill/>
        </a:ln>
      </c:spPr>
    </c:plotArea>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9BD58-0969-4AA5-BC5A-1FBDC2DA315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76AE1F-0A2D-46BB-895B-1A12817BC6FA}">
      <dgm:prSet phldrT="[Text]" custT="1"/>
      <dgm:spPr/>
      <dgm:t>
        <a:bodyPr/>
        <a:lstStyle/>
        <a:p>
          <a:pPr>
            <a:buFont typeface="+mj-lt"/>
            <a:buAutoNum type="arabicPeriod"/>
          </a:pPr>
          <a:r>
            <a:rPr lang="en-US" sz="1600" dirty="0"/>
            <a:t>The testing center performs the diagnostic test ordered by the treating physician/practitioner.</a:t>
          </a:r>
        </a:p>
      </dgm:t>
    </dgm:pt>
    <dgm:pt modelId="{577DD41F-0126-4572-952A-9D544C8905E0}" type="parTrans" cxnId="{07D9B173-2933-434C-8E4E-74433E5175F9}">
      <dgm:prSet/>
      <dgm:spPr/>
      <dgm:t>
        <a:bodyPr/>
        <a:lstStyle/>
        <a:p>
          <a:endParaRPr lang="en-US"/>
        </a:p>
      </dgm:t>
    </dgm:pt>
    <dgm:pt modelId="{9F27913C-1D88-4FDA-BC87-1B77B84A8742}" type="sibTrans" cxnId="{07D9B173-2933-434C-8E4E-74433E5175F9}">
      <dgm:prSet/>
      <dgm:spPr/>
      <dgm:t>
        <a:bodyPr/>
        <a:lstStyle/>
        <a:p>
          <a:endParaRPr lang="en-US"/>
        </a:p>
      </dgm:t>
    </dgm:pt>
    <dgm:pt modelId="{8388DB43-2BD4-4983-8448-1C66E7613015}">
      <dgm:prSet phldrT="[Text]" custT="1"/>
      <dgm:spPr/>
      <dgm:t>
        <a:bodyPr/>
        <a:lstStyle/>
        <a:p>
          <a:pPr>
            <a:buFont typeface="+mj-lt"/>
            <a:buAutoNum type="arabicPeriod"/>
          </a:pPr>
          <a:r>
            <a:rPr lang="en-US" sz="1600" dirty="0"/>
            <a:t>The interpreting physician at the testing facility determines and documents that, because of the abnormal result of the diagnostic test performed, and additional diagnostic test is medically necessary.</a:t>
          </a:r>
        </a:p>
      </dgm:t>
    </dgm:pt>
    <dgm:pt modelId="{615BF855-8233-4606-832A-F3042D5474C8}" type="parTrans" cxnId="{282508FD-8DEE-4698-B2EC-B521F582B849}">
      <dgm:prSet/>
      <dgm:spPr/>
      <dgm:t>
        <a:bodyPr/>
        <a:lstStyle/>
        <a:p>
          <a:endParaRPr lang="en-US"/>
        </a:p>
      </dgm:t>
    </dgm:pt>
    <dgm:pt modelId="{4E9B280D-0E82-434F-919B-E19A1AA0193F}" type="sibTrans" cxnId="{282508FD-8DEE-4698-B2EC-B521F582B849}">
      <dgm:prSet/>
      <dgm:spPr/>
      <dgm:t>
        <a:bodyPr/>
        <a:lstStyle/>
        <a:p>
          <a:endParaRPr lang="en-US"/>
        </a:p>
      </dgm:t>
    </dgm:pt>
    <dgm:pt modelId="{9175D51F-270C-42E0-B49C-9AC68814B3D0}">
      <dgm:prSet phldrT="[Text]" custT="1"/>
      <dgm:spPr>
        <a:solidFill>
          <a:schemeClr val="accent4">
            <a:lumMod val="40000"/>
            <a:lumOff val="60000"/>
          </a:schemeClr>
        </a:solidFill>
      </dgm:spPr>
      <dgm:t>
        <a:bodyPr/>
        <a:lstStyle/>
        <a:p>
          <a:pPr>
            <a:buFont typeface="+mj-lt"/>
            <a:buAutoNum type="arabicPeriod"/>
          </a:pPr>
          <a:r>
            <a:rPr lang="en-US" sz="1600" dirty="0"/>
            <a:t>Delaying the performance of the additional diagnostic test would have an adverse effect on the care of the patient.</a:t>
          </a:r>
        </a:p>
      </dgm:t>
    </dgm:pt>
    <dgm:pt modelId="{E336C881-934F-4B7E-8369-B8C06932A1AA}" type="parTrans" cxnId="{C38BA641-A776-4231-AACF-7EA735CA48C4}">
      <dgm:prSet/>
      <dgm:spPr/>
      <dgm:t>
        <a:bodyPr/>
        <a:lstStyle/>
        <a:p>
          <a:endParaRPr lang="en-US"/>
        </a:p>
      </dgm:t>
    </dgm:pt>
    <dgm:pt modelId="{F94C031E-7714-4572-BF9A-6777DD554371}" type="sibTrans" cxnId="{C38BA641-A776-4231-AACF-7EA735CA48C4}">
      <dgm:prSet/>
      <dgm:spPr/>
      <dgm:t>
        <a:bodyPr/>
        <a:lstStyle/>
        <a:p>
          <a:endParaRPr lang="en-US"/>
        </a:p>
      </dgm:t>
    </dgm:pt>
    <dgm:pt modelId="{B10B6BCB-2116-4F43-B99F-302AC1C2E704}">
      <dgm:prSet phldrT="[Text]" custT="1"/>
      <dgm:spPr/>
      <dgm:t>
        <a:bodyPr/>
        <a:lstStyle/>
        <a:p>
          <a:r>
            <a:rPr lang="en-US" sz="1600" dirty="0"/>
            <a:t>The result of the test is communicated to and is used by the treating physician/practitioner in the treatment of the patient.</a:t>
          </a:r>
        </a:p>
      </dgm:t>
    </dgm:pt>
    <dgm:pt modelId="{015893D2-AD08-4F4F-819B-F11CFDE451F6}" type="parTrans" cxnId="{EB8A4FE4-E099-43B0-ABE6-1A6C0296D689}">
      <dgm:prSet/>
      <dgm:spPr/>
      <dgm:t>
        <a:bodyPr/>
        <a:lstStyle/>
        <a:p>
          <a:endParaRPr lang="en-US"/>
        </a:p>
      </dgm:t>
    </dgm:pt>
    <dgm:pt modelId="{AF2C84CB-04EB-42F6-BA1D-4DF45BC6D538}" type="sibTrans" cxnId="{EB8A4FE4-E099-43B0-ABE6-1A6C0296D689}">
      <dgm:prSet/>
      <dgm:spPr/>
      <dgm:t>
        <a:bodyPr/>
        <a:lstStyle/>
        <a:p>
          <a:endParaRPr lang="en-US"/>
        </a:p>
      </dgm:t>
    </dgm:pt>
    <dgm:pt modelId="{6CE62142-54D5-4605-9F53-802FF2842000}">
      <dgm:prSet phldrT="[Text]" custT="1"/>
      <dgm:spPr/>
      <dgm:t>
        <a:bodyPr/>
        <a:lstStyle/>
        <a:p>
          <a:r>
            <a:rPr lang="en-US" sz="1600" dirty="0"/>
            <a:t>The interpreting physician at the testing facility documents in their report why the additional testing was performed</a:t>
          </a:r>
        </a:p>
      </dgm:t>
    </dgm:pt>
    <dgm:pt modelId="{D05E31BC-7767-4E81-B2A4-52550EA5A91A}" type="parTrans" cxnId="{6361C60B-628D-4802-A57F-B4EE747C709F}">
      <dgm:prSet/>
      <dgm:spPr/>
      <dgm:t>
        <a:bodyPr/>
        <a:lstStyle/>
        <a:p>
          <a:endParaRPr lang="en-US"/>
        </a:p>
      </dgm:t>
    </dgm:pt>
    <dgm:pt modelId="{E5F8FF0A-12AF-48BC-A686-C9FA20F895A3}" type="sibTrans" cxnId="{6361C60B-628D-4802-A57F-B4EE747C709F}">
      <dgm:prSet/>
      <dgm:spPr/>
      <dgm:t>
        <a:bodyPr/>
        <a:lstStyle/>
        <a:p>
          <a:endParaRPr lang="en-US"/>
        </a:p>
      </dgm:t>
    </dgm:pt>
    <dgm:pt modelId="{0CABF379-F77C-490C-A669-826159D3B7EF}" type="pres">
      <dgm:prSet presAssocID="{1AA9BD58-0969-4AA5-BC5A-1FBDC2DA315C}" presName="Name0" presStyleCnt="0">
        <dgm:presLayoutVars>
          <dgm:chMax val="7"/>
          <dgm:chPref val="7"/>
          <dgm:dir/>
        </dgm:presLayoutVars>
      </dgm:prSet>
      <dgm:spPr/>
    </dgm:pt>
    <dgm:pt modelId="{76774BB6-CA1B-427D-99B4-9175EEF6FE6F}" type="pres">
      <dgm:prSet presAssocID="{1AA9BD58-0969-4AA5-BC5A-1FBDC2DA315C}" presName="Name1" presStyleCnt="0"/>
      <dgm:spPr/>
    </dgm:pt>
    <dgm:pt modelId="{364673A8-D87E-417A-97E1-5DAE123EC7D4}" type="pres">
      <dgm:prSet presAssocID="{1AA9BD58-0969-4AA5-BC5A-1FBDC2DA315C}" presName="cycle" presStyleCnt="0"/>
      <dgm:spPr/>
    </dgm:pt>
    <dgm:pt modelId="{0BF02CCC-A917-4548-B51F-CD382E53B1FC}" type="pres">
      <dgm:prSet presAssocID="{1AA9BD58-0969-4AA5-BC5A-1FBDC2DA315C}" presName="srcNode" presStyleLbl="node1" presStyleIdx="0" presStyleCnt="5"/>
      <dgm:spPr/>
    </dgm:pt>
    <dgm:pt modelId="{7343B4C7-5F06-4ABE-84D0-783E7635DF25}" type="pres">
      <dgm:prSet presAssocID="{1AA9BD58-0969-4AA5-BC5A-1FBDC2DA315C}" presName="conn" presStyleLbl="parChTrans1D2" presStyleIdx="0" presStyleCnt="1"/>
      <dgm:spPr/>
    </dgm:pt>
    <dgm:pt modelId="{02263B3F-02F7-43DB-B1FE-1FEFD298D4FC}" type="pres">
      <dgm:prSet presAssocID="{1AA9BD58-0969-4AA5-BC5A-1FBDC2DA315C}" presName="extraNode" presStyleLbl="node1" presStyleIdx="0" presStyleCnt="5"/>
      <dgm:spPr/>
    </dgm:pt>
    <dgm:pt modelId="{69F41E1A-45B7-4107-A2F0-3116FA354F0D}" type="pres">
      <dgm:prSet presAssocID="{1AA9BD58-0969-4AA5-BC5A-1FBDC2DA315C}" presName="dstNode" presStyleLbl="node1" presStyleIdx="0" presStyleCnt="5"/>
      <dgm:spPr/>
    </dgm:pt>
    <dgm:pt modelId="{19BA61AA-9EE6-4D87-80A4-3F1BE60D4DB6}" type="pres">
      <dgm:prSet presAssocID="{D976AE1F-0A2D-46BB-895B-1A12817BC6FA}" presName="text_1" presStyleLbl="node1" presStyleIdx="0" presStyleCnt="5">
        <dgm:presLayoutVars>
          <dgm:bulletEnabled val="1"/>
        </dgm:presLayoutVars>
      </dgm:prSet>
      <dgm:spPr/>
    </dgm:pt>
    <dgm:pt modelId="{477F2932-209B-42A6-8F88-A48AB04F2156}" type="pres">
      <dgm:prSet presAssocID="{D976AE1F-0A2D-46BB-895B-1A12817BC6FA}" presName="accent_1" presStyleCnt="0"/>
      <dgm:spPr/>
    </dgm:pt>
    <dgm:pt modelId="{4039E200-A5FA-4FD7-9913-CB9949753ACD}" type="pres">
      <dgm:prSet presAssocID="{D976AE1F-0A2D-46BB-895B-1A12817BC6FA}" presName="accentRepeatNode" presStyleLbl="solidFgAcc1" presStyleIdx="0" presStyleCnt="5"/>
      <dgm:spPr/>
    </dgm:pt>
    <dgm:pt modelId="{7EE045D4-BAF9-4DC2-9405-B1347561C8C0}" type="pres">
      <dgm:prSet presAssocID="{8388DB43-2BD4-4983-8448-1C66E7613015}" presName="text_2" presStyleLbl="node1" presStyleIdx="1" presStyleCnt="5">
        <dgm:presLayoutVars>
          <dgm:bulletEnabled val="1"/>
        </dgm:presLayoutVars>
      </dgm:prSet>
      <dgm:spPr/>
    </dgm:pt>
    <dgm:pt modelId="{36B49F48-11DD-4C4C-911D-74FC1009E4F2}" type="pres">
      <dgm:prSet presAssocID="{8388DB43-2BD4-4983-8448-1C66E7613015}" presName="accent_2" presStyleCnt="0"/>
      <dgm:spPr/>
    </dgm:pt>
    <dgm:pt modelId="{7824141C-E52B-4BA3-B01A-07FD4575D2EB}" type="pres">
      <dgm:prSet presAssocID="{8388DB43-2BD4-4983-8448-1C66E7613015}" presName="accentRepeatNode" presStyleLbl="solidFgAcc1" presStyleIdx="1" presStyleCnt="5"/>
      <dgm:spPr/>
    </dgm:pt>
    <dgm:pt modelId="{DF4E4DE0-8698-49C7-B722-E7EA5ADFB997}" type="pres">
      <dgm:prSet presAssocID="{9175D51F-270C-42E0-B49C-9AC68814B3D0}" presName="text_3" presStyleLbl="node1" presStyleIdx="2" presStyleCnt="5">
        <dgm:presLayoutVars>
          <dgm:bulletEnabled val="1"/>
        </dgm:presLayoutVars>
      </dgm:prSet>
      <dgm:spPr/>
    </dgm:pt>
    <dgm:pt modelId="{6D4D815E-2B99-452F-BC22-95D54A1B97B4}" type="pres">
      <dgm:prSet presAssocID="{9175D51F-270C-42E0-B49C-9AC68814B3D0}" presName="accent_3" presStyleCnt="0"/>
      <dgm:spPr/>
    </dgm:pt>
    <dgm:pt modelId="{03C64906-3BF1-4B66-987A-766C2B3EB756}" type="pres">
      <dgm:prSet presAssocID="{9175D51F-270C-42E0-B49C-9AC68814B3D0}" presName="accentRepeatNode" presStyleLbl="solidFgAcc1" presStyleIdx="2" presStyleCnt="5"/>
      <dgm:spPr/>
    </dgm:pt>
    <dgm:pt modelId="{FBAA9038-95B8-43E7-BE89-5F063ABBB283}" type="pres">
      <dgm:prSet presAssocID="{B10B6BCB-2116-4F43-B99F-302AC1C2E704}" presName="text_4" presStyleLbl="node1" presStyleIdx="3" presStyleCnt="5">
        <dgm:presLayoutVars>
          <dgm:bulletEnabled val="1"/>
        </dgm:presLayoutVars>
      </dgm:prSet>
      <dgm:spPr/>
    </dgm:pt>
    <dgm:pt modelId="{B1F0C09F-7BD6-4A83-AE8C-387F194BEC85}" type="pres">
      <dgm:prSet presAssocID="{B10B6BCB-2116-4F43-B99F-302AC1C2E704}" presName="accent_4" presStyleCnt="0"/>
      <dgm:spPr/>
    </dgm:pt>
    <dgm:pt modelId="{E63DC329-033B-41A4-BBE2-266C29AFE725}" type="pres">
      <dgm:prSet presAssocID="{B10B6BCB-2116-4F43-B99F-302AC1C2E704}" presName="accentRepeatNode" presStyleLbl="solidFgAcc1" presStyleIdx="3" presStyleCnt="5"/>
      <dgm:spPr/>
    </dgm:pt>
    <dgm:pt modelId="{0E1DEF58-AB22-46EC-9A87-212AF8ADD3B4}" type="pres">
      <dgm:prSet presAssocID="{6CE62142-54D5-4605-9F53-802FF2842000}" presName="text_5" presStyleLbl="node1" presStyleIdx="4" presStyleCnt="5">
        <dgm:presLayoutVars>
          <dgm:bulletEnabled val="1"/>
        </dgm:presLayoutVars>
      </dgm:prSet>
      <dgm:spPr/>
    </dgm:pt>
    <dgm:pt modelId="{733CC908-97FD-4014-B6DE-8C4B70EDC5D6}" type="pres">
      <dgm:prSet presAssocID="{6CE62142-54D5-4605-9F53-802FF2842000}" presName="accent_5" presStyleCnt="0"/>
      <dgm:spPr/>
    </dgm:pt>
    <dgm:pt modelId="{CB259D8D-0A7E-460E-B03F-73B2BC0F6A8F}" type="pres">
      <dgm:prSet presAssocID="{6CE62142-54D5-4605-9F53-802FF2842000}" presName="accentRepeatNode" presStyleLbl="solidFgAcc1" presStyleIdx="4" presStyleCnt="5"/>
      <dgm:spPr/>
    </dgm:pt>
  </dgm:ptLst>
  <dgm:cxnLst>
    <dgm:cxn modelId="{6361C60B-628D-4802-A57F-B4EE747C709F}" srcId="{1AA9BD58-0969-4AA5-BC5A-1FBDC2DA315C}" destId="{6CE62142-54D5-4605-9F53-802FF2842000}" srcOrd="4" destOrd="0" parTransId="{D05E31BC-7767-4E81-B2A4-52550EA5A91A}" sibTransId="{E5F8FF0A-12AF-48BC-A686-C9FA20F895A3}"/>
    <dgm:cxn modelId="{19640725-D93B-4DB6-B826-12D06E3F517F}" type="presOf" srcId="{8388DB43-2BD4-4983-8448-1C66E7613015}" destId="{7EE045D4-BAF9-4DC2-9405-B1347561C8C0}" srcOrd="0" destOrd="0" presId="urn:microsoft.com/office/officeart/2008/layout/VerticalCurvedList"/>
    <dgm:cxn modelId="{C38BA641-A776-4231-AACF-7EA735CA48C4}" srcId="{1AA9BD58-0969-4AA5-BC5A-1FBDC2DA315C}" destId="{9175D51F-270C-42E0-B49C-9AC68814B3D0}" srcOrd="2" destOrd="0" parTransId="{E336C881-934F-4B7E-8369-B8C06932A1AA}" sibTransId="{F94C031E-7714-4572-BF9A-6777DD554371}"/>
    <dgm:cxn modelId="{07D9B173-2933-434C-8E4E-74433E5175F9}" srcId="{1AA9BD58-0969-4AA5-BC5A-1FBDC2DA315C}" destId="{D976AE1F-0A2D-46BB-895B-1A12817BC6FA}" srcOrd="0" destOrd="0" parTransId="{577DD41F-0126-4572-952A-9D544C8905E0}" sibTransId="{9F27913C-1D88-4FDA-BC87-1B77B84A8742}"/>
    <dgm:cxn modelId="{079DC074-7891-429D-A82C-DE968871E8A4}" type="presOf" srcId="{B10B6BCB-2116-4F43-B99F-302AC1C2E704}" destId="{FBAA9038-95B8-43E7-BE89-5F063ABBB283}" srcOrd="0" destOrd="0" presId="urn:microsoft.com/office/officeart/2008/layout/VerticalCurvedList"/>
    <dgm:cxn modelId="{8F818A7E-402F-4DE8-B500-825CBA39C548}" type="presOf" srcId="{D976AE1F-0A2D-46BB-895B-1A12817BC6FA}" destId="{19BA61AA-9EE6-4D87-80A4-3F1BE60D4DB6}" srcOrd="0" destOrd="0" presId="urn:microsoft.com/office/officeart/2008/layout/VerticalCurvedList"/>
    <dgm:cxn modelId="{20E2D68A-C4F1-4203-8201-A015CBAB5D95}" type="presOf" srcId="{9175D51F-270C-42E0-B49C-9AC68814B3D0}" destId="{DF4E4DE0-8698-49C7-B722-E7EA5ADFB997}" srcOrd="0" destOrd="0" presId="urn:microsoft.com/office/officeart/2008/layout/VerticalCurvedList"/>
    <dgm:cxn modelId="{99BDF399-E01C-4110-AA22-290CC22A4327}" type="presOf" srcId="{6CE62142-54D5-4605-9F53-802FF2842000}" destId="{0E1DEF58-AB22-46EC-9A87-212AF8ADD3B4}" srcOrd="0" destOrd="0" presId="urn:microsoft.com/office/officeart/2008/layout/VerticalCurvedList"/>
    <dgm:cxn modelId="{FE0DF2B3-B143-4C6C-A0C2-AE2CB72D65B7}" type="presOf" srcId="{9F27913C-1D88-4FDA-BC87-1B77B84A8742}" destId="{7343B4C7-5F06-4ABE-84D0-783E7635DF25}" srcOrd="0" destOrd="0" presId="urn:microsoft.com/office/officeart/2008/layout/VerticalCurvedList"/>
    <dgm:cxn modelId="{EB8A4FE4-E099-43B0-ABE6-1A6C0296D689}" srcId="{1AA9BD58-0969-4AA5-BC5A-1FBDC2DA315C}" destId="{B10B6BCB-2116-4F43-B99F-302AC1C2E704}" srcOrd="3" destOrd="0" parTransId="{015893D2-AD08-4F4F-819B-F11CFDE451F6}" sibTransId="{AF2C84CB-04EB-42F6-BA1D-4DF45BC6D538}"/>
    <dgm:cxn modelId="{CC73A3FC-35D0-4333-B524-AFEFF4525AB8}" type="presOf" srcId="{1AA9BD58-0969-4AA5-BC5A-1FBDC2DA315C}" destId="{0CABF379-F77C-490C-A669-826159D3B7EF}" srcOrd="0" destOrd="0" presId="urn:microsoft.com/office/officeart/2008/layout/VerticalCurvedList"/>
    <dgm:cxn modelId="{282508FD-8DEE-4698-B2EC-B521F582B849}" srcId="{1AA9BD58-0969-4AA5-BC5A-1FBDC2DA315C}" destId="{8388DB43-2BD4-4983-8448-1C66E7613015}" srcOrd="1" destOrd="0" parTransId="{615BF855-8233-4606-832A-F3042D5474C8}" sibTransId="{4E9B280D-0E82-434F-919B-E19A1AA0193F}"/>
    <dgm:cxn modelId="{09DE2B69-282F-47FB-AD48-C34CC783F4BF}" type="presParOf" srcId="{0CABF379-F77C-490C-A669-826159D3B7EF}" destId="{76774BB6-CA1B-427D-99B4-9175EEF6FE6F}" srcOrd="0" destOrd="0" presId="urn:microsoft.com/office/officeart/2008/layout/VerticalCurvedList"/>
    <dgm:cxn modelId="{494EA5EB-C6B8-4FF2-A38E-FF1873F8FB78}" type="presParOf" srcId="{76774BB6-CA1B-427D-99B4-9175EEF6FE6F}" destId="{364673A8-D87E-417A-97E1-5DAE123EC7D4}" srcOrd="0" destOrd="0" presId="urn:microsoft.com/office/officeart/2008/layout/VerticalCurvedList"/>
    <dgm:cxn modelId="{A55BA2AA-5AC3-45CC-BEF9-E1DF667D6EB3}" type="presParOf" srcId="{364673A8-D87E-417A-97E1-5DAE123EC7D4}" destId="{0BF02CCC-A917-4548-B51F-CD382E53B1FC}" srcOrd="0" destOrd="0" presId="urn:microsoft.com/office/officeart/2008/layout/VerticalCurvedList"/>
    <dgm:cxn modelId="{BE69F351-BA09-4B18-92F8-B77951F88415}" type="presParOf" srcId="{364673A8-D87E-417A-97E1-5DAE123EC7D4}" destId="{7343B4C7-5F06-4ABE-84D0-783E7635DF25}" srcOrd="1" destOrd="0" presId="urn:microsoft.com/office/officeart/2008/layout/VerticalCurvedList"/>
    <dgm:cxn modelId="{F1DC7947-9802-4440-B95D-D16D33422B88}" type="presParOf" srcId="{364673A8-D87E-417A-97E1-5DAE123EC7D4}" destId="{02263B3F-02F7-43DB-B1FE-1FEFD298D4FC}" srcOrd="2" destOrd="0" presId="urn:microsoft.com/office/officeart/2008/layout/VerticalCurvedList"/>
    <dgm:cxn modelId="{9F0C0285-4A08-49A9-81CC-4F55E71D048D}" type="presParOf" srcId="{364673A8-D87E-417A-97E1-5DAE123EC7D4}" destId="{69F41E1A-45B7-4107-A2F0-3116FA354F0D}" srcOrd="3" destOrd="0" presId="urn:microsoft.com/office/officeart/2008/layout/VerticalCurvedList"/>
    <dgm:cxn modelId="{BB094249-BE12-4CF8-88B5-C5F8462C4658}" type="presParOf" srcId="{76774BB6-CA1B-427D-99B4-9175EEF6FE6F}" destId="{19BA61AA-9EE6-4D87-80A4-3F1BE60D4DB6}" srcOrd="1" destOrd="0" presId="urn:microsoft.com/office/officeart/2008/layout/VerticalCurvedList"/>
    <dgm:cxn modelId="{51CBBBB6-677A-4FBA-9966-76CD21E81DAD}" type="presParOf" srcId="{76774BB6-CA1B-427D-99B4-9175EEF6FE6F}" destId="{477F2932-209B-42A6-8F88-A48AB04F2156}" srcOrd="2" destOrd="0" presId="urn:microsoft.com/office/officeart/2008/layout/VerticalCurvedList"/>
    <dgm:cxn modelId="{7BA6BA63-689A-4F42-8FEF-FC6B99DA124E}" type="presParOf" srcId="{477F2932-209B-42A6-8F88-A48AB04F2156}" destId="{4039E200-A5FA-4FD7-9913-CB9949753ACD}" srcOrd="0" destOrd="0" presId="urn:microsoft.com/office/officeart/2008/layout/VerticalCurvedList"/>
    <dgm:cxn modelId="{B2E3A61D-D592-448A-9436-FEA56CA86FCB}" type="presParOf" srcId="{76774BB6-CA1B-427D-99B4-9175EEF6FE6F}" destId="{7EE045D4-BAF9-4DC2-9405-B1347561C8C0}" srcOrd="3" destOrd="0" presId="urn:microsoft.com/office/officeart/2008/layout/VerticalCurvedList"/>
    <dgm:cxn modelId="{6D04188C-119F-48A3-80DF-E9911B2F3A72}" type="presParOf" srcId="{76774BB6-CA1B-427D-99B4-9175EEF6FE6F}" destId="{36B49F48-11DD-4C4C-911D-74FC1009E4F2}" srcOrd="4" destOrd="0" presId="urn:microsoft.com/office/officeart/2008/layout/VerticalCurvedList"/>
    <dgm:cxn modelId="{6BE73236-DF52-47E1-8A91-84D2B8893FC3}" type="presParOf" srcId="{36B49F48-11DD-4C4C-911D-74FC1009E4F2}" destId="{7824141C-E52B-4BA3-B01A-07FD4575D2EB}" srcOrd="0" destOrd="0" presId="urn:microsoft.com/office/officeart/2008/layout/VerticalCurvedList"/>
    <dgm:cxn modelId="{2CC07023-C6D9-4E5F-B8C9-9E5ABAD64524}" type="presParOf" srcId="{76774BB6-CA1B-427D-99B4-9175EEF6FE6F}" destId="{DF4E4DE0-8698-49C7-B722-E7EA5ADFB997}" srcOrd="5" destOrd="0" presId="urn:microsoft.com/office/officeart/2008/layout/VerticalCurvedList"/>
    <dgm:cxn modelId="{E0968672-43C4-423B-AF94-7B21A5E9BC44}" type="presParOf" srcId="{76774BB6-CA1B-427D-99B4-9175EEF6FE6F}" destId="{6D4D815E-2B99-452F-BC22-95D54A1B97B4}" srcOrd="6" destOrd="0" presId="urn:microsoft.com/office/officeart/2008/layout/VerticalCurvedList"/>
    <dgm:cxn modelId="{A4A85FE1-DB81-4292-86E4-DAC3E9E2319F}" type="presParOf" srcId="{6D4D815E-2B99-452F-BC22-95D54A1B97B4}" destId="{03C64906-3BF1-4B66-987A-766C2B3EB756}" srcOrd="0" destOrd="0" presId="urn:microsoft.com/office/officeart/2008/layout/VerticalCurvedList"/>
    <dgm:cxn modelId="{1F1A384E-EA01-4D3D-805B-C67D36104E2E}" type="presParOf" srcId="{76774BB6-CA1B-427D-99B4-9175EEF6FE6F}" destId="{FBAA9038-95B8-43E7-BE89-5F063ABBB283}" srcOrd="7" destOrd="0" presId="urn:microsoft.com/office/officeart/2008/layout/VerticalCurvedList"/>
    <dgm:cxn modelId="{59B776AE-7D30-42BD-90B3-3A3CE8BB9ABA}" type="presParOf" srcId="{76774BB6-CA1B-427D-99B4-9175EEF6FE6F}" destId="{B1F0C09F-7BD6-4A83-AE8C-387F194BEC85}" srcOrd="8" destOrd="0" presId="urn:microsoft.com/office/officeart/2008/layout/VerticalCurvedList"/>
    <dgm:cxn modelId="{3DBD4F8B-1710-4A5E-991D-8BDE3B98F28E}" type="presParOf" srcId="{B1F0C09F-7BD6-4A83-AE8C-387F194BEC85}" destId="{E63DC329-033B-41A4-BBE2-266C29AFE725}" srcOrd="0" destOrd="0" presId="urn:microsoft.com/office/officeart/2008/layout/VerticalCurvedList"/>
    <dgm:cxn modelId="{FAA08C26-4DA6-4B8F-BEC0-4D38A2E2888E}" type="presParOf" srcId="{76774BB6-CA1B-427D-99B4-9175EEF6FE6F}" destId="{0E1DEF58-AB22-46EC-9A87-212AF8ADD3B4}" srcOrd="9" destOrd="0" presId="urn:microsoft.com/office/officeart/2008/layout/VerticalCurvedList"/>
    <dgm:cxn modelId="{31FB8529-7470-423F-A521-B94039B0288E}" type="presParOf" srcId="{76774BB6-CA1B-427D-99B4-9175EEF6FE6F}" destId="{733CC908-97FD-4014-B6DE-8C4B70EDC5D6}" srcOrd="10" destOrd="0" presId="urn:microsoft.com/office/officeart/2008/layout/VerticalCurvedList"/>
    <dgm:cxn modelId="{2EC5185F-5816-4ABC-B909-DF40D6ECD67B}" type="presParOf" srcId="{733CC908-97FD-4014-B6DE-8C4B70EDC5D6}" destId="{CB259D8D-0A7E-460E-B03F-73B2BC0F6A8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ABE2C-CBB4-428B-8CC5-C4A1D0396174}" type="doc">
      <dgm:prSet loTypeId="urn:microsoft.com/office/officeart/2005/8/layout/hProcess9" loCatId="process" qsTypeId="urn:microsoft.com/office/officeart/2005/8/quickstyle/simple1" qsCatId="simple" csTypeId="urn:microsoft.com/office/officeart/2005/8/colors/colorful1" csCatId="colorful" phldr="1"/>
      <dgm:spPr/>
    </dgm:pt>
    <dgm:pt modelId="{E796DEDE-8C6B-48F2-9298-33FF72392666}">
      <dgm:prSet phldrT="[Text]" custT="1"/>
      <dgm:spPr>
        <a:solidFill>
          <a:schemeClr val="accent1">
            <a:lumMod val="25000"/>
            <a:lumOff val="75000"/>
          </a:schemeClr>
        </a:solidFill>
      </dgm:spPr>
      <dgm:t>
        <a:bodyPr/>
        <a:lstStyle/>
        <a:p>
          <a:r>
            <a:rPr lang="en-US" sz="1800" dirty="0">
              <a:solidFill>
                <a:schemeClr val="tx1"/>
              </a:solidFill>
            </a:rPr>
            <a:t>Identification of Patient</a:t>
          </a:r>
        </a:p>
      </dgm:t>
    </dgm:pt>
    <dgm:pt modelId="{5A4FBC39-FFC1-40B0-B855-55ECD679692A}" type="parTrans" cxnId="{992F830B-9C59-418F-BFB3-111B3787D160}">
      <dgm:prSet/>
      <dgm:spPr/>
      <dgm:t>
        <a:bodyPr/>
        <a:lstStyle/>
        <a:p>
          <a:endParaRPr lang="en-US"/>
        </a:p>
      </dgm:t>
    </dgm:pt>
    <dgm:pt modelId="{045AFE93-B40D-4AE9-B0F6-48AF2303ED8E}" type="sibTrans" cxnId="{992F830B-9C59-418F-BFB3-111B3787D160}">
      <dgm:prSet/>
      <dgm:spPr/>
      <dgm:t>
        <a:bodyPr/>
        <a:lstStyle/>
        <a:p>
          <a:endParaRPr lang="en-US"/>
        </a:p>
      </dgm:t>
    </dgm:pt>
    <dgm:pt modelId="{A2C45043-20D4-4940-AC31-02FAE815C6E4}">
      <dgm:prSet phldrT="[Text]" custT="1"/>
      <dgm:spPr/>
      <dgm:t>
        <a:bodyPr/>
        <a:lstStyle/>
        <a:p>
          <a:r>
            <a:rPr lang="en-US" sz="1800" dirty="0">
              <a:solidFill>
                <a:schemeClr val="tx1"/>
              </a:solidFill>
            </a:rPr>
            <a:t>Procedure Site Marking</a:t>
          </a:r>
        </a:p>
        <a:p>
          <a:r>
            <a:rPr lang="en-US" sz="1400" b="0" i="0" dirty="0">
              <a:solidFill>
                <a:schemeClr val="tx1"/>
              </a:solidFill>
            </a:rPr>
            <a:t>If possible, the mark should remain visible after completion of the skin prepping and draping</a:t>
          </a:r>
          <a:endParaRPr lang="en-US" sz="1400" i="0" dirty="0">
            <a:solidFill>
              <a:schemeClr val="tx1"/>
            </a:solidFill>
          </a:endParaRPr>
        </a:p>
      </dgm:t>
    </dgm:pt>
    <dgm:pt modelId="{9227CD8E-A5A9-4BE9-8602-E16B8E498523}" type="parTrans" cxnId="{06C68EBB-DE1B-4D2C-AC59-D8B9EC92636C}">
      <dgm:prSet/>
      <dgm:spPr/>
      <dgm:t>
        <a:bodyPr/>
        <a:lstStyle/>
        <a:p>
          <a:endParaRPr lang="en-US"/>
        </a:p>
      </dgm:t>
    </dgm:pt>
    <dgm:pt modelId="{389AC2FB-17B5-4E04-99B2-D7BBCC01F9AC}" type="sibTrans" cxnId="{06C68EBB-DE1B-4D2C-AC59-D8B9EC92636C}">
      <dgm:prSet/>
      <dgm:spPr/>
      <dgm:t>
        <a:bodyPr/>
        <a:lstStyle/>
        <a:p>
          <a:endParaRPr lang="en-US"/>
        </a:p>
      </dgm:t>
    </dgm:pt>
    <dgm:pt modelId="{01B483A5-70A8-40E8-8B91-57B9142BE8B3}">
      <dgm:prSet phldrT="[Text]" custT="1"/>
      <dgm:spPr>
        <a:solidFill>
          <a:schemeClr val="accent6"/>
        </a:solidFill>
      </dgm:spPr>
      <dgm:t>
        <a:bodyPr/>
        <a:lstStyle/>
        <a:p>
          <a:r>
            <a:rPr lang="en-US" sz="1800" dirty="0">
              <a:solidFill>
                <a:schemeClr val="tx1"/>
              </a:solidFill>
            </a:rPr>
            <a:t>Debrief</a:t>
          </a:r>
        </a:p>
      </dgm:t>
    </dgm:pt>
    <dgm:pt modelId="{AF14D5B1-E96E-4B93-B301-DC4AA4F8931C}" type="parTrans" cxnId="{4608D591-F048-468B-BDE3-E3E6103ABD3D}">
      <dgm:prSet/>
      <dgm:spPr/>
      <dgm:t>
        <a:bodyPr/>
        <a:lstStyle/>
        <a:p>
          <a:endParaRPr lang="en-US"/>
        </a:p>
      </dgm:t>
    </dgm:pt>
    <dgm:pt modelId="{30DD3E69-17D8-419E-A439-ACFE97E682A6}" type="sibTrans" cxnId="{4608D591-F048-468B-BDE3-E3E6103ABD3D}">
      <dgm:prSet/>
      <dgm:spPr/>
      <dgm:t>
        <a:bodyPr/>
        <a:lstStyle/>
        <a:p>
          <a:endParaRPr lang="en-US"/>
        </a:p>
      </dgm:t>
    </dgm:pt>
    <dgm:pt modelId="{A893688E-2DFA-4D1C-B13C-CC4ED5204755}">
      <dgm:prSet custT="1"/>
      <dgm:spPr/>
      <dgm:t>
        <a:bodyPr/>
        <a:lstStyle/>
        <a:p>
          <a:r>
            <a:rPr lang="en-US" sz="1800" dirty="0">
              <a:solidFill>
                <a:schemeClr val="tx1"/>
              </a:solidFill>
            </a:rPr>
            <a:t>Second Time Out- Prior to Incision or Procedure Start</a:t>
          </a:r>
        </a:p>
      </dgm:t>
    </dgm:pt>
    <dgm:pt modelId="{D90506A7-00DC-424B-8AA2-54520BF5C147}" type="parTrans" cxnId="{64ABBE0A-DFCF-4E6D-B7E3-31BC8D26EBC2}">
      <dgm:prSet/>
      <dgm:spPr/>
      <dgm:t>
        <a:bodyPr/>
        <a:lstStyle/>
        <a:p>
          <a:endParaRPr lang="en-US"/>
        </a:p>
      </dgm:t>
    </dgm:pt>
    <dgm:pt modelId="{62E2E535-8BD7-4AA9-A3C8-37F5D99F4939}" type="sibTrans" cxnId="{64ABBE0A-DFCF-4E6D-B7E3-31BC8D26EBC2}">
      <dgm:prSet/>
      <dgm:spPr/>
      <dgm:t>
        <a:bodyPr/>
        <a:lstStyle/>
        <a:p>
          <a:endParaRPr lang="en-US"/>
        </a:p>
      </dgm:t>
    </dgm:pt>
    <dgm:pt modelId="{EA10135E-D93B-429A-9878-3AFB44ECF8D7}">
      <dgm:prSet custT="1"/>
      <dgm:spPr>
        <a:solidFill>
          <a:schemeClr val="accent4">
            <a:lumMod val="20000"/>
            <a:lumOff val="80000"/>
          </a:schemeClr>
        </a:solidFill>
      </dgm:spPr>
      <dgm:t>
        <a:bodyPr/>
        <a:lstStyle/>
        <a:p>
          <a:r>
            <a:rPr lang="en-US" sz="1800" dirty="0">
              <a:solidFill>
                <a:schemeClr val="tx1"/>
              </a:solidFill>
            </a:rPr>
            <a:t>First Time Out- Prior to induction or regional block performed in the OR </a:t>
          </a:r>
        </a:p>
      </dgm:t>
    </dgm:pt>
    <dgm:pt modelId="{A50FB226-430C-41E3-9CAF-B1AEB5F44A00}" type="parTrans" cxnId="{51D05516-B5AF-4380-B2F1-C146558C7BB7}">
      <dgm:prSet/>
      <dgm:spPr/>
      <dgm:t>
        <a:bodyPr/>
        <a:lstStyle/>
        <a:p>
          <a:endParaRPr lang="en-US"/>
        </a:p>
      </dgm:t>
    </dgm:pt>
    <dgm:pt modelId="{32930E6F-EC87-4521-9DF8-733C353363DE}" type="sibTrans" cxnId="{51D05516-B5AF-4380-B2F1-C146558C7BB7}">
      <dgm:prSet/>
      <dgm:spPr/>
      <dgm:t>
        <a:bodyPr/>
        <a:lstStyle/>
        <a:p>
          <a:endParaRPr lang="en-US"/>
        </a:p>
      </dgm:t>
    </dgm:pt>
    <dgm:pt modelId="{422A2BBE-7E3A-49EB-A181-282DF9AEB0C1}" type="pres">
      <dgm:prSet presAssocID="{0E2ABE2C-CBB4-428B-8CC5-C4A1D0396174}" presName="CompostProcess" presStyleCnt="0">
        <dgm:presLayoutVars>
          <dgm:dir/>
          <dgm:resizeHandles val="exact"/>
        </dgm:presLayoutVars>
      </dgm:prSet>
      <dgm:spPr/>
    </dgm:pt>
    <dgm:pt modelId="{A7A3E56A-8BDC-48E5-94A5-B5C43E92ED24}" type="pres">
      <dgm:prSet presAssocID="{0E2ABE2C-CBB4-428B-8CC5-C4A1D0396174}" presName="arrow" presStyleLbl="bgShp" presStyleIdx="0" presStyleCnt="1"/>
      <dgm:spPr>
        <a:solidFill>
          <a:schemeClr val="accent2"/>
        </a:solidFill>
      </dgm:spPr>
    </dgm:pt>
    <dgm:pt modelId="{CC1B3438-11C7-4FA4-92BC-0AA88F63458F}" type="pres">
      <dgm:prSet presAssocID="{0E2ABE2C-CBB4-428B-8CC5-C4A1D0396174}" presName="linearProcess" presStyleCnt="0"/>
      <dgm:spPr/>
    </dgm:pt>
    <dgm:pt modelId="{60893978-3385-4658-AFCB-9BF46A68AE85}" type="pres">
      <dgm:prSet presAssocID="{E796DEDE-8C6B-48F2-9298-33FF72392666}" presName="textNode" presStyleLbl="node1" presStyleIdx="0" presStyleCnt="5">
        <dgm:presLayoutVars>
          <dgm:bulletEnabled val="1"/>
        </dgm:presLayoutVars>
      </dgm:prSet>
      <dgm:spPr/>
    </dgm:pt>
    <dgm:pt modelId="{5847A23A-3476-4412-BBEC-358B20BFB814}" type="pres">
      <dgm:prSet presAssocID="{045AFE93-B40D-4AE9-B0F6-48AF2303ED8E}" presName="sibTrans" presStyleCnt="0"/>
      <dgm:spPr/>
    </dgm:pt>
    <dgm:pt modelId="{F1DF6FE8-2490-4DD1-BDDE-7E708BD2E4C8}" type="pres">
      <dgm:prSet presAssocID="{A2C45043-20D4-4940-AC31-02FAE815C6E4}" presName="textNode" presStyleLbl="node1" presStyleIdx="1" presStyleCnt="5">
        <dgm:presLayoutVars>
          <dgm:bulletEnabled val="1"/>
        </dgm:presLayoutVars>
      </dgm:prSet>
      <dgm:spPr/>
    </dgm:pt>
    <dgm:pt modelId="{A19F046D-2F83-4F42-9ACB-D2E1AE42A6AB}" type="pres">
      <dgm:prSet presAssocID="{389AC2FB-17B5-4E04-99B2-D7BBCC01F9AC}" presName="sibTrans" presStyleCnt="0"/>
      <dgm:spPr/>
    </dgm:pt>
    <dgm:pt modelId="{A8E9A532-A87C-49E6-A38A-7F47EB9891E5}" type="pres">
      <dgm:prSet presAssocID="{EA10135E-D93B-429A-9878-3AFB44ECF8D7}" presName="textNode" presStyleLbl="node1" presStyleIdx="2" presStyleCnt="5">
        <dgm:presLayoutVars>
          <dgm:bulletEnabled val="1"/>
        </dgm:presLayoutVars>
      </dgm:prSet>
      <dgm:spPr/>
    </dgm:pt>
    <dgm:pt modelId="{1AC08856-0AF5-4B94-80B5-E7B1920075D7}" type="pres">
      <dgm:prSet presAssocID="{32930E6F-EC87-4521-9DF8-733C353363DE}" presName="sibTrans" presStyleCnt="0"/>
      <dgm:spPr/>
    </dgm:pt>
    <dgm:pt modelId="{118D69C9-4718-470D-80B7-D8B0B009EDF3}" type="pres">
      <dgm:prSet presAssocID="{A893688E-2DFA-4D1C-B13C-CC4ED5204755}" presName="textNode" presStyleLbl="node1" presStyleIdx="3" presStyleCnt="5">
        <dgm:presLayoutVars>
          <dgm:bulletEnabled val="1"/>
        </dgm:presLayoutVars>
      </dgm:prSet>
      <dgm:spPr/>
    </dgm:pt>
    <dgm:pt modelId="{07D96EB3-0EDB-442E-A6EC-9ABC565DF827}" type="pres">
      <dgm:prSet presAssocID="{62E2E535-8BD7-4AA9-A3C8-37F5D99F4939}" presName="sibTrans" presStyleCnt="0"/>
      <dgm:spPr/>
    </dgm:pt>
    <dgm:pt modelId="{EA2827B6-970F-4065-9F04-6B73538AB07B}" type="pres">
      <dgm:prSet presAssocID="{01B483A5-70A8-40E8-8B91-57B9142BE8B3}" presName="textNode" presStyleLbl="node1" presStyleIdx="4" presStyleCnt="5">
        <dgm:presLayoutVars>
          <dgm:bulletEnabled val="1"/>
        </dgm:presLayoutVars>
      </dgm:prSet>
      <dgm:spPr/>
    </dgm:pt>
  </dgm:ptLst>
  <dgm:cxnLst>
    <dgm:cxn modelId="{64ABBE0A-DFCF-4E6D-B7E3-31BC8D26EBC2}" srcId="{0E2ABE2C-CBB4-428B-8CC5-C4A1D0396174}" destId="{A893688E-2DFA-4D1C-B13C-CC4ED5204755}" srcOrd="3" destOrd="0" parTransId="{D90506A7-00DC-424B-8AA2-54520BF5C147}" sibTransId="{62E2E535-8BD7-4AA9-A3C8-37F5D99F4939}"/>
    <dgm:cxn modelId="{E6C57C0B-20DB-4E01-8AC7-003B6D1B9782}" type="presOf" srcId="{A893688E-2DFA-4D1C-B13C-CC4ED5204755}" destId="{118D69C9-4718-470D-80B7-D8B0B009EDF3}" srcOrd="0" destOrd="0" presId="urn:microsoft.com/office/officeart/2005/8/layout/hProcess9"/>
    <dgm:cxn modelId="{992F830B-9C59-418F-BFB3-111B3787D160}" srcId="{0E2ABE2C-CBB4-428B-8CC5-C4A1D0396174}" destId="{E796DEDE-8C6B-48F2-9298-33FF72392666}" srcOrd="0" destOrd="0" parTransId="{5A4FBC39-FFC1-40B0-B855-55ECD679692A}" sibTransId="{045AFE93-B40D-4AE9-B0F6-48AF2303ED8E}"/>
    <dgm:cxn modelId="{51D05516-B5AF-4380-B2F1-C146558C7BB7}" srcId="{0E2ABE2C-CBB4-428B-8CC5-C4A1D0396174}" destId="{EA10135E-D93B-429A-9878-3AFB44ECF8D7}" srcOrd="2" destOrd="0" parTransId="{A50FB226-430C-41E3-9CAF-B1AEB5F44A00}" sibTransId="{32930E6F-EC87-4521-9DF8-733C353363DE}"/>
    <dgm:cxn modelId="{4CD7E267-BBB4-45C7-B0BF-2CCD7B821450}" type="presOf" srcId="{A2C45043-20D4-4940-AC31-02FAE815C6E4}" destId="{F1DF6FE8-2490-4DD1-BDDE-7E708BD2E4C8}" srcOrd="0" destOrd="0" presId="urn:microsoft.com/office/officeart/2005/8/layout/hProcess9"/>
    <dgm:cxn modelId="{86CD8F52-6AC1-4ACE-874C-13E11A15565A}" type="presOf" srcId="{E796DEDE-8C6B-48F2-9298-33FF72392666}" destId="{60893978-3385-4658-AFCB-9BF46A68AE85}" srcOrd="0" destOrd="0" presId="urn:microsoft.com/office/officeart/2005/8/layout/hProcess9"/>
    <dgm:cxn modelId="{4608D591-F048-468B-BDE3-E3E6103ABD3D}" srcId="{0E2ABE2C-CBB4-428B-8CC5-C4A1D0396174}" destId="{01B483A5-70A8-40E8-8B91-57B9142BE8B3}" srcOrd="4" destOrd="0" parTransId="{AF14D5B1-E96E-4B93-B301-DC4AA4F8931C}" sibTransId="{30DD3E69-17D8-419E-A439-ACFE97E682A6}"/>
    <dgm:cxn modelId="{3F89CC92-62D3-44B1-98A2-E4461FB35D12}" type="presOf" srcId="{01B483A5-70A8-40E8-8B91-57B9142BE8B3}" destId="{EA2827B6-970F-4065-9F04-6B73538AB07B}" srcOrd="0" destOrd="0" presId="urn:microsoft.com/office/officeart/2005/8/layout/hProcess9"/>
    <dgm:cxn modelId="{75569B9A-7C7B-44DA-8A21-6EFBFAD9BDEC}" type="presOf" srcId="{0E2ABE2C-CBB4-428B-8CC5-C4A1D0396174}" destId="{422A2BBE-7E3A-49EB-A181-282DF9AEB0C1}" srcOrd="0" destOrd="0" presId="urn:microsoft.com/office/officeart/2005/8/layout/hProcess9"/>
    <dgm:cxn modelId="{06C68EBB-DE1B-4D2C-AC59-D8B9EC92636C}" srcId="{0E2ABE2C-CBB4-428B-8CC5-C4A1D0396174}" destId="{A2C45043-20D4-4940-AC31-02FAE815C6E4}" srcOrd="1" destOrd="0" parTransId="{9227CD8E-A5A9-4BE9-8602-E16B8E498523}" sibTransId="{389AC2FB-17B5-4E04-99B2-D7BBCC01F9AC}"/>
    <dgm:cxn modelId="{B8A3F4FF-CB83-482B-B46C-6950EC289BA7}" type="presOf" srcId="{EA10135E-D93B-429A-9878-3AFB44ECF8D7}" destId="{A8E9A532-A87C-49E6-A38A-7F47EB9891E5}" srcOrd="0" destOrd="0" presId="urn:microsoft.com/office/officeart/2005/8/layout/hProcess9"/>
    <dgm:cxn modelId="{B08E7680-6DEF-45A6-89CB-F66F307F4975}" type="presParOf" srcId="{422A2BBE-7E3A-49EB-A181-282DF9AEB0C1}" destId="{A7A3E56A-8BDC-48E5-94A5-B5C43E92ED24}" srcOrd="0" destOrd="0" presId="urn:microsoft.com/office/officeart/2005/8/layout/hProcess9"/>
    <dgm:cxn modelId="{7D359B27-9A9B-45C1-9BFF-59ADB8053B6E}" type="presParOf" srcId="{422A2BBE-7E3A-49EB-A181-282DF9AEB0C1}" destId="{CC1B3438-11C7-4FA4-92BC-0AA88F63458F}" srcOrd="1" destOrd="0" presId="urn:microsoft.com/office/officeart/2005/8/layout/hProcess9"/>
    <dgm:cxn modelId="{04B73815-1642-4E0E-BE13-5B5F381ABC84}" type="presParOf" srcId="{CC1B3438-11C7-4FA4-92BC-0AA88F63458F}" destId="{60893978-3385-4658-AFCB-9BF46A68AE85}" srcOrd="0" destOrd="0" presId="urn:microsoft.com/office/officeart/2005/8/layout/hProcess9"/>
    <dgm:cxn modelId="{5140F833-F937-4E8D-8263-1535F248595F}" type="presParOf" srcId="{CC1B3438-11C7-4FA4-92BC-0AA88F63458F}" destId="{5847A23A-3476-4412-BBEC-358B20BFB814}" srcOrd="1" destOrd="0" presId="urn:microsoft.com/office/officeart/2005/8/layout/hProcess9"/>
    <dgm:cxn modelId="{A2114A38-E1F2-4349-998F-087AFB5B4A7D}" type="presParOf" srcId="{CC1B3438-11C7-4FA4-92BC-0AA88F63458F}" destId="{F1DF6FE8-2490-4DD1-BDDE-7E708BD2E4C8}" srcOrd="2" destOrd="0" presId="urn:microsoft.com/office/officeart/2005/8/layout/hProcess9"/>
    <dgm:cxn modelId="{47D07D14-AA37-402A-8D85-23A9D1146A14}" type="presParOf" srcId="{CC1B3438-11C7-4FA4-92BC-0AA88F63458F}" destId="{A19F046D-2F83-4F42-9ACB-D2E1AE42A6AB}" srcOrd="3" destOrd="0" presId="urn:microsoft.com/office/officeart/2005/8/layout/hProcess9"/>
    <dgm:cxn modelId="{BBC02703-6ADD-4D5E-845B-1E9655F2D4FD}" type="presParOf" srcId="{CC1B3438-11C7-4FA4-92BC-0AA88F63458F}" destId="{A8E9A532-A87C-49E6-A38A-7F47EB9891E5}" srcOrd="4" destOrd="0" presId="urn:microsoft.com/office/officeart/2005/8/layout/hProcess9"/>
    <dgm:cxn modelId="{7757F978-652B-4D92-9809-3B0C9FCAF936}" type="presParOf" srcId="{CC1B3438-11C7-4FA4-92BC-0AA88F63458F}" destId="{1AC08856-0AF5-4B94-80B5-E7B1920075D7}" srcOrd="5" destOrd="0" presId="urn:microsoft.com/office/officeart/2005/8/layout/hProcess9"/>
    <dgm:cxn modelId="{48EE7DF7-D031-4AA8-A1D0-CDF9748B595B}" type="presParOf" srcId="{CC1B3438-11C7-4FA4-92BC-0AA88F63458F}" destId="{118D69C9-4718-470D-80B7-D8B0B009EDF3}" srcOrd="6" destOrd="0" presId="urn:microsoft.com/office/officeart/2005/8/layout/hProcess9"/>
    <dgm:cxn modelId="{84FE4ABD-2A7D-4B1E-9CEF-27A815B96513}" type="presParOf" srcId="{CC1B3438-11C7-4FA4-92BC-0AA88F63458F}" destId="{07D96EB3-0EDB-442E-A6EC-9ABC565DF827}" srcOrd="7" destOrd="0" presId="urn:microsoft.com/office/officeart/2005/8/layout/hProcess9"/>
    <dgm:cxn modelId="{63F9C09D-2DA5-4B9E-B2B8-23C6D27DBA38}" type="presParOf" srcId="{CC1B3438-11C7-4FA4-92BC-0AA88F63458F}" destId="{EA2827B6-970F-4065-9F04-6B73538AB07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3B4C7-5F06-4ABE-84D0-783E7635DF25}">
      <dsp:nvSpPr>
        <dsp:cNvPr id="0" name=""/>
        <dsp:cNvSpPr/>
      </dsp:nvSpPr>
      <dsp:spPr>
        <a:xfrm>
          <a:off x="-5905669" y="-903765"/>
          <a:ext cx="7030585" cy="7030585"/>
        </a:xfrm>
        <a:prstGeom prst="blockArc">
          <a:avLst>
            <a:gd name="adj1" fmla="val 18900000"/>
            <a:gd name="adj2" fmla="val 2700000"/>
            <a:gd name="adj3" fmla="val 30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A61AA-9EE6-4D87-80A4-3F1BE60D4DB6}">
      <dsp:nvSpPr>
        <dsp:cNvPr id="0" name=""/>
        <dsp:cNvSpPr/>
      </dsp:nvSpPr>
      <dsp:spPr>
        <a:xfrm>
          <a:off x="491641" y="326336"/>
          <a:ext cx="7934619" cy="6530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391"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The testing center performs the diagnostic test ordered by the treating physician/practitioner.</a:t>
          </a:r>
        </a:p>
      </dsp:txBody>
      <dsp:txXfrm>
        <a:off x="491641" y="326336"/>
        <a:ext cx="7934619" cy="653090"/>
      </dsp:txXfrm>
    </dsp:sp>
    <dsp:sp modelId="{4039E200-A5FA-4FD7-9913-CB9949753ACD}">
      <dsp:nvSpPr>
        <dsp:cNvPr id="0" name=""/>
        <dsp:cNvSpPr/>
      </dsp:nvSpPr>
      <dsp:spPr>
        <a:xfrm>
          <a:off x="83460" y="244700"/>
          <a:ext cx="816363" cy="81636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045D4-BAF9-4DC2-9405-B1347561C8C0}">
      <dsp:nvSpPr>
        <dsp:cNvPr id="0" name=""/>
        <dsp:cNvSpPr/>
      </dsp:nvSpPr>
      <dsp:spPr>
        <a:xfrm>
          <a:off x="959627" y="1305659"/>
          <a:ext cx="7466633" cy="6530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391"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The interpreting physician at the testing facility determines and documents that, because of the abnormal result of the diagnostic test performed, and additional diagnostic test is medically necessary.</a:t>
          </a:r>
        </a:p>
      </dsp:txBody>
      <dsp:txXfrm>
        <a:off x="959627" y="1305659"/>
        <a:ext cx="7466633" cy="653090"/>
      </dsp:txXfrm>
    </dsp:sp>
    <dsp:sp modelId="{7824141C-E52B-4BA3-B01A-07FD4575D2EB}">
      <dsp:nvSpPr>
        <dsp:cNvPr id="0" name=""/>
        <dsp:cNvSpPr/>
      </dsp:nvSpPr>
      <dsp:spPr>
        <a:xfrm>
          <a:off x="551445" y="1224022"/>
          <a:ext cx="816363" cy="81636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E4DE0-8698-49C7-B722-E7EA5ADFB997}">
      <dsp:nvSpPr>
        <dsp:cNvPr id="0" name=""/>
        <dsp:cNvSpPr/>
      </dsp:nvSpPr>
      <dsp:spPr>
        <a:xfrm>
          <a:off x="1103261" y="2284982"/>
          <a:ext cx="7322999" cy="653090"/>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391"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Delaying the performance of the additional diagnostic test would have an adverse effect on the care of the patient.</a:t>
          </a:r>
        </a:p>
      </dsp:txBody>
      <dsp:txXfrm>
        <a:off x="1103261" y="2284982"/>
        <a:ext cx="7322999" cy="653090"/>
      </dsp:txXfrm>
    </dsp:sp>
    <dsp:sp modelId="{03C64906-3BF1-4B66-987A-766C2B3EB756}">
      <dsp:nvSpPr>
        <dsp:cNvPr id="0" name=""/>
        <dsp:cNvSpPr/>
      </dsp:nvSpPr>
      <dsp:spPr>
        <a:xfrm>
          <a:off x="695079" y="2203345"/>
          <a:ext cx="816363" cy="81636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AA9038-95B8-43E7-BE89-5F063ABBB283}">
      <dsp:nvSpPr>
        <dsp:cNvPr id="0" name=""/>
        <dsp:cNvSpPr/>
      </dsp:nvSpPr>
      <dsp:spPr>
        <a:xfrm>
          <a:off x="959627" y="3264304"/>
          <a:ext cx="7466633" cy="6530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3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result of the test is communicated to and is used by the treating physician/practitioner in the treatment of the patient.</a:t>
          </a:r>
        </a:p>
      </dsp:txBody>
      <dsp:txXfrm>
        <a:off x="959627" y="3264304"/>
        <a:ext cx="7466633" cy="653090"/>
      </dsp:txXfrm>
    </dsp:sp>
    <dsp:sp modelId="{E63DC329-033B-41A4-BBE2-266C29AFE725}">
      <dsp:nvSpPr>
        <dsp:cNvPr id="0" name=""/>
        <dsp:cNvSpPr/>
      </dsp:nvSpPr>
      <dsp:spPr>
        <a:xfrm>
          <a:off x="551445" y="3182668"/>
          <a:ext cx="816363" cy="81636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DEF58-AB22-46EC-9A87-212AF8ADD3B4}">
      <dsp:nvSpPr>
        <dsp:cNvPr id="0" name=""/>
        <dsp:cNvSpPr/>
      </dsp:nvSpPr>
      <dsp:spPr>
        <a:xfrm>
          <a:off x="491641" y="4243627"/>
          <a:ext cx="7934619" cy="6530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3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interpreting physician at the testing facility documents in their report why the additional testing was performed</a:t>
          </a:r>
        </a:p>
      </dsp:txBody>
      <dsp:txXfrm>
        <a:off x="491641" y="4243627"/>
        <a:ext cx="7934619" cy="653090"/>
      </dsp:txXfrm>
    </dsp:sp>
    <dsp:sp modelId="{CB259D8D-0A7E-460E-B03F-73B2BC0F6A8F}">
      <dsp:nvSpPr>
        <dsp:cNvPr id="0" name=""/>
        <dsp:cNvSpPr/>
      </dsp:nvSpPr>
      <dsp:spPr>
        <a:xfrm>
          <a:off x="83460" y="4161991"/>
          <a:ext cx="816363" cy="81636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E56A-8BDC-48E5-94A5-B5C43E92ED24}">
      <dsp:nvSpPr>
        <dsp:cNvPr id="0" name=""/>
        <dsp:cNvSpPr/>
      </dsp:nvSpPr>
      <dsp:spPr>
        <a:xfrm>
          <a:off x="844391" y="0"/>
          <a:ext cx="9569767" cy="4522964"/>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60893978-3385-4658-AFCB-9BF46A68AE85}">
      <dsp:nvSpPr>
        <dsp:cNvPr id="0" name=""/>
        <dsp:cNvSpPr/>
      </dsp:nvSpPr>
      <dsp:spPr>
        <a:xfrm>
          <a:off x="3298" y="1356889"/>
          <a:ext cx="1985638" cy="1809185"/>
        </a:xfrm>
        <a:prstGeom prst="roundRect">
          <a:avLst/>
        </a:prstGeom>
        <a:solidFill>
          <a:schemeClr val="accent1">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Identification of Patient</a:t>
          </a:r>
        </a:p>
      </dsp:txBody>
      <dsp:txXfrm>
        <a:off x="91615" y="1445206"/>
        <a:ext cx="1809004" cy="1632551"/>
      </dsp:txXfrm>
    </dsp:sp>
    <dsp:sp modelId="{F1DF6FE8-2490-4DD1-BDDE-7E708BD2E4C8}">
      <dsp:nvSpPr>
        <dsp:cNvPr id="0" name=""/>
        <dsp:cNvSpPr/>
      </dsp:nvSpPr>
      <dsp:spPr>
        <a:xfrm>
          <a:off x="2319877" y="1356889"/>
          <a:ext cx="1985638" cy="18091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Procedure Site Marking</a:t>
          </a:r>
        </a:p>
        <a:p>
          <a:pPr marL="0" lvl="0" indent="0" algn="ctr" defTabSz="800100">
            <a:lnSpc>
              <a:spcPct val="90000"/>
            </a:lnSpc>
            <a:spcBef>
              <a:spcPct val="0"/>
            </a:spcBef>
            <a:spcAft>
              <a:spcPct val="35000"/>
            </a:spcAft>
            <a:buNone/>
          </a:pPr>
          <a:r>
            <a:rPr lang="en-US" sz="1400" b="0" i="0" kern="1200" dirty="0">
              <a:solidFill>
                <a:schemeClr val="tx1"/>
              </a:solidFill>
            </a:rPr>
            <a:t>If possible, the mark should remain visible after completion of the skin prepping and draping</a:t>
          </a:r>
          <a:endParaRPr lang="en-US" sz="1400" i="0" kern="1200" dirty="0">
            <a:solidFill>
              <a:schemeClr val="tx1"/>
            </a:solidFill>
          </a:endParaRPr>
        </a:p>
      </dsp:txBody>
      <dsp:txXfrm>
        <a:off x="2408194" y="1445206"/>
        <a:ext cx="1809004" cy="1632551"/>
      </dsp:txXfrm>
    </dsp:sp>
    <dsp:sp modelId="{A8E9A532-A87C-49E6-A38A-7F47EB9891E5}">
      <dsp:nvSpPr>
        <dsp:cNvPr id="0" name=""/>
        <dsp:cNvSpPr/>
      </dsp:nvSpPr>
      <dsp:spPr>
        <a:xfrm>
          <a:off x="4636455" y="1356889"/>
          <a:ext cx="1985638" cy="1809185"/>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First Time Out- Prior to induction or regional block performed in the OR </a:t>
          </a:r>
        </a:p>
      </dsp:txBody>
      <dsp:txXfrm>
        <a:off x="4724772" y="1445206"/>
        <a:ext cx="1809004" cy="1632551"/>
      </dsp:txXfrm>
    </dsp:sp>
    <dsp:sp modelId="{118D69C9-4718-470D-80B7-D8B0B009EDF3}">
      <dsp:nvSpPr>
        <dsp:cNvPr id="0" name=""/>
        <dsp:cNvSpPr/>
      </dsp:nvSpPr>
      <dsp:spPr>
        <a:xfrm>
          <a:off x="6953034" y="1356889"/>
          <a:ext cx="1985638" cy="1809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Second Time Out- Prior to Incision or Procedure Start</a:t>
          </a:r>
        </a:p>
      </dsp:txBody>
      <dsp:txXfrm>
        <a:off x="7041351" y="1445206"/>
        <a:ext cx="1809004" cy="1632551"/>
      </dsp:txXfrm>
    </dsp:sp>
    <dsp:sp modelId="{EA2827B6-970F-4065-9F04-6B73538AB07B}">
      <dsp:nvSpPr>
        <dsp:cNvPr id="0" name=""/>
        <dsp:cNvSpPr/>
      </dsp:nvSpPr>
      <dsp:spPr>
        <a:xfrm>
          <a:off x="9269612" y="1356889"/>
          <a:ext cx="1985638" cy="180918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Debrief</a:t>
          </a:r>
        </a:p>
      </dsp:txBody>
      <dsp:txXfrm>
        <a:off x="9357929" y="1445206"/>
        <a:ext cx="1809004" cy="16325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5/13/2024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chealthcare-uncmc.policystat.com/policy/11645062/latest#autoid-y63g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53263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359726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17</a:t>
            </a:fld>
            <a:endParaRPr lang="en-US"/>
          </a:p>
        </p:txBody>
      </p:sp>
    </p:spTree>
    <p:extLst>
      <p:ext uri="{BB962C8B-B14F-4D97-AF65-F5344CB8AC3E}">
        <p14:creationId xmlns:p14="http://schemas.microsoft.com/office/powerpoint/2010/main" val="242671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18</a:t>
            </a:fld>
            <a:endParaRPr lang="en-US"/>
          </a:p>
        </p:txBody>
      </p:sp>
    </p:spTree>
    <p:extLst>
      <p:ext uri="{BB962C8B-B14F-4D97-AF65-F5344CB8AC3E}">
        <p14:creationId xmlns:p14="http://schemas.microsoft.com/office/powerpoint/2010/main" val="71310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19</a:t>
            </a:fld>
            <a:endParaRPr lang="en-US"/>
          </a:p>
        </p:txBody>
      </p:sp>
    </p:spTree>
    <p:extLst>
      <p:ext uri="{BB962C8B-B14F-4D97-AF65-F5344CB8AC3E}">
        <p14:creationId xmlns:p14="http://schemas.microsoft.com/office/powerpoint/2010/main" val="220656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we will review the Teaching Physician guidelines!</a:t>
            </a:r>
            <a:r>
              <a:rPr lang="en-US" baseline="0"/>
              <a:t> </a:t>
            </a:r>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20</a:t>
            </a:fld>
            <a:endParaRPr lang="en-US"/>
          </a:p>
        </p:txBody>
      </p:sp>
    </p:spTree>
    <p:extLst>
      <p:ext uri="{BB962C8B-B14F-4D97-AF65-F5344CB8AC3E}">
        <p14:creationId xmlns:p14="http://schemas.microsoft.com/office/powerpoint/2010/main" val="302515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pPr>
            <a:r>
              <a:rPr lang="en-US" dirty="0"/>
              <a:t>Medicare pays for resident physician services through Part A to the hospital. Medicare makes the payments based on the proportionate share of Medicare patients seen at the teaching hospital. Teaching Physicians are paid by Medicare Part B on a fee-for-service basis.</a:t>
            </a:r>
            <a:r>
              <a:rPr lang="en-US" baseline="0" dirty="0"/>
              <a:t> </a:t>
            </a:r>
            <a:r>
              <a:rPr lang="en-US" dirty="0"/>
              <a:t>Medicare Part B will pay for Teaching Physician (TP) services with the resident physician, when the Teaching Physician </a:t>
            </a:r>
            <a:r>
              <a:rPr lang="en-US" dirty="0">
                <a:solidFill>
                  <a:schemeClr val="accent2"/>
                </a:solidFill>
              </a:rPr>
              <a:t>participates and documents </a:t>
            </a:r>
            <a:r>
              <a:rPr lang="en-US" dirty="0"/>
              <a:t>their involvement in the service.  If the Teaching Physician does not participate in a given patient service when a resident is involved, and meet specific documentation requirements, then the Teaching Physician may </a:t>
            </a:r>
            <a:r>
              <a:rPr lang="en-US" b="1" dirty="0"/>
              <a:t>not</a:t>
            </a:r>
            <a:r>
              <a:rPr lang="en-US" dirty="0"/>
              <a:t> bill for the service. Of</a:t>
            </a:r>
            <a:r>
              <a:rPr lang="en-US" baseline="0" dirty="0"/>
              <a:t> course, we all know </a:t>
            </a:r>
            <a:r>
              <a:rPr lang="en-US" dirty="0"/>
              <a:t>Medicare does not want to pay for the service</a:t>
            </a:r>
            <a:r>
              <a:rPr lang="en-US" baseline="0" dirty="0"/>
              <a:t> twice. </a:t>
            </a:r>
          </a:p>
          <a:p>
            <a:pPr lvl="1">
              <a:spcAft>
                <a:spcPts val="1200"/>
              </a:spcAft>
              <a:buClr>
                <a:schemeClr val="accent2"/>
              </a:buClr>
            </a:pPr>
            <a:endParaRPr lang="en-US" dirty="0"/>
          </a:p>
          <a:p>
            <a:pPr lvl="0">
              <a:spcAft>
                <a:spcPts val="1200"/>
              </a:spcAft>
              <a:buClr>
                <a:schemeClr val="accent2"/>
              </a:buClr>
            </a:pPr>
            <a:r>
              <a:rPr lang="en-US" dirty="0"/>
              <a:t>Three things to remember</a:t>
            </a:r>
            <a:r>
              <a:rPr lang="en-US" baseline="0" dirty="0"/>
              <a:t> when working at a Academic Medical Centers </a:t>
            </a:r>
            <a:r>
              <a:rPr lang="en-US" dirty="0"/>
              <a:t>to avoid refunds and penalties:</a:t>
            </a:r>
            <a:r>
              <a:rPr lang="en-US" baseline="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Ensure your participation in the critical or key portions of the service performed and in the management of the patient is </a:t>
            </a:r>
            <a:r>
              <a:rPr lang="en-US" sz="1200" b="1" dirty="0">
                <a:solidFill>
                  <a:schemeClr val="bg1"/>
                </a:solidFill>
              </a:rPr>
              <a:t>documented </a:t>
            </a:r>
            <a:r>
              <a:rPr lang="en-US" sz="1200" dirty="0">
                <a:solidFill>
                  <a:schemeClr val="bg1"/>
                </a:solidFill>
              </a:rPr>
              <a:t>in the medical record.</a:t>
            </a:r>
          </a:p>
          <a:p>
            <a:pPr marL="171450" lvl="0" indent="-171450">
              <a:buFont typeface="Arial" panose="020B0604020202020204" pitchFamily="34" charset="0"/>
              <a:buChar char="•"/>
            </a:pPr>
            <a:r>
              <a:rPr lang="en-US" sz="1200" dirty="0">
                <a:solidFill>
                  <a:schemeClr val="bg1"/>
                </a:solidFill>
              </a:rPr>
              <a:t>Choose the attestation that reflects how you participated in the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Documentation in the note must support the service that is billed.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Documentation is key to payment!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21</a:t>
            </a:fld>
            <a:endParaRPr lang="en-US"/>
          </a:p>
        </p:txBody>
      </p:sp>
    </p:spTree>
    <p:extLst>
      <p:ext uri="{BB962C8B-B14F-4D97-AF65-F5344CB8AC3E}">
        <p14:creationId xmlns:p14="http://schemas.microsoft.com/office/powerpoint/2010/main" val="3224080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22</a:t>
            </a:fld>
            <a:endParaRPr lang="en-US" dirty="0"/>
          </a:p>
        </p:txBody>
      </p:sp>
    </p:spTree>
    <p:extLst>
      <p:ext uri="{BB962C8B-B14F-4D97-AF65-F5344CB8AC3E}">
        <p14:creationId xmlns:p14="http://schemas.microsoft.com/office/powerpoint/2010/main" val="294179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u="sng" dirty="0"/>
              <a:t>Identification of Paitent</a:t>
            </a:r>
          </a:p>
          <a:p>
            <a:pPr marL="228600" indent="-228600" fontAlgn="base">
              <a:buFont typeface="+mj-lt"/>
              <a:buAutoNum type="arabicPeriod"/>
            </a:pPr>
            <a:r>
              <a:rPr lang="en-US" dirty="0"/>
              <a:t>A registered nurse should identify the patient using two (2) patient identifiers on the patient's ID band upon arrival in the preoperative/procedural area, upon arrival in the OR, upon arrival in the post anesthesia area, and anytime transfer of care occurs. </a:t>
            </a:r>
          </a:p>
          <a:p>
            <a:pPr marL="228600" indent="-228600" fontAlgn="base">
              <a:buFont typeface="+mj-lt"/>
              <a:buAutoNum type="arabicPeriod"/>
            </a:pPr>
            <a:r>
              <a:rPr lang="en-US" dirty="0"/>
              <a:t>P</a:t>
            </a:r>
            <a:r>
              <a:rPr lang="en-US" sz="1200" b="0" i="0" kern="1200" dirty="0">
                <a:solidFill>
                  <a:schemeClr val="tx1"/>
                </a:solidFill>
                <a:effectLst/>
                <a:latin typeface="+mn-lt"/>
                <a:ea typeface="+mn-ea"/>
                <a:cs typeface="+mn-cs"/>
              </a:rPr>
              <a:t>reoperative identification of a patient: Verification can be provided by the patient's designee/family member, legal guardian, or significant other if the patient is unable to provide information, ask patient/parent/legal guardian to state first and last name, Ask patient/parent/legal guardian to state date of birth, and compare the Medical Record number on the patient's armband with the electronic medical record (EMR) and patient labels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Nurse should confirm the presence of implants and/or surgical hardware as applicable.</a:t>
            </a:r>
          </a:p>
          <a:p>
            <a:r>
              <a:rPr lang="en-US" b="1" u="sng" dirty="0"/>
              <a:t>Surgical Site Marking: </a:t>
            </a:r>
          </a:p>
          <a:p>
            <a:pPr marL="228600" indent="-228600">
              <a:buFont typeface="+mj-lt"/>
              <a:buAutoNum type="arabicPeriod"/>
            </a:pPr>
            <a:r>
              <a:rPr lang="en-US" sz="1200" b="0" i="0" kern="1200" dirty="0">
                <a:solidFill>
                  <a:schemeClr val="tx1"/>
                </a:solidFill>
                <a:effectLst/>
                <a:latin typeface="+mn-lt"/>
                <a:ea typeface="+mn-ea"/>
                <a:cs typeface="+mn-cs"/>
              </a:rPr>
              <a:t>The surgical site should be marked by the Attending surgeon who is responsible for the case or the Resident surgeon who is designated by the Attending surgeon and is directly involved in the case and should be present at the time the procedure is performed. </a:t>
            </a:r>
          </a:p>
          <a:p>
            <a:pPr marL="685800" lvl="1" indent="-228600" fontAlgn="base">
              <a:buFont typeface="+mj-lt"/>
              <a:buAutoNum type="alphaLcPeriod"/>
            </a:pPr>
            <a:r>
              <a:rPr lang="en-US" sz="1200" b="0" i="0" kern="1200" dirty="0">
                <a:solidFill>
                  <a:schemeClr val="tx1"/>
                </a:solidFill>
                <a:effectLst/>
                <a:latin typeface="+mn-lt"/>
                <a:ea typeface="+mn-ea"/>
                <a:cs typeface="+mn-cs"/>
              </a:rPr>
              <a:t>Whenever possible the patient should participate in site marking. If the patient is unwilling or unable, a designee/family member, legal guardian, or significant other may participate</a:t>
            </a:r>
          </a:p>
          <a:p>
            <a:pPr marL="685800" lvl="1" indent="-228600" fontAlgn="base">
              <a:buFont typeface="+mj-lt"/>
              <a:buAutoNum type="alphaLcPeriod"/>
            </a:pPr>
            <a:r>
              <a:rPr lang="en-US" sz="1200" b="0" i="0" kern="1200" dirty="0">
                <a:solidFill>
                  <a:schemeClr val="tx1"/>
                </a:solidFill>
                <a:effectLst/>
                <a:latin typeface="+mn-lt"/>
                <a:ea typeface="+mn-ea"/>
                <a:cs typeface="+mn-cs"/>
              </a:rPr>
              <a:t>In the case of multiple procedures:</a:t>
            </a:r>
          </a:p>
          <a:p>
            <a:pPr lvl="2" fontAlgn="base"/>
            <a:r>
              <a:rPr lang="en-US" sz="1200" b="0" i="0" kern="1200" dirty="0">
                <a:solidFill>
                  <a:schemeClr val="tx1"/>
                </a:solidFill>
                <a:effectLst/>
                <a:latin typeface="+mn-lt"/>
                <a:ea typeface="+mn-ea"/>
                <a:cs typeface="+mn-cs"/>
              </a:rPr>
              <a:t>-Same surgical site - the surgeon who begins the procedure should initial the site &amp; participate in the timeout process. </a:t>
            </a:r>
          </a:p>
          <a:p>
            <a:pPr lvl="2" fontAlgn="base"/>
            <a:r>
              <a:rPr lang="en-US" sz="1200" b="0" i="0" kern="1200" dirty="0">
                <a:solidFill>
                  <a:schemeClr val="tx1"/>
                </a:solidFill>
                <a:effectLst/>
                <a:latin typeface="+mn-lt"/>
                <a:ea typeface="+mn-ea"/>
                <a:cs typeface="+mn-cs"/>
              </a:rPr>
              <a:t>-Subsequent surgeons should complete additional timeout processes immediately prior to their procedure(s) (</a:t>
            </a:r>
            <a:r>
              <a:rPr lang="en-US" sz="1200" b="0" i="0" u="none" strike="noStrike" kern="1200" dirty="0">
                <a:solidFill>
                  <a:schemeClr val="tx1"/>
                </a:solidFill>
                <a:effectLst/>
                <a:latin typeface="+mn-lt"/>
                <a:ea typeface="+mn-ea"/>
                <a:cs typeface="+mn-cs"/>
                <a:hlinkClick r:id="rId3"/>
              </a:rPr>
              <a:t>Section V D.2</a:t>
            </a:r>
            <a:r>
              <a:rPr lang="en-US" sz="1200" b="0" i="0" kern="1200" dirty="0">
                <a:solidFill>
                  <a:schemeClr val="tx1"/>
                </a:solidFill>
                <a:effectLst/>
                <a:latin typeface="+mn-lt"/>
                <a:ea typeface="+mn-ea"/>
                <a:cs typeface="+mn-cs"/>
              </a:rPr>
              <a:t>.) but do not need to mark the site</a:t>
            </a:r>
          </a:p>
          <a:p>
            <a:pPr lvl="2" fontAlgn="base"/>
            <a:r>
              <a:rPr lang="en-US" sz="1200" b="0" i="0" kern="1200" dirty="0">
                <a:solidFill>
                  <a:schemeClr val="tx1"/>
                </a:solidFill>
                <a:effectLst/>
                <a:latin typeface="+mn-lt"/>
                <a:ea typeface="+mn-ea"/>
                <a:cs typeface="+mn-cs"/>
              </a:rPr>
              <a:t>-Multiple surgical sites and/or multiple surgeons - one representative from each surgical team should initial the appropriate site(s) related to their planned case while the patient/designee can participate in the process. Only 1 marking is required for each site. Each team should participate in a timeout process prior to beginning their procedure(s)</a:t>
            </a:r>
          </a:p>
          <a:p>
            <a:pPr marL="685800" lvl="1" indent="-228600" fontAlgn="base">
              <a:buFont typeface="+mj-lt"/>
              <a:buAutoNum type="alphaLcPeriod"/>
            </a:pPr>
            <a:r>
              <a:rPr lang="en-US" sz="1200" b="0" i="0" kern="1200" dirty="0">
                <a:solidFill>
                  <a:schemeClr val="tx1"/>
                </a:solidFill>
                <a:effectLst/>
                <a:latin typeface="+mn-lt"/>
                <a:ea typeface="+mn-ea"/>
                <a:cs typeface="+mn-cs"/>
              </a:rPr>
              <a:t>The procedure incision site(s) or area(s) should be marked when procedures involve laterality (right/left distinction),specific digits (fingers and toes), specified lesions, or levels (spine)</a:t>
            </a:r>
          </a:p>
          <a:p>
            <a:pPr marL="685800" lvl="1" indent="-228600" fontAlgn="base">
              <a:buFont typeface="+mj-lt"/>
              <a:buAutoNum type="alphaLcPeriod"/>
            </a:pPr>
            <a:r>
              <a:rPr lang="en-US" sz="1200" b="0" i="0" kern="1200" dirty="0">
                <a:solidFill>
                  <a:schemeClr val="tx1"/>
                </a:solidFill>
                <a:effectLst/>
                <a:latin typeface="+mn-lt"/>
                <a:ea typeface="+mn-ea"/>
                <a:cs typeface="+mn-cs"/>
              </a:rPr>
              <a:t>Both sides are marked for bilateral cases </a:t>
            </a:r>
          </a:p>
          <a:p>
            <a:pPr marL="685800" lvl="1" indent="-228600" fontAlgn="base">
              <a:buFont typeface="+mj-lt"/>
              <a:buAutoNum type="alphaLcPeriod"/>
            </a:pPr>
            <a:r>
              <a:rPr lang="en-US" sz="1200" b="0" i="0" kern="1200" dirty="0">
                <a:solidFill>
                  <a:schemeClr val="tx1"/>
                </a:solidFill>
                <a:effectLst/>
                <a:latin typeface="+mn-lt"/>
                <a:ea typeface="+mn-ea"/>
                <a:cs typeface="+mn-cs"/>
              </a:rPr>
              <a:t>For procedures that involve laterality of organs, but the incision or approach may be from midline or natural orifice, the site is still marked and laterality noted. The site marking of this organ may not be within the aperture of the drape, but should be noted during the draping process</a:t>
            </a:r>
          </a:p>
          <a:p>
            <a:pPr marL="685800" lvl="1" indent="-228600" fontAlgn="base">
              <a:buFont typeface="+mj-lt"/>
              <a:buAutoNum type="alphaLcPeriod"/>
            </a:pPr>
            <a:r>
              <a:rPr lang="en-US" sz="1200" b="0" i="0" kern="1200" dirty="0">
                <a:solidFill>
                  <a:schemeClr val="tx1"/>
                </a:solidFill>
                <a:effectLst/>
                <a:latin typeface="+mn-lt"/>
                <a:ea typeface="+mn-ea"/>
                <a:cs typeface="+mn-cs"/>
              </a:rPr>
              <a:t>Site marking is not required for:</a:t>
            </a:r>
          </a:p>
          <a:p>
            <a:pPr lvl="2" fontAlgn="base"/>
            <a:r>
              <a:rPr lang="en-US" sz="1200" b="0" i="0" kern="1200" dirty="0">
                <a:solidFill>
                  <a:schemeClr val="tx1"/>
                </a:solidFill>
                <a:effectLst/>
                <a:latin typeface="+mn-lt"/>
                <a:ea typeface="+mn-ea"/>
                <a:cs typeface="+mn-cs"/>
              </a:rPr>
              <a:t>Procedures including mid-line sternotomy, cesarean section, laparotomy, diagnostic laparoscopy, and interventional procedures for which the site of insertion is not predetermined, Procedures done percutaneously, or through/immediately adjacent to a natural body orifice (i.e., GI endoscopy, dental procedures, tonsillectomy, and hemorrhoidectomy), Procedures on the genitalia or other situations in which marking the site would be impossible or technically impractical are also exempt, Premature infants, for whom the mark may cause a permanent tattoo</a:t>
            </a:r>
          </a:p>
          <a:p>
            <a:pPr marL="685800" lvl="1" indent="-228600" fontAlgn="base">
              <a:buFont typeface="+mj-lt"/>
              <a:buAutoNum type="alphaLcPeriod"/>
            </a:pPr>
            <a:r>
              <a:rPr lang="en-US" sz="1200" b="0" i="0" kern="1200" dirty="0">
                <a:solidFill>
                  <a:schemeClr val="tx1"/>
                </a:solidFill>
                <a:effectLst/>
                <a:latin typeface="+mn-lt"/>
                <a:ea typeface="+mn-ea"/>
                <a:cs typeface="+mn-cs"/>
              </a:rPr>
              <a:t>The area or skin closest to the operative site should be marked with the initials of the surgeon with an indelible marker. When possible, the mark should remain visible after completion of the skin prepping and draping.</a:t>
            </a:r>
          </a:p>
          <a:p>
            <a:pPr marL="685800" lvl="1" indent="-228600" fontAlgn="base">
              <a:buFont typeface="+mj-lt"/>
              <a:buAutoNum type="alphaLcPeriod"/>
            </a:pPr>
            <a:r>
              <a:rPr lang="en-US" sz="1200" b="0" i="0" kern="1200" dirty="0">
                <a:solidFill>
                  <a:schemeClr val="tx1"/>
                </a:solidFill>
                <a:effectLst/>
                <a:latin typeface="+mn-lt"/>
                <a:ea typeface="+mn-ea"/>
                <a:cs typeface="+mn-cs"/>
              </a:rPr>
              <a:t>The site may be marked prior to the day of surgery</a:t>
            </a:r>
          </a:p>
          <a:p>
            <a:pPr marL="228600" indent="-228600" fontAlgn="base">
              <a:buFont typeface="+mj-lt"/>
              <a:buAutoNum type="arabicPeriod"/>
            </a:pPr>
            <a:r>
              <a:rPr lang="en-US" sz="1200" b="0" i="0" kern="1200" dirty="0">
                <a:solidFill>
                  <a:schemeClr val="tx1"/>
                </a:solidFill>
                <a:effectLst/>
                <a:latin typeface="+mn-lt"/>
                <a:ea typeface="+mn-ea"/>
                <a:cs typeface="+mn-cs"/>
              </a:rPr>
              <a:t>If the site of surgery has not been marked, the pre-op nurse should page the Attending or Resident surgeon to have them complete the marking.</a:t>
            </a:r>
          </a:p>
          <a:p>
            <a:pPr fontAlgn="base"/>
            <a:r>
              <a:rPr lang="en-US" sz="1200" b="1" i="0" u="sng" kern="1200" dirty="0">
                <a:solidFill>
                  <a:schemeClr val="tx1"/>
                </a:solidFill>
                <a:effectLst/>
                <a:latin typeface="+mn-lt"/>
                <a:ea typeface="+mn-ea"/>
                <a:cs typeface="+mn-cs"/>
              </a:rPr>
              <a:t>FIRST TIME OUT – Prior to Induction or Regional Block performed in the Operating</a:t>
            </a:r>
            <a:r>
              <a:rPr lang="en-US" sz="1200" b="1" i="0" u="sng" kern="1200" baseline="0" dirty="0">
                <a:solidFill>
                  <a:schemeClr val="tx1"/>
                </a:solidFill>
                <a:effectLst/>
                <a:latin typeface="+mn-lt"/>
                <a:ea typeface="+mn-ea"/>
                <a:cs typeface="+mn-cs"/>
              </a:rPr>
              <a:t> Room</a:t>
            </a:r>
            <a:endParaRPr lang="en-US" sz="1200" b="1" i="0" u="sng" kern="1200" dirty="0">
              <a:solidFill>
                <a:schemeClr val="tx1"/>
              </a:solidFill>
              <a:effectLst/>
              <a:latin typeface="+mn-lt"/>
              <a:ea typeface="+mn-ea"/>
              <a:cs typeface="+mn-cs"/>
            </a:endParaRPr>
          </a:p>
          <a:p>
            <a:pPr marL="228600" indent="-228600" fontAlgn="base">
              <a:buFont typeface="+mj-lt"/>
              <a:buAutoNum type="arabicPeriod"/>
            </a:pPr>
            <a:r>
              <a:rPr lang="en-US" sz="1200" b="0" i="0" kern="1200" dirty="0">
                <a:solidFill>
                  <a:schemeClr val="tx1"/>
                </a:solidFill>
                <a:effectLst/>
                <a:latin typeface="+mn-lt"/>
                <a:ea typeface="+mn-ea"/>
                <a:cs typeface="+mn-cs"/>
              </a:rPr>
              <a:t>Anesthesia provider should lead</a:t>
            </a:r>
          </a:p>
          <a:p>
            <a:pPr marL="228600" indent="-228600" fontAlgn="base">
              <a:buFont typeface="+mj-lt"/>
              <a:buAutoNum type="arabicPeriod"/>
            </a:pPr>
            <a:r>
              <a:rPr lang="en-US" sz="1200" b="0" i="0" kern="1200" dirty="0">
                <a:solidFill>
                  <a:schemeClr val="tx1"/>
                </a:solidFill>
                <a:effectLst/>
                <a:latin typeface="+mn-lt"/>
                <a:ea typeface="+mn-ea"/>
                <a:cs typeface="+mn-cs"/>
              </a:rPr>
              <a:t>Relevant Surgical team members required to participate in the First Time Out include: the Resident surgeon </a:t>
            </a:r>
            <a:r>
              <a:rPr lang="en-US" sz="1200" b="0" i="0" u="sng" kern="1200" dirty="0">
                <a:solidFill>
                  <a:schemeClr val="tx1"/>
                </a:solidFill>
                <a:effectLst/>
                <a:latin typeface="+mn-lt"/>
                <a:ea typeface="+mn-ea"/>
                <a:cs typeface="+mn-cs"/>
              </a:rPr>
              <a:t>or</a:t>
            </a:r>
            <a:r>
              <a:rPr lang="en-US" sz="1200" b="0" i="0" kern="1200" dirty="0">
                <a:solidFill>
                  <a:schemeClr val="tx1"/>
                </a:solidFill>
                <a:effectLst/>
                <a:latin typeface="+mn-lt"/>
                <a:ea typeface="+mn-ea"/>
                <a:cs typeface="+mn-cs"/>
              </a:rPr>
              <a:t> Attending surgeon/proceduralist, Anesthesia care provider, circulating nurse, and scrub person</a:t>
            </a:r>
          </a:p>
          <a:p>
            <a:pPr marL="228600" indent="-228600" fontAlgn="base">
              <a:buFont typeface="+mj-lt"/>
              <a:buAutoNum type="arabicPeriod"/>
            </a:pPr>
            <a:r>
              <a:rPr lang="en-US" sz="1200" b="0" i="0" kern="1200" dirty="0">
                <a:solidFill>
                  <a:schemeClr val="tx1"/>
                </a:solidFill>
                <a:effectLst/>
                <a:latin typeface="+mn-lt"/>
                <a:ea typeface="+mn-ea"/>
                <a:cs typeface="+mn-cs"/>
              </a:rPr>
              <a:t>Prior to INDUCTION, all other activities undergo a CRITICAL PAUSE without compromising patient safety</a:t>
            </a:r>
          </a:p>
          <a:p>
            <a:pPr marL="228600" indent="-228600" fontAlgn="base">
              <a:buFont typeface="+mj-lt"/>
              <a:buAutoNum type="arabicPeriod"/>
            </a:pPr>
            <a:r>
              <a:rPr lang="en-US" sz="1200" b="0" i="0" kern="1200" dirty="0">
                <a:solidFill>
                  <a:schemeClr val="tx1"/>
                </a:solidFill>
                <a:effectLst/>
                <a:latin typeface="+mn-lt"/>
                <a:ea typeface="+mn-ea"/>
                <a:cs typeface="+mn-cs"/>
              </a:rPr>
              <a:t>All appropriate team members are to confirm the following during the first time out </a:t>
            </a:r>
          </a:p>
          <a:p>
            <a:pPr marL="685800" lvl="1" indent="-228600" fontAlgn="base">
              <a:buFont typeface="+mj-lt"/>
              <a:buAutoNum type="alphaLcPeriod"/>
            </a:pPr>
            <a:r>
              <a:rPr lang="en-US" sz="1200" b="0" i="0" kern="1200" dirty="0">
                <a:solidFill>
                  <a:schemeClr val="tx1"/>
                </a:solidFill>
                <a:effectLst/>
                <a:latin typeface="+mn-lt"/>
                <a:ea typeface="+mn-ea"/>
                <a:cs typeface="+mn-cs"/>
              </a:rPr>
              <a:t>Patient identity with name, DOB, and medical record number using the armband and the medical record</a:t>
            </a:r>
          </a:p>
          <a:p>
            <a:pPr marL="685800" lvl="1" indent="-228600" fontAlgn="base">
              <a:buFont typeface="+mj-lt"/>
              <a:buAutoNum type="alphaLcPeriod"/>
            </a:pPr>
            <a:r>
              <a:rPr lang="en-US" sz="1200" b="0" i="0" kern="1200" dirty="0">
                <a:solidFill>
                  <a:schemeClr val="tx1"/>
                </a:solidFill>
                <a:effectLst/>
                <a:latin typeface="+mn-lt"/>
                <a:ea typeface="+mn-ea"/>
                <a:cs typeface="+mn-cs"/>
              </a:rPr>
              <a:t>Planned procedure(s)</a:t>
            </a:r>
          </a:p>
          <a:p>
            <a:pPr marL="685800" lvl="1" indent="-228600" fontAlgn="base">
              <a:buFont typeface="+mj-lt"/>
              <a:buAutoNum type="alphaLcPeriod"/>
            </a:pPr>
            <a:r>
              <a:rPr lang="en-US" sz="1200" b="0" i="0" kern="1200" dirty="0">
                <a:solidFill>
                  <a:schemeClr val="tx1"/>
                </a:solidFill>
                <a:effectLst/>
                <a:latin typeface="+mn-lt"/>
                <a:ea typeface="+mn-ea"/>
                <a:cs typeface="+mn-cs"/>
              </a:rPr>
              <a:t>Side/site(s) and visible site marking, if applicable</a:t>
            </a:r>
          </a:p>
          <a:p>
            <a:pPr marL="228600" indent="-228600" fontAlgn="base">
              <a:buFont typeface="+mj-lt"/>
              <a:buAutoNum type="arabicPeriod"/>
            </a:pPr>
            <a:r>
              <a:rPr lang="en-US" sz="1200" b="0" i="0" kern="1200" dirty="0">
                <a:solidFill>
                  <a:schemeClr val="tx1"/>
                </a:solidFill>
                <a:effectLst/>
                <a:latin typeface="+mn-lt"/>
                <a:ea typeface="+mn-ea"/>
                <a:cs typeface="+mn-cs"/>
              </a:rPr>
              <a:t>The Surgical Safety Checklist should be reviewed and completed</a:t>
            </a:r>
          </a:p>
          <a:p>
            <a:pPr marL="228600" indent="-228600" fontAlgn="base">
              <a:buFont typeface="+mj-lt"/>
              <a:buAutoNum type="arabicPeriod"/>
            </a:pPr>
            <a:r>
              <a:rPr lang="en-US" sz="1200" b="0" i="0" kern="1200" dirty="0">
                <a:solidFill>
                  <a:schemeClr val="tx1"/>
                </a:solidFill>
                <a:effectLst/>
                <a:latin typeface="+mn-lt"/>
                <a:ea typeface="+mn-ea"/>
                <a:cs typeface="+mn-cs"/>
              </a:rPr>
              <a:t>The First Time Out should not be combined with the Second Time Out.</a:t>
            </a:r>
          </a:p>
          <a:p>
            <a:pPr fontAlgn="base"/>
            <a:r>
              <a:rPr lang="en-US" sz="1200" b="1" i="0" u="sng" kern="1200" dirty="0">
                <a:solidFill>
                  <a:schemeClr val="tx1"/>
                </a:solidFill>
                <a:effectLst/>
                <a:latin typeface="+mn-lt"/>
                <a:ea typeface="+mn-ea"/>
                <a:cs typeface="+mn-cs"/>
              </a:rPr>
              <a:t>SECOND TIME OUT - Prior to Incision or Procedure Start</a:t>
            </a:r>
          </a:p>
          <a:p>
            <a:pPr marL="228600" indent="-228600" fontAlgn="base">
              <a:buFont typeface="+mj-lt"/>
              <a:buAutoNum type="arabicPeriod"/>
            </a:pPr>
            <a:r>
              <a:rPr lang="en-US" sz="1200" b="0" i="0" kern="1200" dirty="0">
                <a:solidFill>
                  <a:schemeClr val="tx1"/>
                </a:solidFill>
                <a:effectLst/>
                <a:latin typeface="+mn-lt"/>
                <a:ea typeface="+mn-ea"/>
                <a:cs typeface="+mn-cs"/>
              </a:rPr>
              <a:t>Attending surgeon should call for Time Out and Circulating RN should check off all components of checklist on the white board</a:t>
            </a:r>
          </a:p>
          <a:p>
            <a:pPr marL="228600" indent="-228600" fontAlgn="base">
              <a:buFont typeface="+mj-lt"/>
              <a:buAutoNum type="arabicPeriod"/>
            </a:pPr>
            <a:r>
              <a:rPr lang="en-US" sz="1200" b="0" i="0" kern="1200" dirty="0">
                <a:solidFill>
                  <a:schemeClr val="tx1"/>
                </a:solidFill>
                <a:effectLst/>
                <a:latin typeface="+mn-lt"/>
                <a:ea typeface="+mn-ea"/>
                <a:cs typeface="+mn-cs"/>
              </a:rPr>
              <a:t>Relevant Surgical team members required to participate in the Second Time Out include: Attending surgeon / proceduralist, Anesthesia care provider, circulating nurse and scrub person</a:t>
            </a:r>
          </a:p>
          <a:p>
            <a:pPr marL="228600" indent="-228600" fontAlgn="base">
              <a:buFont typeface="+mj-lt"/>
              <a:buAutoNum type="arabicPeriod"/>
            </a:pPr>
            <a:r>
              <a:rPr lang="en-US" sz="1200" b="0" i="0" kern="1200" dirty="0">
                <a:solidFill>
                  <a:schemeClr val="tx1"/>
                </a:solidFill>
                <a:effectLst/>
                <a:latin typeface="+mn-lt"/>
                <a:ea typeface="+mn-ea"/>
                <a:cs typeface="+mn-cs"/>
              </a:rPr>
              <a:t>Prior to INCISION, all other activities undergo a CRITICAL PAUSE without compromising patient safety</a:t>
            </a:r>
          </a:p>
          <a:p>
            <a:pPr marL="228600" indent="-228600" fontAlgn="base">
              <a:buFont typeface="+mj-lt"/>
              <a:buAutoNum type="arabicPeriod"/>
            </a:pPr>
            <a:r>
              <a:rPr lang="en-US" sz="1200" b="0" i="0" kern="1200" dirty="0">
                <a:solidFill>
                  <a:schemeClr val="tx1"/>
                </a:solidFill>
                <a:effectLst/>
                <a:latin typeface="+mn-lt"/>
                <a:ea typeface="+mn-ea"/>
                <a:cs typeface="+mn-cs"/>
              </a:rPr>
              <a:t>All appropriate team members are to confirm the following during the first time out:</a:t>
            </a:r>
          </a:p>
          <a:p>
            <a:pPr marL="685800" lvl="1" indent="-228600" fontAlgn="base">
              <a:buFont typeface="+mj-lt"/>
              <a:buAutoNum type="alphaLcPeriod"/>
            </a:pPr>
            <a:r>
              <a:rPr lang="en-US" sz="1200" b="0" i="0" kern="1200" dirty="0">
                <a:solidFill>
                  <a:schemeClr val="tx1"/>
                </a:solidFill>
                <a:effectLst/>
                <a:latin typeface="+mn-lt"/>
                <a:ea typeface="+mn-ea"/>
                <a:cs typeface="+mn-cs"/>
              </a:rPr>
              <a:t>Patient identity with name, DOB, and medical record number using the armband and the medical record</a:t>
            </a:r>
          </a:p>
          <a:p>
            <a:pPr marL="685800" lvl="1" indent="-228600" fontAlgn="base">
              <a:buFont typeface="+mj-lt"/>
              <a:buAutoNum type="alphaLcPeriod"/>
            </a:pPr>
            <a:r>
              <a:rPr lang="en-US" sz="1200" b="0" i="0" kern="1200" dirty="0">
                <a:solidFill>
                  <a:schemeClr val="tx1"/>
                </a:solidFill>
                <a:effectLst/>
                <a:latin typeface="+mn-lt"/>
                <a:ea typeface="+mn-ea"/>
                <a:cs typeface="+mn-cs"/>
              </a:rPr>
              <a:t>Planned procedure(s)</a:t>
            </a:r>
          </a:p>
          <a:p>
            <a:pPr marL="685800" lvl="1" indent="-228600" fontAlgn="base">
              <a:buFont typeface="+mj-lt"/>
              <a:buAutoNum type="alphaLcPeriod"/>
            </a:pPr>
            <a:r>
              <a:rPr lang="en-US" sz="1200" b="0" i="0" kern="1200" dirty="0">
                <a:solidFill>
                  <a:schemeClr val="tx1"/>
                </a:solidFill>
                <a:effectLst/>
                <a:latin typeface="+mn-lt"/>
                <a:ea typeface="+mn-ea"/>
                <a:cs typeface="+mn-cs"/>
              </a:rPr>
              <a:t>Side/site(s) and visible site marking, if applicable</a:t>
            </a:r>
          </a:p>
          <a:p>
            <a:pPr marL="228600" indent="-228600" fontAlgn="base">
              <a:buFont typeface="+mj-lt"/>
              <a:buAutoNum type="arabicPeriod"/>
            </a:pPr>
            <a:r>
              <a:rPr lang="en-US" sz="1200" b="0" i="0" kern="1200" dirty="0">
                <a:solidFill>
                  <a:schemeClr val="tx1"/>
                </a:solidFill>
                <a:effectLst/>
                <a:latin typeface="+mn-lt"/>
                <a:ea typeface="+mn-ea"/>
                <a:cs typeface="+mn-cs"/>
              </a:rPr>
              <a:t>The Surgical Safety Checklist should be reviewed and completed</a:t>
            </a:r>
          </a:p>
          <a:p>
            <a:pPr marL="228600" indent="-228600" fontAlgn="base">
              <a:buFont typeface="+mj-lt"/>
              <a:buAutoNum type="arabicPeriod"/>
            </a:pPr>
            <a:r>
              <a:rPr lang="en-US" sz="1200" b="0" i="0" kern="1200" dirty="0">
                <a:solidFill>
                  <a:schemeClr val="tx1"/>
                </a:solidFill>
                <a:effectLst/>
                <a:latin typeface="+mn-lt"/>
                <a:ea typeface="+mn-ea"/>
                <a:cs typeface="+mn-cs"/>
              </a:rPr>
              <a:t>The First Time Out should not be combined with the Second Time Out. KEY POINT:All team members should demonstrate CUS (State your CONCERN, Explain why you are UNCOMFORTABLE, Discuss the SAFETY issue), CLOSED LOOP COMMUNICATION, and MUTUAL SUPPORT throughout the case. Any staff member can initiate the Time Out process to ensure it is completed.</a:t>
            </a:r>
          </a:p>
          <a:p>
            <a:pPr fontAlgn="base"/>
            <a:endParaRPr lang="en-US" sz="1200" b="1" i="0" u="sng" kern="1200" dirty="0">
              <a:solidFill>
                <a:schemeClr val="tx1"/>
              </a:solidFill>
              <a:effectLst/>
              <a:latin typeface="+mn-lt"/>
              <a:ea typeface="+mn-ea"/>
              <a:cs typeface="+mn-cs"/>
            </a:endParaRPr>
          </a:p>
          <a:p>
            <a:pPr fontAlgn="base"/>
            <a:r>
              <a:rPr lang="en-US" sz="1200" b="1" i="0" u="sng" kern="1200" dirty="0">
                <a:solidFill>
                  <a:schemeClr val="tx1"/>
                </a:solidFill>
                <a:effectLst/>
                <a:latin typeface="+mn-lt"/>
                <a:ea typeface="+mn-ea"/>
                <a:cs typeface="+mn-cs"/>
              </a:rPr>
              <a:t>Outpatient Endoscopic Procedural Areas</a:t>
            </a:r>
          </a:p>
          <a:p>
            <a:pPr fontAlgn="base"/>
            <a:r>
              <a:rPr lang="en-US" sz="1200" b="0" i="0" kern="1200" dirty="0">
                <a:solidFill>
                  <a:schemeClr val="tx1"/>
                </a:solidFill>
                <a:effectLst/>
                <a:latin typeface="+mn-lt"/>
                <a:ea typeface="+mn-ea"/>
                <a:cs typeface="+mn-cs"/>
              </a:rPr>
              <a:t>In Outpatient Endoscopic Procedural Areas outside of the OR where there is no incision, (e.g., EndoGI, Cysto procedures), the Pre-Induction Identification Verification may be combined with the First Time Out if the following parameters are met:</a:t>
            </a:r>
          </a:p>
          <a:p>
            <a:pPr lvl="1" fontAlgn="base"/>
            <a:r>
              <a:rPr lang="en-US" sz="1200" b="0" i="0" kern="1200" dirty="0">
                <a:solidFill>
                  <a:schemeClr val="tx1"/>
                </a:solidFill>
                <a:effectLst/>
                <a:latin typeface="+mn-lt"/>
                <a:ea typeface="+mn-ea"/>
                <a:cs typeface="+mn-cs"/>
              </a:rPr>
              <a:t>The patient / parent / legal guardian is awake and able to participate (if clinically possible) in the process</a:t>
            </a:r>
          </a:p>
          <a:p>
            <a:pPr lvl="1" fontAlgn="base"/>
            <a:r>
              <a:rPr lang="en-US" sz="1200" b="0" i="0" kern="1200" dirty="0">
                <a:solidFill>
                  <a:schemeClr val="tx1"/>
                </a:solidFill>
                <a:effectLst/>
                <a:latin typeface="+mn-lt"/>
                <a:ea typeface="+mn-ea"/>
                <a:cs typeface="+mn-cs"/>
              </a:rPr>
              <a:t>The Attending Physician / proceduralist must be present for the verification / Time Out and not leave the room prior to instrumentation / scope placement</a:t>
            </a:r>
          </a:p>
          <a:p>
            <a:pPr fontAlgn="base"/>
            <a:r>
              <a:rPr lang="en-US" sz="1200" b="0" i="0" kern="1200" dirty="0">
                <a:solidFill>
                  <a:schemeClr val="tx1"/>
                </a:solidFill>
                <a:effectLst/>
                <a:latin typeface="+mn-lt"/>
                <a:ea typeface="+mn-ea"/>
                <a:cs typeface="+mn-cs"/>
              </a:rPr>
              <a:t>If either the Attending is NOT present for the verification / Time Out (only fellow / resident) OR the Attending is present but leaves the room prior to instrumentation / scope insertion, a separate Time Out will be performed</a:t>
            </a:r>
          </a:p>
          <a:p>
            <a:pPr lvl="1" fontAlgn="base"/>
            <a:r>
              <a:rPr lang="en-US" sz="1200" b="0" i="0" kern="1200" dirty="0">
                <a:solidFill>
                  <a:schemeClr val="tx1"/>
                </a:solidFill>
                <a:effectLst/>
                <a:latin typeface="+mn-lt"/>
                <a:ea typeface="+mn-ea"/>
                <a:cs typeface="+mn-cs"/>
              </a:rPr>
              <a:t>All other activities undergo a CRITICAL PAUSE without compromising patient safety</a:t>
            </a:r>
          </a:p>
          <a:p>
            <a:pPr lvl="1" fontAlgn="base"/>
            <a:r>
              <a:rPr lang="en-US" sz="1200" b="0" i="0" kern="1200" dirty="0">
                <a:solidFill>
                  <a:schemeClr val="tx1"/>
                </a:solidFill>
                <a:effectLst/>
                <a:latin typeface="+mn-lt"/>
                <a:ea typeface="+mn-ea"/>
                <a:cs typeface="+mn-cs"/>
              </a:rPr>
              <a:t>The Second Time Out is not required for these areas unless the Attending is not present for the First Time Out OR the Attending leaves the room prior to the instrumentation / scope placement.</a:t>
            </a:r>
          </a:p>
          <a:p>
            <a:pPr fontAlgn="base"/>
            <a:endParaRPr lang="en-US" sz="1200" b="1" i="0" u="sng" kern="1200" dirty="0">
              <a:solidFill>
                <a:schemeClr val="tx1"/>
              </a:solidFill>
              <a:effectLst/>
              <a:latin typeface="+mn-lt"/>
              <a:ea typeface="+mn-ea"/>
              <a:cs typeface="+mn-cs"/>
            </a:endParaRPr>
          </a:p>
          <a:p>
            <a:pPr fontAlgn="base"/>
            <a:r>
              <a:rPr lang="en-US" sz="1200" b="1" i="0" u="sng" kern="1200" dirty="0">
                <a:solidFill>
                  <a:schemeClr val="tx1"/>
                </a:solidFill>
                <a:effectLst/>
                <a:latin typeface="+mn-lt"/>
                <a:ea typeface="+mn-ea"/>
                <a:cs typeface="+mn-cs"/>
              </a:rPr>
              <a:t>Debrief</a:t>
            </a:r>
          </a:p>
          <a:p>
            <a:pPr marL="228600" indent="-228600" fontAlgn="base">
              <a:buFont typeface="+mj-lt"/>
              <a:buAutoNum type="arabicPeriod"/>
            </a:pPr>
            <a:r>
              <a:rPr lang="en-US" sz="1200" b="0" i="0" kern="1200" dirty="0">
                <a:solidFill>
                  <a:schemeClr val="tx1"/>
                </a:solidFill>
                <a:effectLst/>
                <a:latin typeface="+mn-lt"/>
                <a:ea typeface="+mn-ea"/>
                <a:cs typeface="+mn-cs"/>
              </a:rPr>
              <a:t>Should always occur before Attending surgeon leaves the OR</a:t>
            </a:r>
          </a:p>
          <a:p>
            <a:pPr marL="228600" indent="-228600" fontAlgn="base">
              <a:buFont typeface="+mj-lt"/>
              <a:buAutoNum type="arabicPeriod"/>
            </a:pPr>
            <a:r>
              <a:rPr lang="en-US" sz="1200" b="0" i="0" kern="1200" dirty="0">
                <a:solidFill>
                  <a:schemeClr val="tx1"/>
                </a:solidFill>
                <a:effectLst/>
                <a:latin typeface="+mn-lt"/>
                <a:ea typeface="+mn-ea"/>
                <a:cs typeface="+mn-cs"/>
              </a:rPr>
              <a:t>Relevant Surgical team members required to participate in the Debrief include: Attending surgeon, Anesthesia care provider, circulating nurse, and scrub person</a:t>
            </a:r>
          </a:p>
          <a:p>
            <a:pPr marL="228600" indent="-228600" fontAlgn="base">
              <a:buFont typeface="+mj-lt"/>
              <a:buAutoNum type="arabicPeriod"/>
            </a:pPr>
            <a:r>
              <a:rPr lang="en-US" sz="1200" b="0" i="0" kern="1200" dirty="0">
                <a:solidFill>
                  <a:schemeClr val="tx1"/>
                </a:solidFill>
                <a:effectLst/>
                <a:latin typeface="+mn-lt"/>
                <a:ea typeface="+mn-ea"/>
                <a:cs typeface="+mn-cs"/>
              </a:rPr>
              <a:t>The Debrief should be completed prior to the Attending surgeon/proceduralist leaving the OR/Procedure suite</a:t>
            </a:r>
          </a:p>
          <a:p>
            <a:pPr marL="228600" indent="-228600" fontAlgn="base">
              <a:buFont typeface="+mj-lt"/>
              <a:buAutoNum type="arabicPeriod"/>
            </a:pPr>
            <a:r>
              <a:rPr lang="en-US" sz="1200" b="0" i="0" kern="1200" dirty="0">
                <a:solidFill>
                  <a:schemeClr val="tx1"/>
                </a:solidFill>
                <a:effectLst/>
                <a:latin typeface="+mn-lt"/>
                <a:ea typeface="+mn-ea"/>
                <a:cs typeface="+mn-cs"/>
              </a:rPr>
              <a:t>The Surgical Safety Checklist should be reviewed and completed by the circulating nurse.</a:t>
            </a:r>
          </a:p>
          <a:p>
            <a:pPr marL="228600"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23</a:t>
            </a:fld>
            <a:endParaRPr lang="en-US" dirty="0"/>
          </a:p>
        </p:txBody>
      </p:sp>
    </p:spTree>
    <p:extLst>
      <p:ext uri="{BB962C8B-B14F-4D97-AF65-F5344CB8AC3E}">
        <p14:creationId xmlns:p14="http://schemas.microsoft.com/office/powerpoint/2010/main" val="4889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24</a:t>
            </a:fld>
            <a:endParaRPr lang="en-US" dirty="0"/>
          </a:p>
        </p:txBody>
      </p:sp>
    </p:spTree>
    <p:extLst>
      <p:ext uri="{BB962C8B-B14F-4D97-AF65-F5344CB8AC3E}">
        <p14:creationId xmlns:p14="http://schemas.microsoft.com/office/powerpoint/2010/main" val="216201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https://www.cms.gov/regulations-and-guidance/guidance/transmittals/downloads/r80bp.pdf</a:t>
            </a:r>
          </a:p>
        </p:txBody>
      </p:sp>
      <p:sp>
        <p:nvSpPr>
          <p:cNvPr id="4" name="Slide Number Placeholder 3"/>
          <p:cNvSpPr>
            <a:spLocks noGrp="1"/>
          </p:cNvSpPr>
          <p:nvPr>
            <p:ph type="sldNum" sz="quarter" idx="10"/>
          </p:nvPr>
        </p:nvSpPr>
        <p:spPr/>
        <p:txBody>
          <a:bodyPr/>
          <a:lstStyle/>
          <a:p>
            <a:fld id="{53BCCA8E-E054-4945-93F6-8F3E2A7D5A26}" type="slidenum">
              <a:rPr lang="en-US" smtClean="0"/>
              <a:t>25</a:t>
            </a:fld>
            <a:endParaRPr lang="en-US" dirty="0"/>
          </a:p>
        </p:txBody>
      </p:sp>
    </p:spTree>
    <p:extLst>
      <p:ext uri="{BB962C8B-B14F-4D97-AF65-F5344CB8AC3E}">
        <p14:creationId xmlns:p14="http://schemas.microsoft.com/office/powerpoint/2010/main" val="13410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4211566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If the testing facility cannot reach the treating physician/practitioner to change the order or obtain a new order and documents this in the medical record, then the testing facility may furnish the additional diagnostic test if </a:t>
            </a:r>
            <a:r>
              <a:rPr lang="en-US" u="sng" dirty="0">
                <a:solidFill>
                  <a:schemeClr val="tx1"/>
                </a:solidFill>
              </a:rPr>
              <a:t>all</a:t>
            </a:r>
            <a:r>
              <a:rPr lang="en-US" dirty="0">
                <a:solidFill>
                  <a:schemeClr val="tx1"/>
                </a:solidFill>
              </a:rPr>
              <a:t> the listed criteria apply.</a:t>
            </a:r>
          </a:p>
          <a:p>
            <a:endParaRPr lang="en-US" dirty="0"/>
          </a:p>
          <a:p>
            <a:pPr marL="342900" indent="-342900">
              <a:spcAft>
                <a:spcPts val="0"/>
              </a:spcAft>
              <a:buFont typeface="+mj-lt"/>
              <a:buAutoNum type="arabicPeriod"/>
            </a:pPr>
            <a:r>
              <a:rPr lang="en-US" dirty="0">
                <a:solidFill>
                  <a:schemeClr val="tx1"/>
                </a:solidFill>
              </a:rPr>
              <a:t>The testing center performs the diagnostic test ordered by the treating physician/practitioner.</a:t>
            </a:r>
          </a:p>
          <a:p>
            <a:pPr marL="342900" indent="-342900">
              <a:spcAft>
                <a:spcPts val="0"/>
              </a:spcAft>
              <a:buFont typeface="+mj-lt"/>
              <a:buAutoNum type="arabicPeriod"/>
            </a:pPr>
            <a:r>
              <a:rPr lang="en-US" dirty="0">
                <a:solidFill>
                  <a:schemeClr val="tx1"/>
                </a:solidFill>
              </a:rPr>
              <a:t>The interpreting physician at the testing facility determines and documents that, because of the abnormal result of the diagnostic test performed, and additional diagnostic test is medically necessary.</a:t>
            </a:r>
          </a:p>
          <a:p>
            <a:pPr marL="342900" indent="-342900">
              <a:spcAft>
                <a:spcPts val="0"/>
              </a:spcAft>
              <a:buFont typeface="+mj-lt"/>
              <a:buAutoNum type="arabicPeriod"/>
            </a:pPr>
            <a:r>
              <a:rPr lang="en-US" dirty="0">
                <a:solidFill>
                  <a:schemeClr val="tx1"/>
                </a:solidFill>
              </a:rPr>
              <a:t>Delaying the performance of the additional diagnostic test would have an adverse effect on the care of the patient.</a:t>
            </a:r>
          </a:p>
          <a:p>
            <a:pPr marL="342900" indent="-342900">
              <a:spcAft>
                <a:spcPts val="0"/>
              </a:spcAft>
              <a:buFont typeface="+mj-lt"/>
              <a:buAutoNum type="arabicPeriod"/>
            </a:pPr>
            <a:r>
              <a:rPr lang="en-US" dirty="0">
                <a:solidFill>
                  <a:schemeClr val="tx1"/>
                </a:solidFill>
              </a:rPr>
              <a:t>The result of the test is communicated to and is used by the treating physician/practitioner in the treatment of the patient; and</a:t>
            </a:r>
          </a:p>
          <a:p>
            <a:pPr marL="342900" indent="-342900">
              <a:spcAft>
                <a:spcPts val="0"/>
              </a:spcAft>
              <a:buFont typeface="+mj-lt"/>
              <a:buAutoNum type="arabicPeriod"/>
            </a:pPr>
            <a:r>
              <a:rPr lang="en-US" dirty="0">
                <a:solidFill>
                  <a:schemeClr val="tx1"/>
                </a:solidFill>
              </a:rPr>
              <a:t>The interpreting physician at the testing facility documents in their report why the additional testing was performed.</a:t>
            </a:r>
          </a:p>
          <a:p>
            <a:endParaRPr lang="en-US" dirty="0"/>
          </a:p>
          <a:p>
            <a:pPr>
              <a:buClr>
                <a:srgbClr val="99CCFF"/>
              </a:buClr>
            </a:pPr>
            <a:r>
              <a:rPr lang="en-US" dirty="0">
                <a:solidFill>
                  <a:schemeClr val="tx1"/>
                </a:solidFill>
              </a:rPr>
              <a:t>Examples:</a:t>
            </a:r>
          </a:p>
          <a:p>
            <a:pPr marL="465138" lvl="1" indent="-285750">
              <a:buClr>
                <a:srgbClr val="99CCFF"/>
              </a:buClr>
              <a:buFont typeface="Wingdings" panose="05000000000000000000" pitchFamily="2" charset="2"/>
              <a:buChar char="q"/>
            </a:pPr>
            <a:r>
              <a:rPr lang="en-US" sz="1600" b="0" dirty="0">
                <a:solidFill>
                  <a:schemeClr val="tx1"/>
                </a:solidFill>
              </a:rPr>
              <a:t>The last cut of an abdominal CT scan with contrast shows a mass requiring a pelvic CT scan to further delineate the mass.</a:t>
            </a:r>
          </a:p>
          <a:p>
            <a:pPr marL="465138" lvl="1" indent="-285750">
              <a:buClr>
                <a:srgbClr val="99CCFF"/>
              </a:buClr>
              <a:buFont typeface="Wingdings" panose="05000000000000000000" pitchFamily="2" charset="2"/>
              <a:buChar char="q"/>
            </a:pPr>
            <a:r>
              <a:rPr lang="en-US" sz="1600" b="0" dirty="0">
                <a:solidFill>
                  <a:schemeClr val="tx1"/>
                </a:solidFill>
              </a:rPr>
              <a:t>A bone scan reveals a lesion on the femur requiring plain films to make a diagnosis.</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26</a:t>
            </a:fld>
            <a:endParaRPr lang="en-US" dirty="0"/>
          </a:p>
        </p:txBody>
      </p:sp>
    </p:spTree>
    <p:extLst>
      <p:ext uri="{BB962C8B-B14F-4D97-AF65-F5344CB8AC3E}">
        <p14:creationId xmlns:p14="http://schemas.microsoft.com/office/powerpoint/2010/main" val="408706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27</a:t>
            </a:fld>
            <a:endParaRPr lang="en-US" dirty="0"/>
          </a:p>
        </p:txBody>
      </p:sp>
    </p:spTree>
    <p:extLst>
      <p:ext uri="{BB962C8B-B14F-4D97-AF65-F5344CB8AC3E}">
        <p14:creationId xmlns:p14="http://schemas.microsoft.com/office/powerpoint/2010/main" val="108155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Applicable to: UNC Medical Center, UNC Physician Network, Rex Healthcare, Margaret R. Pardee Memorial Hospital</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solidFill>
                  <a:srgbClr val="656565"/>
                </a:solidFill>
                <a:latin typeface="Arial" panose="020B0604020202020204" pitchFamily="34" charset="0"/>
                <a:cs typeface="Arial" charset="0"/>
              </a:rPr>
              <a:t>Provide definitions applicable to policy (critical/key portion, direct medical &amp; surgical services, fellow, immediately available, physically present, primary care center, resident, primary care exception, student, teaching physician)</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effectLst/>
                <a:latin typeface="Arial" panose="020B0604020202020204" pitchFamily="34" charset="0"/>
                <a:ea typeface="Calibri" panose="020F0502020204030204" pitchFamily="34" charset="0"/>
                <a:cs typeface="Times New Roman" panose="02020603050405020304" pitchFamily="18" charset="0"/>
              </a:rPr>
              <a:t>Teaching Physicians are restricted to using attestations available in </a:t>
            </a:r>
            <a:r>
              <a:rPr lang="en-US" sz="1800" err="1">
                <a:effectLst/>
                <a:latin typeface="Arial" panose="020B0604020202020204" pitchFamily="34" charset="0"/>
                <a:ea typeface="Calibri" panose="020F0502020204030204" pitchFamily="34" charset="0"/>
                <a:cs typeface="Times New Roman" panose="02020603050405020304" pitchFamily="18" charset="0"/>
              </a:rPr>
              <a:t>Epic@UNC</a:t>
            </a:r>
            <a:r>
              <a:rPr lang="en-US" sz="1800">
                <a:effectLst/>
                <a:latin typeface="Arial" panose="020B0604020202020204" pitchFamily="34" charset="0"/>
                <a:ea typeface="Calibri" panose="020F0502020204030204" pitchFamily="34" charset="0"/>
                <a:cs typeface="Times New Roman" panose="02020603050405020304" pitchFamily="18" charset="0"/>
              </a:rPr>
              <a:t> to document their supervision and participation in services involving Residents. However, these attestations may be modified to expand upon the Teaching Physician’s participation. </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Will restrict TP to using attestations available in </a:t>
            </a:r>
            <a:r>
              <a:rPr kumimoji="0" lang="en-US" sz="1800" b="0" i="0" u="none" strike="noStrike" kern="1200" cap="none" spc="0" normalizeH="0" baseline="0" noProof="0" err="1">
                <a:ln>
                  <a:noFill/>
                </a:ln>
                <a:solidFill>
                  <a:srgbClr val="656565"/>
                </a:solidFill>
                <a:effectLst/>
                <a:uLnTx/>
                <a:uFillTx/>
                <a:latin typeface="Arial" panose="020B0604020202020204" pitchFamily="34" charset="0"/>
                <a:ea typeface="+mn-ea"/>
                <a:cs typeface="Arial" charset="0"/>
              </a:rPr>
              <a:t>Epic@UNC</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 to document their supervision and participation in services.</a:t>
            </a:r>
            <a:r>
              <a:rPr lang="en-US" sz="1800">
                <a:effectLst/>
                <a:latin typeface="Arial" panose="020B0604020202020204" pitchFamily="34" charset="0"/>
                <a:ea typeface="Calibri" panose="020F0502020204030204" pitchFamily="34" charset="0"/>
                <a:cs typeface="Times New Roman" panose="02020603050405020304" pitchFamily="18" charset="0"/>
              </a:rPr>
              <a:t> However, these attestations may be modified to expand upon the Teaching Physician’s participation. Due to claim logic in Epic that assists billing compliance, </a:t>
            </a:r>
            <a:r>
              <a:rPr lang="en-US" sz="1800" u="sng">
                <a:effectLst/>
                <a:latin typeface="Arial" panose="020B0604020202020204" pitchFamily="34" charset="0"/>
                <a:ea typeface="Calibri" panose="020F0502020204030204" pitchFamily="34" charset="0"/>
                <a:cs typeface="Times New Roman" panose="02020603050405020304" pitchFamily="18" charset="0"/>
              </a:rPr>
              <a:t>Teaching Physicians should not create their own attestations.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Outlines supervision requirements for Medicare, Medicaid, and Tricare for Evaluation and Management services, procedures, diagnostic radiology, diagnostic </a:t>
            </a:r>
            <a:r>
              <a:rPr lang="en-US" sz="1800">
                <a:solidFill>
                  <a:srgbClr val="515151"/>
                </a:solidFill>
                <a:latin typeface="Arial" panose="020B0604020202020204" pitchFamily="34" charset="0"/>
              </a:rPr>
              <a:t>t</a:t>
            </a:r>
            <a:r>
              <a:rPr kumimoji="0" lang="en-US" sz="1800" b="0" i="0" u="none" strike="noStrike" kern="1200" cap="none" spc="0" normalizeH="0" baseline="0" noProof="0" err="1">
                <a:ln>
                  <a:noFill/>
                </a:ln>
                <a:solidFill>
                  <a:srgbClr val="515151"/>
                </a:solidFill>
                <a:effectLst/>
                <a:uLnTx/>
                <a:uFillTx/>
                <a:latin typeface="Arial" panose="020B0604020202020204" pitchFamily="34" charset="0"/>
                <a:ea typeface="+mn-ea"/>
                <a:cs typeface="+mn-cs"/>
              </a:rPr>
              <a:t>ests</a:t>
            </a: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 and anesthesia services, students</a:t>
            </a:r>
            <a:endPar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rPr>
              <a:t>Provides Moonlighting guidance </a:t>
            </a:r>
            <a:r>
              <a:rPr lang="en-US" sz="1800">
                <a:solidFill>
                  <a:srgbClr val="515151"/>
                </a:solidFill>
                <a:latin typeface="Arial" panose="020B0604020202020204" pitchFamily="34" charset="0"/>
              </a:rPr>
              <a:t>for residents and fellows who have completed a GME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4163"/>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C6867F-492D-4115-8CA0-741D1C205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minor procedures that are 5 minutes</a:t>
            </a:r>
            <a:r>
              <a:rPr lang="en-US" baseline="0" dirty="0"/>
              <a:t> or less the teaching physician must be present for the entire procedure in order to bill.  </a:t>
            </a:r>
          </a:p>
          <a:p>
            <a:r>
              <a:rPr lang="en-US" baseline="0" dirty="0"/>
              <a:t>For Endoscopy procedures such as colonoscopies and endoscopies, the teaching physician must be present for the insertion, the entire viewing, and the removal of the scope in order to bill for the procedure. </a:t>
            </a:r>
          </a:p>
          <a:p>
            <a:r>
              <a:rPr lang="en-US" baseline="0" dirty="0"/>
              <a:t>The teaching physician must be present in order to bill for any service that is based on time. </a:t>
            </a:r>
          </a:p>
          <a:p>
            <a:endParaRPr lang="en-US" baseline="0" dirty="0"/>
          </a:p>
          <a:p>
            <a:r>
              <a:rPr lang="en-US" baseline="0" dirty="0"/>
              <a:t>Teaching Physicians can use the </a:t>
            </a:r>
            <a:r>
              <a:rPr lang="en-US" baseline="0" dirty="0" err="1"/>
              <a:t>dotphrase</a:t>
            </a:r>
            <a:r>
              <a:rPr lang="en-US" baseline="0" dirty="0"/>
              <a:t> .TP15 to document they were present for the entire procedure.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29</a:t>
            </a:fld>
            <a:endParaRPr lang="en-US"/>
          </a:p>
        </p:txBody>
      </p:sp>
    </p:spTree>
    <p:extLst>
      <p:ext uri="{BB962C8B-B14F-4D97-AF65-F5344CB8AC3E}">
        <p14:creationId xmlns:p14="http://schemas.microsoft.com/office/powerpoint/2010/main" val="265542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surgeries</a:t>
            </a:r>
            <a:r>
              <a:rPr lang="en-US" dirty="0"/>
              <a:t> the teaching physician decides what portions are critical and key. This will</a:t>
            </a:r>
            <a:r>
              <a:rPr lang="en-US" baseline="0" dirty="0"/>
              <a:t> be based on the procedure and the experience and skill level of the resident or fellow the teaching physician is working with. </a:t>
            </a:r>
            <a:endParaRPr lang="en-US" dirty="0"/>
          </a:p>
          <a:p>
            <a:endParaRPr lang="en-US" dirty="0"/>
          </a:p>
          <a:p>
            <a:r>
              <a:rPr lang="en-US" dirty="0"/>
              <a:t>For ALL surgeries,</a:t>
            </a:r>
            <a:r>
              <a:rPr lang="en-US" baseline="0" dirty="0"/>
              <a:t> the teaching physician must be present during ALL key and critical portions. </a:t>
            </a:r>
            <a:r>
              <a:rPr lang="en-US" dirty="0"/>
              <a:t>During non-critical or non-key portions of the surgery, if the teaching surgeon is not physically present, they must be immediately available to return to the procedure. For example the</a:t>
            </a:r>
            <a:r>
              <a:rPr lang="en-US" baseline="0" dirty="0"/>
              <a:t> teaching physician </a:t>
            </a:r>
            <a:r>
              <a:rPr lang="en-US" dirty="0"/>
              <a:t>cannot be performing another procedure.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a teaching physician performs a single surgery and the teaching physician is present for the ENTIRE time, the resident or fellow </a:t>
            </a:r>
            <a:r>
              <a:rPr lang="en-US" dirty="0"/>
              <a:t>can document their presence. When a teaching physician is only present for the critical and key portions of the surgery, the teaching physician must document their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recommended dotphrase is on</a:t>
            </a:r>
            <a:r>
              <a:rPr lang="en-US" baseline="0" dirty="0"/>
              <a:t> the slide. </a:t>
            </a:r>
            <a:endParaRPr lang="en-US" dirty="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30</a:t>
            </a:fld>
            <a:endParaRPr lang="en-US" dirty="0"/>
          </a:p>
        </p:txBody>
      </p:sp>
    </p:spTree>
    <p:extLst>
      <p:ext uri="{BB962C8B-B14F-4D97-AF65-F5344CB8AC3E}">
        <p14:creationId xmlns:p14="http://schemas.microsoft.com/office/powerpoint/2010/main" val="31598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2"/>
              </a:buClr>
              <a:buFont typeface="Arial" panose="020B0604020202020204" pitchFamily="34" charset="0"/>
              <a:buNone/>
            </a:pPr>
            <a:r>
              <a:rPr lang="en-US" dirty="0"/>
              <a:t>Diagnostic Tests</a:t>
            </a:r>
          </a:p>
          <a:p>
            <a:pPr marL="0" indent="0">
              <a:buClr>
                <a:schemeClr val="accent2"/>
              </a:buClr>
              <a:buFont typeface="Arial" panose="020B0604020202020204" pitchFamily="34" charset="0"/>
              <a:buNone/>
            </a:pPr>
            <a:r>
              <a:rPr lang="en-US" dirty="0"/>
              <a:t>Medicare requires interpretation of diagnostic radiology and other diagnostic tests to be </a:t>
            </a:r>
            <a:r>
              <a:rPr lang="en-US" b="1" dirty="0">
                <a:solidFill>
                  <a:schemeClr val="accent2"/>
                </a:solidFill>
              </a:rPr>
              <a:t>performed or reviewed</a:t>
            </a:r>
            <a:r>
              <a:rPr lang="en-US" dirty="0"/>
              <a:t> by a </a:t>
            </a:r>
            <a:r>
              <a:rPr lang="en-US" b="1" dirty="0">
                <a:solidFill>
                  <a:schemeClr val="accent2"/>
                </a:solidFill>
              </a:rPr>
              <a:t>teaching physician. </a:t>
            </a:r>
            <a:r>
              <a:rPr lang="en-US" dirty="0"/>
              <a:t>If a </a:t>
            </a:r>
            <a:r>
              <a:rPr lang="en-US" b="1" dirty="0">
                <a:solidFill>
                  <a:schemeClr val="accent2"/>
                </a:solidFill>
              </a:rPr>
              <a:t>resident prepares and signs the interpretation</a:t>
            </a:r>
            <a:r>
              <a:rPr lang="en-US" dirty="0"/>
              <a:t>, the </a:t>
            </a:r>
            <a:r>
              <a:rPr lang="en-US" b="1" dirty="0">
                <a:solidFill>
                  <a:schemeClr val="accent2"/>
                </a:solidFill>
              </a:rPr>
              <a:t>teaching physician must </a:t>
            </a:r>
            <a:r>
              <a:rPr lang="en-US" dirty="0"/>
              <a:t>indicate they </a:t>
            </a:r>
            <a:r>
              <a:rPr lang="en-US" b="1" dirty="0">
                <a:solidFill>
                  <a:schemeClr val="accent2"/>
                </a:solidFill>
              </a:rPr>
              <a:t>personally reviewed the image and the resident’s interpretation</a:t>
            </a:r>
            <a:r>
              <a:rPr lang="en-US" dirty="0"/>
              <a:t> and either </a:t>
            </a:r>
            <a:r>
              <a:rPr lang="en-US" b="1" dirty="0">
                <a:solidFill>
                  <a:schemeClr val="accent2"/>
                </a:solidFill>
              </a:rPr>
              <a:t>agrees</a:t>
            </a:r>
            <a:r>
              <a:rPr lang="en-US" dirty="0"/>
              <a:t> </a:t>
            </a:r>
            <a:r>
              <a:rPr lang="en-US" b="1" dirty="0">
                <a:solidFill>
                  <a:schemeClr val="accent2"/>
                </a:solidFill>
              </a:rPr>
              <a:t>with</a:t>
            </a:r>
            <a:r>
              <a:rPr lang="en-US" dirty="0"/>
              <a:t> it or </a:t>
            </a:r>
            <a:r>
              <a:rPr lang="en-US" b="1" dirty="0">
                <a:solidFill>
                  <a:schemeClr val="accent2"/>
                </a:solidFill>
              </a:rPr>
              <a:t>edits the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teaching physician’s signature is the only signature on the interpretation, Medicare assumes that he/she is indicating that he/she personally performed the interpretation. </a:t>
            </a:r>
          </a:p>
          <a:p>
            <a:r>
              <a:rPr lang="en-US" dirty="0"/>
              <a:t>Medicare does not pay for an interpretation if the teaching physician only countersigns the resident’s interpretation.</a:t>
            </a:r>
          </a:p>
          <a:p>
            <a:endParaRPr lang="en-US" dirty="0"/>
          </a:p>
          <a:p>
            <a:r>
              <a:rPr lang="en-US" dirty="0"/>
              <a:t>The presence of the resident alone would not establish a basis for fee schedule payment for such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31</a:t>
            </a:fld>
            <a:endParaRPr lang="en-US" dirty="0"/>
          </a:p>
        </p:txBody>
      </p:sp>
    </p:spTree>
    <p:extLst>
      <p:ext uri="{BB962C8B-B14F-4D97-AF65-F5344CB8AC3E}">
        <p14:creationId xmlns:p14="http://schemas.microsoft.com/office/powerpoint/2010/main" val="92046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For all complex or high risk procedures the teaching physician must provide</a:t>
            </a:r>
            <a:r>
              <a:rPr lang="en-US" sz="1200" b="0" baseline="0" dirty="0">
                <a:solidFill>
                  <a:schemeClr val="bg1"/>
                </a:solidFill>
              </a:rPr>
              <a:t> continual personal supervision which means the teaching physician must be present in the room with the resident or fellow performing the surgical procedure. Some complex or high risk procedures include, cardiac </a:t>
            </a:r>
            <a:r>
              <a:rPr lang="en-US" sz="1200" b="0" baseline="0" dirty="0" err="1">
                <a:solidFill>
                  <a:schemeClr val="bg1"/>
                </a:solidFill>
              </a:rPr>
              <a:t>caths</a:t>
            </a:r>
            <a:r>
              <a:rPr lang="en-US" sz="1200" b="0" baseline="0" dirty="0">
                <a:solidFill>
                  <a:schemeClr val="bg1"/>
                </a:solidFill>
              </a:rPr>
              <a:t>, stress tests, and </a:t>
            </a:r>
            <a:r>
              <a:rPr lang="en-US" b="0" dirty="0"/>
              <a:t>Interventional radiology procedures.</a:t>
            </a:r>
            <a:r>
              <a:rPr lang="en-US" b="0" baseline="0" dirty="0"/>
              <a:t> </a:t>
            </a:r>
            <a:endParaRPr lang="en-US" b="0" dirty="0"/>
          </a:p>
          <a:p>
            <a:pPr>
              <a:defRPr/>
            </a:pPr>
            <a:endParaRPr lang="en-US" sz="1200" b="1" dirty="0">
              <a:solidFill>
                <a:schemeClr val="bg1"/>
              </a:solidFill>
            </a:endParaRPr>
          </a:p>
          <a:p>
            <a:pPr>
              <a:defRPr/>
            </a:pPr>
            <a:r>
              <a:rPr lang="en-US" sz="1200" b="0" dirty="0">
                <a:solidFill>
                  <a:schemeClr val="bg1"/>
                </a:solidFill>
              </a:rPr>
              <a:t>Teaching physicians can use the </a:t>
            </a:r>
            <a:r>
              <a:rPr lang="en-US" sz="1200" b="0" dirty="0" err="1">
                <a:solidFill>
                  <a:schemeClr val="bg1"/>
                </a:solidFill>
              </a:rPr>
              <a:t>DotPhrase</a:t>
            </a:r>
            <a:r>
              <a:rPr lang="en-US" sz="1200" b="0" dirty="0">
                <a:solidFill>
                  <a:schemeClr val="bg1"/>
                </a:solidFill>
              </a:rPr>
              <a:t> .TP25 or .TPCOMPLEX to document</a:t>
            </a:r>
            <a:r>
              <a:rPr lang="en-US" sz="1200" b="0" baseline="0" dirty="0">
                <a:solidFill>
                  <a:schemeClr val="bg1"/>
                </a:solidFill>
              </a:rPr>
              <a:t> their presence for the entirety of the complex procedure. </a:t>
            </a:r>
            <a:endParaRPr lang="en-US" sz="1200" b="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32</a:t>
            </a:fld>
            <a:endParaRPr lang="en-US"/>
          </a:p>
        </p:txBody>
      </p:sp>
    </p:spTree>
    <p:extLst>
      <p:ext uri="{BB962C8B-B14F-4D97-AF65-F5344CB8AC3E}">
        <p14:creationId xmlns:p14="http://schemas.microsoft.com/office/powerpoint/2010/main" val="575306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documentation is not billable, because the attestation does not make it possible to determine whether the TP was present, evaluated the patient, and/or had any involvement with the plan of care.</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33</a:t>
            </a:fld>
            <a:endParaRPr lang="en-US"/>
          </a:p>
        </p:txBody>
      </p:sp>
    </p:spTree>
    <p:extLst>
      <p:ext uri="{BB962C8B-B14F-4D97-AF65-F5344CB8AC3E}">
        <p14:creationId xmlns:p14="http://schemas.microsoft.com/office/powerpoint/2010/main" val="23931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turn our attention</a:t>
            </a:r>
            <a:r>
              <a:rPr lang="en-US" baseline="0" dirty="0"/>
              <a:t> to the requirements for procedures for NC Medicaid. As with E/M services Medicaid is not as stringent with procedure requirements. </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34</a:t>
            </a:fld>
            <a:endParaRPr lang="en-US"/>
          </a:p>
        </p:txBody>
      </p:sp>
    </p:spTree>
    <p:extLst>
      <p:ext uri="{BB962C8B-B14F-4D97-AF65-F5344CB8AC3E}">
        <p14:creationId xmlns:p14="http://schemas.microsoft.com/office/powerpoint/2010/main" val="1721713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providing care and billing the Medicaid program for services to patients, Teaching Physicians assume full responsibility for the health and safety of the patient.</a:t>
            </a:r>
          </a:p>
          <a:p>
            <a:endParaRPr lang="en-US" dirty="0"/>
          </a:p>
          <a:p>
            <a:pPr lvl="0">
              <a:spcAft>
                <a:spcPts val="1200"/>
              </a:spcAft>
            </a:pPr>
            <a:r>
              <a:rPr lang="en-US" dirty="0"/>
              <a:t>Medicaid requires the teaching physician</a:t>
            </a:r>
            <a:r>
              <a:rPr lang="en-US" baseline="0" dirty="0"/>
              <a:t> to provide direct supervision which means the teaching physician must be present in the procedural suite or available in the office for minor procedures. </a:t>
            </a:r>
            <a:r>
              <a:rPr lang="en-US" dirty="0"/>
              <a:t>NC Medicaid</a:t>
            </a:r>
            <a:r>
              <a:rPr lang="en-US" baseline="0" dirty="0"/>
              <a:t> states t</a:t>
            </a:r>
            <a:r>
              <a:rPr lang="en-US" dirty="0"/>
              <a:t>he degree of teaching physician supervision should be based on the skill level,</a:t>
            </a:r>
            <a:r>
              <a:rPr lang="en-US" baseline="0" dirty="0"/>
              <a:t> </a:t>
            </a:r>
            <a:r>
              <a:rPr lang="en-US" dirty="0"/>
              <a:t>training, and experience of the resident, as well as the patient's condition. For</a:t>
            </a:r>
            <a:r>
              <a:rPr lang="en-US" baseline="0" dirty="0"/>
              <a:t> example, patients that are highly complex may require the teaching physician to be present for the entire procedure. NC Medicaid requires the medical record to clearly </a:t>
            </a:r>
            <a:r>
              <a:rPr lang="en-US" dirty="0"/>
              <a:t>designate the supervising physician and the note be signed by the same supervising physician.</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35</a:t>
            </a:fld>
            <a:endParaRPr lang="en-US"/>
          </a:p>
        </p:txBody>
      </p:sp>
    </p:spTree>
    <p:extLst>
      <p:ext uri="{BB962C8B-B14F-4D97-AF65-F5344CB8AC3E}">
        <p14:creationId xmlns:p14="http://schemas.microsoft.com/office/powerpoint/2010/main" val="9389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651300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36</a:t>
            </a:fld>
            <a:endParaRPr lang="en-US"/>
          </a:p>
        </p:txBody>
      </p:sp>
    </p:spTree>
    <p:extLst>
      <p:ext uri="{BB962C8B-B14F-4D97-AF65-F5344CB8AC3E}">
        <p14:creationId xmlns:p14="http://schemas.microsoft.com/office/powerpoint/2010/main" val="787754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37</a:t>
            </a:fld>
            <a:endParaRPr lang="en-US"/>
          </a:p>
        </p:txBody>
      </p:sp>
    </p:spTree>
    <p:extLst>
      <p:ext uri="{BB962C8B-B14F-4D97-AF65-F5344CB8AC3E}">
        <p14:creationId xmlns:p14="http://schemas.microsoft.com/office/powerpoint/2010/main" val="199291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2"/>
              </a:buClr>
              <a:buFont typeface="Arial" panose="020B0604020202020204" pitchFamily="34" charset="0"/>
              <a:buNone/>
            </a:pPr>
            <a:r>
              <a:rPr lang="en-US"/>
              <a:t>It is important to remember the attestation that you choose determines if the service is billable.</a:t>
            </a:r>
            <a:r>
              <a:rPr lang="en-US" baseline="0"/>
              <a:t> </a:t>
            </a:r>
            <a:endParaRPr lang="en-US"/>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a:t>Teaching</a:t>
            </a:r>
            <a:r>
              <a:rPr lang="en-US" baseline="0"/>
              <a:t> physicians can </a:t>
            </a:r>
            <a:r>
              <a:rPr lang="en-US"/>
              <a:t>Utilize the Compliance attestation shortcuts (</a:t>
            </a:r>
            <a:r>
              <a:rPr lang="en-US">
                <a:solidFill>
                  <a:schemeClr val="accent2"/>
                </a:solidFill>
              </a:rPr>
              <a:t>.TPXX</a:t>
            </a:r>
            <a:r>
              <a:rPr lang="en-US"/>
              <a:t>) to save you time</a:t>
            </a:r>
            <a:r>
              <a:rPr lang="en-US" baseline="0"/>
              <a:t> or you can t</a:t>
            </a:r>
            <a:r>
              <a:rPr lang="en-US"/>
              <a:t>ype </a:t>
            </a:r>
            <a:r>
              <a:rPr lang="en-US">
                <a:solidFill>
                  <a:schemeClr val="accent2"/>
                </a:solidFill>
              </a:rPr>
              <a:t>.ALLATTESTATIONSUNHCS </a:t>
            </a:r>
            <a:r>
              <a:rPr lang="en-US"/>
              <a:t>directly in your note to access the Compliance built attestations in Epic. </a:t>
            </a:r>
          </a:p>
          <a:p>
            <a:pPr marL="285750" indent="-285750">
              <a:buClr>
                <a:schemeClr val="accent2"/>
              </a:buClr>
              <a:buFont typeface="Arial" panose="020B0604020202020204" pitchFamily="34" charset="0"/>
              <a:buChar char="•"/>
            </a:pPr>
            <a:r>
              <a:rPr lang="en-US"/>
              <a:t>Teaching physicians should choose the attestation that represents how they</a:t>
            </a:r>
            <a:r>
              <a:rPr lang="en-US" baseline="0"/>
              <a:t> </a:t>
            </a:r>
            <a:r>
              <a:rPr lang="en-US"/>
              <a:t>participated in the service. Epic logic has been built behind the attestations and will determine if the service is billable. </a:t>
            </a:r>
          </a:p>
          <a:p>
            <a:pPr marL="285750" indent="-285750">
              <a:buClr>
                <a:schemeClr val="accent2"/>
              </a:buClr>
              <a:buFont typeface="Arial" panose="020B0604020202020204" pitchFamily="34" charset="0"/>
              <a:buChar char="•"/>
            </a:pPr>
            <a:r>
              <a:rPr lang="en-US"/>
              <a:t>Do not create your own attestations or Epic logic will not work. You may edit the attestations if needed. </a:t>
            </a:r>
          </a:p>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39</a:t>
            </a:fld>
            <a:endParaRPr lang="en-US"/>
          </a:p>
        </p:txBody>
      </p:sp>
    </p:spTree>
    <p:extLst>
      <p:ext uri="{BB962C8B-B14F-4D97-AF65-F5344CB8AC3E}">
        <p14:creationId xmlns:p14="http://schemas.microsoft.com/office/powerpoint/2010/main" val="1230154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snip it of where .TP0 was typed in a progress note. You can see the list of attestations providers can choose from. The appendix in this slide</a:t>
            </a:r>
            <a:r>
              <a:rPr lang="en-US" baseline="0" dirty="0"/>
              <a:t> deck lists all the attestations and the shortcuts providers can use. On the right side of the screen is a </a:t>
            </a:r>
            <a:r>
              <a:rPr lang="en-US" baseline="0" dirty="0" err="1"/>
              <a:t>snipit</a:t>
            </a:r>
            <a:r>
              <a:rPr lang="en-US" baseline="0" dirty="0"/>
              <a:t> from our attestation handout. </a:t>
            </a:r>
          </a:p>
          <a:p>
            <a:endParaRPr lang="en-US" baseline="0" dirty="0"/>
          </a:p>
        </p:txBody>
      </p:sp>
      <p:sp>
        <p:nvSpPr>
          <p:cNvPr id="4" name="Slide Number Placeholder 3"/>
          <p:cNvSpPr>
            <a:spLocks noGrp="1"/>
          </p:cNvSpPr>
          <p:nvPr>
            <p:ph type="sldNum" sz="quarter" idx="10"/>
          </p:nvPr>
        </p:nvSpPr>
        <p:spPr/>
        <p:txBody>
          <a:bodyPr/>
          <a:lstStyle/>
          <a:p>
            <a:fld id="{53BCCA8E-E054-4945-93F6-8F3E2A7D5A26}" type="slidenum">
              <a:rPr lang="en-US" smtClean="0"/>
              <a:t>40</a:t>
            </a:fld>
            <a:endParaRPr lang="en-US"/>
          </a:p>
        </p:txBody>
      </p:sp>
    </p:spTree>
    <p:extLst>
      <p:ext uri="{BB962C8B-B14F-4D97-AF65-F5344CB8AC3E}">
        <p14:creationId xmlns:p14="http://schemas.microsoft.com/office/powerpoint/2010/main" val="194572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1311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38902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178691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9916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11</a:t>
            </a:fld>
            <a:endParaRPr lang="en-US"/>
          </a:p>
        </p:txBody>
      </p:sp>
    </p:spTree>
    <p:extLst>
      <p:ext uri="{BB962C8B-B14F-4D97-AF65-F5344CB8AC3E}">
        <p14:creationId xmlns:p14="http://schemas.microsoft.com/office/powerpoint/2010/main" val="419675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4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599" y="1670052"/>
            <a:ext cx="1427747"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3452382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75"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5/13/2024</a:t>
            </a:fld>
            <a:endParaRPr lang="en-US" dirty="0"/>
          </a:p>
        </p:txBody>
      </p:sp>
      <p:sp>
        <p:nvSpPr>
          <p:cNvPr id="6" name="Holder 6"/>
          <p:cNvSpPr>
            <a:spLocks noGrp="1"/>
          </p:cNvSpPr>
          <p:nvPr>
            <p:ph type="sldNum" sz="quarter" idx="7"/>
          </p:nvPr>
        </p:nvSpPr>
        <p:spPr/>
        <p:txBody>
          <a:bodyPr lIns="0" tIns="0" rIns="0" bIns="0"/>
          <a:lstStyle>
            <a:lvl1pPr>
              <a:defRPr sz="1875" b="0" i="0">
                <a:solidFill>
                  <a:srgbClr val="323232"/>
                </a:solidFill>
                <a:latin typeface="Gill Sans MT"/>
                <a:cs typeface="Gill Sans MT"/>
              </a:defRPr>
            </a:lvl1pPr>
          </a:lstStyle>
          <a:p>
            <a:pPr marL="47625">
              <a:lnSpc>
                <a:spcPts val="2236"/>
              </a:lnSpc>
            </a:pPr>
            <a:fld id="{81D60167-4931-47E6-BA6A-407CBD079E47}" type="slidenum">
              <a:rPr lang="en-US" spc="-13" smtClean="0"/>
              <a:pPr marL="47625">
                <a:lnSpc>
                  <a:spcPts val="2236"/>
                </a:lnSpc>
              </a:pPr>
              <a:t>‹#›</a:t>
            </a:fld>
            <a:endParaRPr lang="en-US" spc="-13" dirty="0"/>
          </a:p>
        </p:txBody>
      </p:sp>
    </p:spTree>
    <p:extLst>
      <p:ext uri="{BB962C8B-B14F-4D97-AF65-F5344CB8AC3E}">
        <p14:creationId xmlns:p14="http://schemas.microsoft.com/office/powerpoint/2010/main" val="341351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A2E3AC3-5984-C604-A709-FD7C98FC445D}"/>
              </a:ext>
            </a:extLst>
          </p:cNvPr>
          <p:cNvGraphicFramePr>
            <a:graphicFrameLocks noChangeAspect="1"/>
          </p:cNvGraphicFramePr>
          <p:nvPr userDrawn="1">
            <p:custDataLst>
              <p:tags r:id="rId33"/>
            </p:custDataLst>
            <p:extLst>
              <p:ext uri="{D42A27DB-BD31-4B8C-83A1-F6EECF244321}">
                <p14:modId xmlns:p14="http://schemas.microsoft.com/office/powerpoint/2010/main" val="3255001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47" imgH="348" progId="TCLayout.ActiveDocument.1">
                  <p:embed/>
                </p:oleObj>
              </mc:Choice>
              <mc:Fallback>
                <p:oleObj name="think-cell Slide" r:id="rId34" imgW="347" imgH="348"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 id="2147483789" r:id="rId30"/>
    <p:sldLayoutId id="2147483790" r:id="rId31"/>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4" userDrawn="1">
          <p15:clr>
            <a:srgbClr val="F26B43"/>
          </p15:clr>
        </p15:guide>
        <p15:guide id="8" pos="2541" userDrawn="1">
          <p15:clr>
            <a:srgbClr val="F26B43"/>
          </p15:clr>
        </p15:guide>
        <p15:guide id="9" pos="3757" userDrawn="1">
          <p15:clr>
            <a:srgbClr val="F26B43"/>
          </p15:clr>
        </p15:guide>
        <p15:guide id="10" pos="3840" userDrawn="1">
          <p15:clr>
            <a:srgbClr val="F26B43"/>
          </p15:clr>
        </p15:guide>
        <p15:guide id="12" pos="3930" userDrawn="1">
          <p15:clr>
            <a:srgbClr val="F26B43"/>
          </p15:clr>
        </p15:guide>
        <p15:guide id="13" pos="7386" userDrawn="1">
          <p15:clr>
            <a:srgbClr val="F26B43"/>
          </p15:clr>
        </p15:guide>
        <p15:guide id="15" pos="4966" userDrawn="1">
          <p15:clr>
            <a:srgbClr val="F26B43"/>
          </p15:clr>
        </p15:guide>
        <p15:guide id="16" pos="5139"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sv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8.xml"/><Relationship Id="rId7" Type="http://schemas.openxmlformats.org/officeDocument/2006/relationships/diagramLayout" Target="../diagrams/layout1.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6.bin"/><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25.xml"/><Relationship Id="rId7" Type="http://schemas.openxmlformats.org/officeDocument/2006/relationships/image" Target="../media/image23.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9.xm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s://www.aliem.com/splinter-series-finger-pain/posterior-shoulder-dislocation-xra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d/diagnosi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es.wikipedia.org/wiki/CIE-1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unchealthcare-uncmc.policystat.com/policy/11645062/lates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5.xml"/><Relationship Id="rId7" Type="http://schemas.openxmlformats.org/officeDocument/2006/relationships/image" Target="../media/image4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hyperlink" Target="https://pixabay.com/es/pr%C3%B3ximamente-etiqueta-etiquetas-2857144/" TargetMode="External"/><Relationship Id="rId5" Type="http://schemas.openxmlformats.org/officeDocument/2006/relationships/oleObject" Target="../embeddings/oleObject8.bin"/><Relationship Id="rId10" Type="http://schemas.openxmlformats.org/officeDocument/2006/relationships/image" Target="../media/image43.png"/><Relationship Id="rId4" Type="http://schemas.openxmlformats.org/officeDocument/2006/relationships/notesSlide" Target="../notesSlides/notesSlide22.xml"/><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7.png"/><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gif"/></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www.publicdomainpictures.net/en/view-image.php?image=314140&amp;picture=woman-showing-cell-phone"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8" Type="http://schemas.openxmlformats.org/officeDocument/2006/relationships/hyperlink" Target="https://www.geritech.org/category/aging-health-needs/page/3/" TargetMode="External"/><Relationship Id="rId3" Type="http://schemas.openxmlformats.org/officeDocument/2006/relationships/slideLayout" Target="../slideLayouts/slideLayout15.xml"/><Relationship Id="rId7" Type="http://schemas.openxmlformats.org/officeDocument/2006/relationships/image" Target="../media/image55.jp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29.xml"/><Relationship Id="rId9" Type="http://schemas.openxmlformats.org/officeDocument/2006/relationships/hyperlink" Target="https://creativecommons.org/licenses/by-nc-nd/3.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unchealthcare.policystat.com/policy/8174781/lates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33.xml"/><Relationship Id="rId7" Type="http://schemas.openxmlformats.org/officeDocument/2006/relationships/image" Target="../media/image60.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hyperlink" Target="https://collab.unchealthcare.org/sites/Training/TL/Training%20Library/Compliance%20Attestations.pdf#search=Attestations"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hyperlink" Target="http://hotline.unchealthcare.org/" TargetMode="External"/><Relationship Id="rId2" Type="http://schemas.openxmlformats.org/officeDocument/2006/relationships/hyperlink" Target="https://unchcs.intranet.unchealthcare.org/dept/ACP/compliance/" TargetMode="External"/><Relationship Id="rId1" Type="http://schemas.openxmlformats.org/officeDocument/2006/relationships/slideLayout" Target="../slideLayouts/slideLayout14.xml"/><Relationship Id="rId4" Type="http://schemas.openxmlformats.org/officeDocument/2006/relationships/image" Target="../media/image6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www.pixnio.com/fr/objets/computer/docteur-bureau-ordinateur-portable-smartphone-ordinateur-portab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pPr>
              <a:lnSpc>
                <a:spcPct val="100000"/>
              </a:lnSpc>
            </a:pPr>
            <a:r>
              <a:rPr lang="en-US" dirty="0"/>
              <a:t>UNC Health</a:t>
            </a:r>
            <a:br>
              <a:rPr lang="en-US" dirty="0"/>
            </a:br>
            <a:r>
              <a:rPr lang="en-US" sz="1400" b="0" dirty="0"/>
              <a:t>Department of Physician Compliance</a:t>
            </a:r>
            <a:endParaRPr lang="en-US" sz="2400" b="0" dirty="0"/>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p:txBody>
          <a:bodyPr/>
          <a:lstStyle/>
          <a:p>
            <a:endParaRPr lang="en-US" sz="2000" dirty="0"/>
          </a:p>
          <a:p>
            <a:r>
              <a:rPr lang="en-US" sz="2400" dirty="0"/>
              <a:t>Radiology New Provider and Reappointment Training</a:t>
            </a:r>
            <a:endParaRPr lang="en-US" dirty="0"/>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18"/>
          </p:nvPr>
        </p:nvSpPr>
        <p:spPr/>
        <p:txBody>
          <a:bodyPr/>
          <a:lstStyle/>
          <a:p>
            <a:r>
              <a:rPr lang="en-US" dirty="0"/>
              <a:t>January 15, 2021</a:t>
            </a:r>
          </a:p>
        </p:txBody>
      </p:sp>
    </p:spTree>
    <p:extLst>
      <p:ext uri="{BB962C8B-B14F-4D97-AF65-F5344CB8AC3E}">
        <p14:creationId xmlns:p14="http://schemas.microsoft.com/office/powerpoint/2010/main" val="1470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181C43C-9D4F-ECEE-A27B-72F1845C9F47}"/>
              </a:ext>
            </a:extLst>
          </p:cNvPr>
          <p:cNvGraphicFramePr>
            <a:graphicFrameLocks noChangeAspect="1"/>
          </p:cNvGraphicFramePr>
          <p:nvPr>
            <p:custDataLst>
              <p:tags r:id="rId1"/>
            </p:custDataLst>
            <p:extLst>
              <p:ext uri="{D42A27DB-BD31-4B8C-83A1-F6EECF244321}">
                <p14:modId xmlns:p14="http://schemas.microsoft.com/office/powerpoint/2010/main" val="176554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sz="quarter" idx="12"/>
          </p:nvPr>
        </p:nvSpPr>
        <p:spPr>
          <a:xfrm>
            <a:off x="466724" y="1584324"/>
            <a:ext cx="12875649" cy="4676776"/>
          </a:xfrm>
        </p:spPr>
        <p:txBody>
          <a:bodyPr/>
          <a:lstStyle/>
          <a:p>
            <a:pPr marL="50483">
              <a:spcBef>
                <a:spcPts val="600"/>
              </a:spcBef>
              <a:spcAft>
                <a:spcPts val="600"/>
              </a:spcAft>
              <a:buClr>
                <a:srgbClr val="99CCFF"/>
              </a:buClr>
              <a:buSzPct val="150000"/>
              <a:defRPr/>
            </a:pPr>
            <a:r>
              <a:rPr lang="en-US" dirty="0"/>
              <a:t>If the diagnostic radiologist determines:</a:t>
            </a:r>
          </a:p>
          <a:p>
            <a:pPr marL="687071" lvl="1" indent="-457200">
              <a:spcBef>
                <a:spcPts val="600"/>
              </a:spcBef>
              <a:spcAft>
                <a:spcPts val="600"/>
              </a:spcAft>
              <a:buClr>
                <a:schemeClr val="accent2"/>
              </a:buClr>
              <a:buSzPct val="100000"/>
              <a:buFont typeface="+mj-lt"/>
              <a:buAutoNum type="arabicPeriod"/>
              <a:defRPr/>
            </a:pPr>
            <a:r>
              <a:rPr lang="en-US" sz="1600" b="0" dirty="0">
                <a:solidFill>
                  <a:schemeClr val="tx2"/>
                </a:solidFill>
              </a:rPr>
              <a:t>An ordered test is “</a:t>
            </a:r>
            <a:r>
              <a:rPr lang="en-US" sz="1600" dirty="0">
                <a:solidFill>
                  <a:schemeClr val="accent2"/>
                </a:solidFill>
              </a:rPr>
              <a:t>clinically inappropriate or suboptimal</a:t>
            </a:r>
            <a:r>
              <a:rPr lang="en-US" sz="1600" b="0" dirty="0">
                <a:solidFill>
                  <a:schemeClr val="tx2"/>
                </a:solidFill>
              </a:rPr>
              <a:t>” (e.g., an MRI should be performed instead of a CT scan because of the clinical indication)</a:t>
            </a:r>
          </a:p>
          <a:p>
            <a:pPr marL="228600" lvl="1" indent="4805363">
              <a:spcBef>
                <a:spcPts val="600"/>
              </a:spcBef>
              <a:spcAft>
                <a:spcPts val="600"/>
              </a:spcAft>
              <a:buClr>
                <a:schemeClr val="accent4"/>
              </a:buClr>
              <a:buSzPct val="100000"/>
              <a:defRPr/>
            </a:pPr>
            <a:r>
              <a:rPr lang="en-US" dirty="0">
                <a:solidFill>
                  <a:schemeClr val="tx2"/>
                </a:solidFill>
              </a:rPr>
              <a:t>OR</a:t>
            </a:r>
          </a:p>
          <a:p>
            <a:pPr marL="687071" lvl="1" indent="-457200">
              <a:spcBef>
                <a:spcPts val="600"/>
              </a:spcBef>
              <a:spcAft>
                <a:spcPts val="600"/>
              </a:spcAft>
              <a:buClr>
                <a:schemeClr val="accent2"/>
              </a:buClr>
              <a:buSzPct val="100000"/>
              <a:buFont typeface="+mj-lt"/>
              <a:buAutoNum type="arabicPeriod" startAt="2"/>
              <a:defRPr/>
            </a:pPr>
            <a:r>
              <a:rPr lang="en-US" sz="1600" b="0" dirty="0">
                <a:solidFill>
                  <a:schemeClr val="tx2"/>
                </a:solidFill>
              </a:rPr>
              <a:t>The </a:t>
            </a:r>
            <a:r>
              <a:rPr lang="en-US" sz="1600" dirty="0">
                <a:solidFill>
                  <a:schemeClr val="accent2"/>
                </a:solidFill>
              </a:rPr>
              <a:t>results of the ordered test are normal </a:t>
            </a:r>
            <a:r>
              <a:rPr lang="en-US" sz="1600" b="0" dirty="0">
                <a:solidFill>
                  <a:schemeClr val="tx2"/>
                </a:solidFill>
              </a:rPr>
              <a:t>and an </a:t>
            </a:r>
            <a:r>
              <a:rPr lang="en-US" sz="1600" dirty="0">
                <a:solidFill>
                  <a:schemeClr val="accent2"/>
                </a:solidFill>
              </a:rPr>
              <a:t>additional test </a:t>
            </a:r>
            <a:r>
              <a:rPr lang="en-US" sz="1600" b="0" dirty="0">
                <a:solidFill>
                  <a:schemeClr val="tx2"/>
                </a:solidFill>
              </a:rPr>
              <a:t>should be performed (e.g., a renal sonogram was normal and based on clinical indication, the interpreting physician believes an MRI will reveal the diagnosis)</a:t>
            </a:r>
          </a:p>
          <a:p>
            <a:pPr marL="229871" lvl="1">
              <a:spcBef>
                <a:spcPts val="600"/>
              </a:spcBef>
              <a:spcAft>
                <a:spcPts val="600"/>
              </a:spcAft>
              <a:buClr>
                <a:schemeClr val="accent2"/>
              </a:buClr>
              <a:buSzPct val="100000"/>
              <a:defRPr/>
            </a:pPr>
            <a:endParaRPr lang="en-US" sz="1600" b="0" dirty="0">
              <a:solidFill>
                <a:schemeClr val="tx2"/>
              </a:solidFill>
            </a:endParaRPr>
          </a:p>
          <a:p>
            <a:pPr marL="50483">
              <a:spcBef>
                <a:spcPts val="600"/>
              </a:spcBef>
              <a:spcAft>
                <a:spcPts val="600"/>
              </a:spcAft>
              <a:buClr>
                <a:srgbClr val="99CCFF"/>
              </a:buClr>
              <a:buSzPct val="150000"/>
              <a:defRPr/>
            </a:pPr>
            <a:r>
              <a:rPr lang="en-US" sz="1800" b="1" dirty="0">
                <a:solidFill>
                  <a:schemeClr val="accent4"/>
                </a:solidFill>
              </a:rPr>
              <a:t>Additional tests may NOT be performed without a new or additional order from the treating provider.</a:t>
            </a:r>
          </a:p>
        </p:txBody>
      </p:sp>
      <p:sp>
        <p:nvSpPr>
          <p:cNvPr id="6" name="Title 5"/>
          <p:cNvSpPr>
            <a:spLocks noGrp="1"/>
          </p:cNvSpPr>
          <p:nvPr>
            <p:ph type="title"/>
          </p:nvPr>
        </p:nvSpPr>
        <p:spPr>
          <a:xfrm>
            <a:off x="466725" y="342900"/>
            <a:ext cx="12207056" cy="723900"/>
          </a:xfrm>
        </p:spPr>
        <p:txBody>
          <a:bodyPr vert="horz"/>
          <a:lstStyle/>
          <a:p>
            <a:r>
              <a:rPr lang="en-US" dirty="0"/>
              <a:t>A radiologist can change an active order from a referring provider for only two reasons</a:t>
            </a:r>
          </a:p>
        </p:txBody>
      </p:sp>
      <p:pic>
        <p:nvPicPr>
          <p:cNvPr id="18" name="Picture 2" descr="Checklist with solid fill">
            <a:extLst>
              <a:ext uri="{FF2B5EF4-FFF2-40B4-BE49-F238E27FC236}">
                <a16:creationId xmlns:a16="http://schemas.microsoft.com/office/drawing/2014/main" id="{2823677F-4B24-226C-A41F-666BA8C1C373}"/>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9534320" y="4501126"/>
            <a:ext cx="1935316" cy="193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6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474540F-E9D2-F7E7-8856-3DEA47FFD8CB}"/>
              </a:ext>
            </a:extLst>
          </p:cNvPr>
          <p:cNvGraphicFramePr>
            <a:graphicFrameLocks noChangeAspect="1"/>
          </p:cNvGraphicFramePr>
          <p:nvPr>
            <p:custDataLst>
              <p:tags r:id="rId1"/>
            </p:custDataLst>
            <p:extLst>
              <p:ext uri="{D42A27DB-BD31-4B8C-83A1-F6EECF244321}">
                <p14:modId xmlns:p14="http://schemas.microsoft.com/office/powerpoint/2010/main" val="3605183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5345611A-87AD-A04D-DDD5-B75490E667FC}"/>
              </a:ext>
            </a:extLst>
          </p:cNvPr>
          <p:cNvSpPr>
            <a:spLocks noGrp="1"/>
          </p:cNvSpPr>
          <p:nvPr>
            <p:ph type="sldNum" sz="quarter" idx="11"/>
          </p:nvPr>
        </p:nvSpPr>
        <p:spPr/>
        <p:txBody>
          <a:bodyPr/>
          <a:lstStyle/>
          <a:p>
            <a:fld id="{63DCA5C9-2E11-4C67-86EB-AE1DE127DC64}" type="slidenum">
              <a:rPr lang="en-US" smtClean="0"/>
              <a:pPr/>
              <a:t>11</a:t>
            </a:fld>
            <a:endParaRPr lang="en-US" dirty="0"/>
          </a:p>
        </p:txBody>
      </p:sp>
      <p:graphicFrame>
        <p:nvGraphicFramePr>
          <p:cNvPr id="11" name="Content Placeholder 10">
            <a:extLst>
              <a:ext uri="{FF2B5EF4-FFF2-40B4-BE49-F238E27FC236}">
                <a16:creationId xmlns:a16="http://schemas.microsoft.com/office/drawing/2014/main" id="{B00A9C28-D8C3-63CD-C850-5A2F84E88971}"/>
              </a:ext>
            </a:extLst>
          </p:cNvPr>
          <p:cNvGraphicFramePr>
            <a:graphicFrameLocks noGrp="1"/>
          </p:cNvGraphicFramePr>
          <p:nvPr>
            <p:ph sz="quarter" idx="12"/>
            <p:extLst>
              <p:ext uri="{D42A27DB-BD31-4B8C-83A1-F6EECF244321}">
                <p14:modId xmlns:p14="http://schemas.microsoft.com/office/powerpoint/2010/main" val="3760487076"/>
              </p:ext>
            </p:extLst>
          </p:nvPr>
        </p:nvGraphicFramePr>
        <p:xfrm>
          <a:off x="3225521" y="1386673"/>
          <a:ext cx="8499754" cy="52230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itle 7">
            <a:extLst>
              <a:ext uri="{FF2B5EF4-FFF2-40B4-BE49-F238E27FC236}">
                <a16:creationId xmlns:a16="http://schemas.microsoft.com/office/drawing/2014/main" id="{05F0F5C6-A142-10B9-A2F9-9AA2717B2D18}"/>
              </a:ext>
            </a:extLst>
          </p:cNvPr>
          <p:cNvSpPr>
            <a:spLocks noGrp="1"/>
          </p:cNvSpPr>
          <p:nvPr>
            <p:ph type="title"/>
          </p:nvPr>
        </p:nvSpPr>
        <p:spPr>
          <a:xfrm>
            <a:off x="466725" y="342900"/>
            <a:ext cx="13329662" cy="723900"/>
          </a:xfrm>
        </p:spPr>
        <p:txBody>
          <a:bodyPr vert="horz"/>
          <a:lstStyle/>
          <a:p>
            <a:r>
              <a:rPr lang="en-US" dirty="0"/>
              <a:t>In certain circumstances a radiologist can perform an additional test when a new order cannot be obtained from referring provider</a:t>
            </a:r>
          </a:p>
        </p:txBody>
      </p:sp>
      <p:sp>
        <p:nvSpPr>
          <p:cNvPr id="12" name="Flowchart: Connector 11">
            <a:extLst>
              <a:ext uri="{FF2B5EF4-FFF2-40B4-BE49-F238E27FC236}">
                <a16:creationId xmlns:a16="http://schemas.microsoft.com/office/drawing/2014/main" id="{051471D4-0293-9117-C424-B783FF1272F6}"/>
              </a:ext>
            </a:extLst>
          </p:cNvPr>
          <p:cNvSpPr/>
          <p:nvPr/>
        </p:nvSpPr>
        <p:spPr bwMode="auto">
          <a:xfrm>
            <a:off x="301451" y="2328518"/>
            <a:ext cx="3383280" cy="3383280"/>
          </a:xfrm>
          <a:prstGeom prst="flowChartConnector">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buClr>
                <a:srgbClr val="99CCFF"/>
              </a:buClr>
            </a:pPr>
            <a:r>
              <a:rPr lang="en-US" sz="1600" dirty="0">
                <a:solidFill>
                  <a:schemeClr val="bg2"/>
                </a:solidFill>
              </a:rPr>
              <a:t>If the testing facility cannot </a:t>
            </a:r>
          </a:p>
          <a:p>
            <a:pPr>
              <a:buClr>
                <a:srgbClr val="99CCFF"/>
              </a:buClr>
            </a:pPr>
            <a:r>
              <a:rPr lang="en-US" sz="1600" dirty="0">
                <a:solidFill>
                  <a:schemeClr val="bg2"/>
                </a:solidFill>
              </a:rPr>
              <a:t>reach the treating provider</a:t>
            </a:r>
          </a:p>
          <a:p>
            <a:pPr>
              <a:buClr>
                <a:srgbClr val="99CCFF"/>
              </a:buClr>
            </a:pPr>
            <a:r>
              <a:rPr lang="en-US" sz="1600" dirty="0">
                <a:solidFill>
                  <a:schemeClr val="bg2"/>
                </a:solidFill>
              </a:rPr>
              <a:t>to change the order or obtain</a:t>
            </a:r>
          </a:p>
          <a:p>
            <a:pPr>
              <a:buClr>
                <a:srgbClr val="99CCFF"/>
              </a:buClr>
            </a:pPr>
            <a:r>
              <a:rPr lang="en-US" sz="1600" dirty="0">
                <a:solidFill>
                  <a:schemeClr val="bg2"/>
                </a:solidFill>
              </a:rPr>
              <a:t>new order and documents this  </a:t>
            </a:r>
          </a:p>
          <a:p>
            <a:pPr>
              <a:buClr>
                <a:srgbClr val="99CCFF"/>
              </a:buClr>
            </a:pPr>
            <a:r>
              <a:rPr lang="en-US" sz="1600" dirty="0">
                <a:solidFill>
                  <a:schemeClr val="bg2"/>
                </a:solidFill>
              </a:rPr>
              <a:t>this the medical record, then </a:t>
            </a:r>
          </a:p>
          <a:p>
            <a:pPr>
              <a:buClr>
                <a:srgbClr val="99CCFF"/>
              </a:buClr>
            </a:pPr>
            <a:r>
              <a:rPr lang="en-US" sz="1600" dirty="0">
                <a:solidFill>
                  <a:schemeClr val="bg2"/>
                </a:solidFill>
              </a:rPr>
              <a:t>the testing facility may furnish </a:t>
            </a:r>
          </a:p>
          <a:p>
            <a:pPr>
              <a:buClr>
                <a:srgbClr val="99CCFF"/>
              </a:buClr>
            </a:pPr>
            <a:r>
              <a:rPr lang="en-US" sz="1600" dirty="0">
                <a:solidFill>
                  <a:schemeClr val="bg2"/>
                </a:solidFill>
              </a:rPr>
              <a:t>the additional diagnostic</a:t>
            </a:r>
          </a:p>
          <a:p>
            <a:pPr>
              <a:buClr>
                <a:srgbClr val="99CCFF"/>
              </a:buClr>
            </a:pPr>
            <a:r>
              <a:rPr lang="en-US" sz="1600" dirty="0">
                <a:solidFill>
                  <a:schemeClr val="bg2"/>
                </a:solidFill>
              </a:rPr>
              <a:t>test if </a:t>
            </a:r>
            <a:r>
              <a:rPr lang="en-US" sz="1600" b="1" u="sng" dirty="0">
                <a:solidFill>
                  <a:schemeClr val="bg2"/>
                </a:solidFill>
              </a:rPr>
              <a:t>ALL</a:t>
            </a:r>
            <a:r>
              <a:rPr lang="en-US" sz="1600" b="1" dirty="0">
                <a:solidFill>
                  <a:schemeClr val="bg2"/>
                </a:solidFill>
              </a:rPr>
              <a:t> </a:t>
            </a:r>
            <a:r>
              <a:rPr lang="en-US" sz="1600" dirty="0">
                <a:solidFill>
                  <a:schemeClr val="bg2"/>
                </a:solidFill>
              </a:rPr>
              <a:t>the criteria </a:t>
            </a:r>
          </a:p>
          <a:p>
            <a:pPr>
              <a:buClr>
                <a:srgbClr val="99CCFF"/>
              </a:buClr>
            </a:pPr>
            <a:r>
              <a:rPr lang="en-US" sz="1600" dirty="0">
                <a:solidFill>
                  <a:schemeClr val="bg2"/>
                </a:solidFill>
              </a:rPr>
              <a:t>apply.</a:t>
            </a:r>
          </a:p>
        </p:txBody>
      </p:sp>
      <p:sp>
        <p:nvSpPr>
          <p:cNvPr id="15" name="TextBox 14">
            <a:extLst>
              <a:ext uri="{FF2B5EF4-FFF2-40B4-BE49-F238E27FC236}">
                <a16:creationId xmlns:a16="http://schemas.microsoft.com/office/drawing/2014/main" id="{CBDF4B37-A352-2200-9515-B3CAD4B094E1}"/>
              </a:ext>
            </a:extLst>
          </p:cNvPr>
          <p:cNvSpPr txBox="1"/>
          <p:nvPr/>
        </p:nvSpPr>
        <p:spPr>
          <a:xfrm>
            <a:off x="466724" y="5711798"/>
            <a:ext cx="2876243" cy="803302"/>
          </a:xfrm>
          <a:prstGeom prst="rect">
            <a:avLst/>
          </a:prstGeom>
          <a:noFill/>
        </p:spPr>
        <p:txBody>
          <a:bodyPr wrap="square" lIns="0" tIns="73152" rIns="0" bIns="0" rtlCol="0">
            <a:noAutofit/>
          </a:bodyPr>
          <a:lstStyle/>
          <a:p>
            <a:pPr marL="0" lvl="1">
              <a:buClr>
                <a:srgbClr val="99CCFF"/>
              </a:buClr>
            </a:pPr>
            <a:r>
              <a:rPr lang="en-US" sz="1600" b="0" dirty="0">
                <a:solidFill>
                  <a:schemeClr val="tx2"/>
                </a:solidFill>
              </a:rPr>
              <a:t>Example: </a:t>
            </a:r>
            <a:r>
              <a:rPr lang="en-US" sz="1600" dirty="0">
                <a:solidFill>
                  <a:schemeClr val="tx2"/>
                </a:solidFill>
              </a:rPr>
              <a:t>B</a:t>
            </a:r>
            <a:r>
              <a:rPr lang="en-US" sz="1600" b="0" dirty="0">
                <a:solidFill>
                  <a:schemeClr val="tx2"/>
                </a:solidFill>
              </a:rPr>
              <a:t>one scan reveals lesion on femur requiring plain films to make a diagnosis.</a:t>
            </a:r>
          </a:p>
        </p:txBody>
      </p:sp>
    </p:spTree>
    <p:extLst>
      <p:ext uri="{BB962C8B-B14F-4D97-AF65-F5344CB8AC3E}">
        <p14:creationId xmlns:p14="http://schemas.microsoft.com/office/powerpoint/2010/main" val="277007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Consultation Services</a:t>
            </a:r>
          </a:p>
        </p:txBody>
      </p:sp>
    </p:spTree>
    <p:extLst>
      <p:ext uri="{BB962C8B-B14F-4D97-AF65-F5344CB8AC3E}">
        <p14:creationId xmlns:p14="http://schemas.microsoft.com/office/powerpoint/2010/main" val="279110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6" name="Title 5"/>
          <p:cNvSpPr>
            <a:spLocks noGrp="1"/>
          </p:cNvSpPr>
          <p:nvPr>
            <p:ph type="title"/>
          </p:nvPr>
        </p:nvSpPr>
        <p:spPr>
          <a:xfrm>
            <a:off x="466724" y="342900"/>
            <a:ext cx="12711394" cy="723900"/>
          </a:xfrm>
        </p:spPr>
        <p:txBody>
          <a:bodyPr vert="horz"/>
          <a:lstStyle/>
          <a:p>
            <a:r>
              <a:rPr lang="en-US" dirty="0"/>
              <a:t>Use the recommended statement when documenting consultations </a:t>
            </a:r>
            <a:r>
              <a:rPr lang="en-US" i="1" dirty="0">
                <a:solidFill>
                  <a:schemeClr val="accent4"/>
                </a:solidFill>
              </a:rPr>
              <a:t>“Patient is seen in consultation at the request of *** for evaluation of ***.”</a:t>
            </a:r>
          </a:p>
        </p:txBody>
      </p:sp>
      <p:sp>
        <p:nvSpPr>
          <p:cNvPr id="10" name="Rectangle 9"/>
          <p:cNvSpPr/>
          <p:nvPr/>
        </p:nvSpPr>
        <p:spPr>
          <a:xfrm>
            <a:off x="1979146" y="5719308"/>
            <a:ext cx="8042915" cy="529300"/>
          </a:xfrm>
          <a:prstGeom prst="rect">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The </a:t>
            </a:r>
            <a:r>
              <a:rPr kumimoji="0" lang="en-US" sz="1600" b="1" i="0" u="sng" strike="noStrike" kern="1200" cap="none" spc="0" normalizeH="0" baseline="0" noProof="0" dirty="0">
                <a:ln>
                  <a:noFill/>
                </a:ln>
                <a:solidFill>
                  <a:srgbClr val="FFFFFF"/>
                </a:solidFill>
                <a:effectLst/>
                <a:uLnTx/>
                <a:uFillTx/>
                <a:latin typeface="Arial" panose="020B0604020202020204"/>
                <a:ea typeface="+mn-ea"/>
                <a:cs typeface="+mn-cs"/>
              </a:rPr>
              <a:t>intent of the visit</a:t>
            </a: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is the overarching determinant for code selection.</a:t>
            </a:r>
          </a:p>
        </p:txBody>
      </p:sp>
      <p:sp>
        <p:nvSpPr>
          <p:cNvPr id="3" name="Oval Callout 2"/>
          <p:cNvSpPr/>
          <p:nvPr/>
        </p:nvSpPr>
        <p:spPr bwMode="auto">
          <a:xfrm>
            <a:off x="554648" y="1968479"/>
            <a:ext cx="1723019" cy="994529"/>
          </a:xfrm>
          <a:prstGeom prst="wedgeEllipseCallout">
            <a:avLst>
              <a:gd name="adj1" fmla="val 51763"/>
              <a:gd name="adj2" fmla="val 76733"/>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I need your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opinion on…..</a:t>
            </a:r>
          </a:p>
        </p:txBody>
      </p:sp>
      <p:pic>
        <p:nvPicPr>
          <p:cNvPr id="11" name="Picture 10" descr="A Lady Doctor Stamping Her Prescription · Free Stock Vide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648" y="3320562"/>
            <a:ext cx="2619654" cy="1472246"/>
          </a:xfrm>
          <a:prstGeom prst="rect">
            <a:avLst/>
          </a:prstGeom>
        </p:spPr>
      </p:pic>
      <p:pic>
        <p:nvPicPr>
          <p:cNvPr id="12" name="Picture 11" descr="Médicos Generales y de Familia en Mi Próximo Pas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2677" y="2562015"/>
            <a:ext cx="4384101" cy="2466057"/>
          </a:xfrm>
          <a:prstGeom prst="rect">
            <a:avLst/>
          </a:prstGeom>
        </p:spPr>
      </p:pic>
      <p:pic>
        <p:nvPicPr>
          <p:cNvPr id="14" name="Picture 13" descr="Office work document on a notepad image - Free stock photo - Public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5153" y="3416833"/>
            <a:ext cx="2691912" cy="1516570"/>
          </a:xfrm>
          <a:prstGeom prst="rect">
            <a:avLst/>
          </a:prstGeom>
        </p:spPr>
      </p:pic>
      <p:sp>
        <p:nvSpPr>
          <p:cNvPr id="15" name="Oval Callout 14"/>
          <p:cNvSpPr/>
          <p:nvPr/>
        </p:nvSpPr>
        <p:spPr bwMode="auto">
          <a:xfrm>
            <a:off x="10022061" y="1467317"/>
            <a:ext cx="1795277" cy="1353571"/>
          </a:xfrm>
          <a:prstGeom prst="wedgeEllipseCallout">
            <a:avLst>
              <a:gd name="adj1" fmla="val -55342"/>
              <a:gd name="adj2" fmla="val 85826"/>
            </a:avLst>
          </a:prstGeom>
          <a:solidFill>
            <a:schemeClr val="accent5">
              <a:lumMod val="40000"/>
              <a:lumOff val="6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15151"/>
                </a:solidFill>
                <a:effectLst/>
                <a:uLnTx/>
                <a:uFillTx/>
                <a:latin typeface="Arial" panose="020B0604020202020204"/>
                <a:ea typeface="+mn-ea"/>
                <a:cs typeface="+mn-cs"/>
              </a:rPr>
              <a:t>I’m sending my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15151"/>
                </a:solidFill>
                <a:effectLst/>
                <a:uLnTx/>
                <a:uFillTx/>
                <a:latin typeface="Arial" panose="020B0604020202020204"/>
                <a:ea typeface="+mn-ea"/>
                <a:cs typeface="+mn-cs"/>
              </a:rPr>
              <a:t>recommendations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15151"/>
                </a:solidFill>
                <a:effectLst/>
                <a:uLnTx/>
                <a:uFillTx/>
                <a:latin typeface="Arial" panose="020B0604020202020204"/>
                <a:ea typeface="+mn-ea"/>
                <a:cs typeface="+mn-cs"/>
              </a:rPr>
              <a:t>to you</a:t>
            </a:r>
          </a:p>
        </p:txBody>
      </p:sp>
    </p:spTree>
    <p:custDataLst>
      <p:tags r:id="rId1"/>
    </p:custDataLst>
    <p:extLst>
      <p:ext uri="{BB962C8B-B14F-4D97-AF65-F5344CB8AC3E}">
        <p14:creationId xmlns:p14="http://schemas.microsoft.com/office/powerpoint/2010/main" val="92372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Modifiers</a:t>
            </a:r>
          </a:p>
        </p:txBody>
      </p:sp>
    </p:spTree>
    <p:extLst>
      <p:ext uri="{BB962C8B-B14F-4D97-AF65-F5344CB8AC3E}">
        <p14:creationId xmlns:p14="http://schemas.microsoft.com/office/powerpoint/2010/main" val="287214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66725" y="1584324"/>
            <a:ext cx="12816656" cy="4676776"/>
          </a:xfrm>
        </p:spPr>
        <p:txBody>
          <a:bodyPr/>
          <a:lstStyle/>
          <a:p>
            <a:pPr marL="50483">
              <a:spcAft>
                <a:spcPts val="0"/>
              </a:spcAft>
              <a:buClr>
                <a:srgbClr val="99CCFF"/>
              </a:buClr>
              <a:buSzPct val="150000"/>
              <a:defRPr/>
            </a:pPr>
            <a:r>
              <a:rPr lang="en-US" b="1" dirty="0">
                <a:solidFill>
                  <a:schemeClr val="accent2"/>
                </a:solidFill>
              </a:rPr>
              <a:t>Modifier 26 – Professional Component</a:t>
            </a:r>
          </a:p>
          <a:p>
            <a:pPr marL="572771" lvl="1" indent="-342900">
              <a:spcAft>
                <a:spcPts val="0"/>
              </a:spcAft>
              <a:buClr>
                <a:srgbClr val="99CCFF"/>
              </a:buClr>
              <a:buSzPct val="100000"/>
              <a:buFont typeface="Arial" panose="020B0604020202020204" pitchFamily="34" charset="0"/>
              <a:buChar char="•"/>
              <a:defRPr/>
            </a:pPr>
            <a:r>
              <a:rPr lang="en-US" sz="1600" b="0" dirty="0">
                <a:solidFill>
                  <a:schemeClr val="tx2"/>
                </a:solidFill>
              </a:rPr>
              <a:t>Imaging studies are a combination of a professional and a technical component. The professional component applies to the </a:t>
            </a:r>
            <a:r>
              <a:rPr lang="en-US" sz="1600" b="0" dirty="0">
                <a:solidFill>
                  <a:schemeClr val="accent2"/>
                </a:solidFill>
              </a:rPr>
              <a:t>supervision and/or interpretation </a:t>
            </a:r>
            <a:r>
              <a:rPr lang="en-US" sz="1600" b="0" dirty="0">
                <a:solidFill>
                  <a:schemeClr val="tx2"/>
                </a:solidFill>
              </a:rPr>
              <a:t>performed by the physician. When the professional component is reported separately, the service may be identified by adding the modifier 26 to the CPT procedure code.  </a:t>
            </a:r>
          </a:p>
          <a:p>
            <a:pPr marL="572771" lvl="1" indent="-342900">
              <a:spcAft>
                <a:spcPts val="0"/>
              </a:spcAft>
              <a:buClr>
                <a:srgbClr val="99CCFF"/>
              </a:buClr>
              <a:buSzPct val="100000"/>
              <a:buFont typeface="Arial" panose="020B0604020202020204" pitchFamily="34" charset="0"/>
              <a:buChar char="•"/>
              <a:defRPr/>
            </a:pPr>
            <a:r>
              <a:rPr lang="en-US" sz="1600" b="0" dirty="0">
                <a:solidFill>
                  <a:schemeClr val="tx2"/>
                </a:solidFill>
              </a:rPr>
              <a:t>**Modifier 26 is not used when the CPT code describes the procedure as being the professional component only.** </a:t>
            </a:r>
          </a:p>
          <a:p>
            <a:pPr marL="50483">
              <a:spcAft>
                <a:spcPts val="0"/>
              </a:spcAft>
              <a:buClr>
                <a:srgbClr val="99CCFF"/>
              </a:buClr>
              <a:buSzPct val="150000"/>
              <a:defRPr/>
            </a:pPr>
            <a:endParaRPr lang="en-US" b="1" dirty="0"/>
          </a:p>
          <a:p>
            <a:pPr marL="50483">
              <a:spcAft>
                <a:spcPts val="0"/>
              </a:spcAft>
              <a:buClr>
                <a:srgbClr val="99CCFF"/>
              </a:buClr>
              <a:buSzPct val="150000"/>
              <a:defRPr/>
            </a:pPr>
            <a:r>
              <a:rPr lang="en-US" b="1" dirty="0">
                <a:solidFill>
                  <a:schemeClr val="accent2"/>
                </a:solidFill>
              </a:rPr>
              <a:t>TC – Technical Component</a:t>
            </a:r>
          </a:p>
          <a:p>
            <a:pPr marL="572771" lvl="1" indent="-342900">
              <a:spcAft>
                <a:spcPts val="0"/>
              </a:spcAft>
              <a:buClr>
                <a:srgbClr val="99CCFF"/>
              </a:buClr>
              <a:buSzPct val="100000"/>
              <a:buFont typeface="Arial" panose="020B0604020202020204" pitchFamily="34" charset="0"/>
              <a:buChar char="•"/>
              <a:defRPr/>
            </a:pPr>
            <a:r>
              <a:rPr lang="en-US" sz="1600" b="0" dirty="0">
                <a:solidFill>
                  <a:schemeClr val="tx2"/>
                </a:solidFill>
              </a:rPr>
              <a:t>The technical component refers to the resources utilized to perform the study or procedure and is typically billed by the hospital.</a:t>
            </a:r>
          </a:p>
          <a:p>
            <a:pPr marL="50483">
              <a:spcAft>
                <a:spcPts val="0"/>
              </a:spcAft>
              <a:buClr>
                <a:srgbClr val="99CCFF"/>
              </a:buClr>
              <a:buSzPct val="150000"/>
              <a:defRPr/>
            </a:pPr>
            <a:endParaRPr lang="en-US" b="1" dirty="0"/>
          </a:p>
          <a:p>
            <a:pPr marL="50483">
              <a:spcAft>
                <a:spcPts val="0"/>
              </a:spcAft>
              <a:buClr>
                <a:srgbClr val="99CCFF"/>
              </a:buClr>
              <a:buSzPct val="150000"/>
              <a:defRPr/>
            </a:pPr>
            <a:r>
              <a:rPr lang="en-US" b="1" dirty="0">
                <a:solidFill>
                  <a:schemeClr val="accent2"/>
                </a:solidFill>
              </a:rPr>
              <a:t>LT and RT</a:t>
            </a:r>
          </a:p>
          <a:p>
            <a:pPr marL="572771" lvl="1" indent="-342900">
              <a:spcAft>
                <a:spcPts val="0"/>
              </a:spcAft>
              <a:buClr>
                <a:srgbClr val="99CCFF"/>
              </a:buClr>
              <a:buSzPct val="100000"/>
              <a:buFont typeface="Arial" panose="020B0604020202020204" pitchFamily="34" charset="0"/>
              <a:buChar char="•"/>
              <a:defRPr/>
            </a:pPr>
            <a:r>
              <a:rPr lang="en-US" sz="1600" b="0" dirty="0">
                <a:solidFill>
                  <a:schemeClr val="tx2"/>
                </a:solidFill>
              </a:rPr>
              <a:t>Indicate which side of the body was viewed.</a:t>
            </a:r>
          </a:p>
          <a:p>
            <a:endParaRPr lang="en-US" dirty="0"/>
          </a:p>
        </p:txBody>
      </p:sp>
      <p:sp>
        <p:nvSpPr>
          <p:cNvPr id="14338" name="Rectangle 6"/>
          <p:cNvSpPr>
            <a:spLocks noGrp="1" noChangeArrowheads="1"/>
          </p:cNvSpPr>
          <p:nvPr>
            <p:ph type="title"/>
          </p:nvPr>
        </p:nvSpPr>
        <p:spPr/>
        <p:txBody>
          <a:bodyPr/>
          <a:lstStyle/>
          <a:p>
            <a:pPr eaLnBrk="1" hangingPunct="1"/>
            <a:r>
              <a:rPr lang="en-US" dirty="0"/>
              <a:t>Modifiers That Impact Payment</a:t>
            </a:r>
            <a:endParaRPr lang="en-US" sz="1524" b="0" dirty="0"/>
          </a:p>
        </p:txBody>
      </p:sp>
      <p:pic>
        <p:nvPicPr>
          <p:cNvPr id="4" name="Picture 3" descr="X-ray of a hand&#10;&#10;Description automatically generated">
            <a:extLst>
              <a:ext uri="{FF2B5EF4-FFF2-40B4-BE49-F238E27FC236}">
                <a16:creationId xmlns:a16="http://schemas.microsoft.com/office/drawing/2014/main" id="{E7EFB175-F022-A50D-9E12-11C684F618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7677" y="4103789"/>
            <a:ext cx="3988670" cy="1967015"/>
          </a:xfrm>
          <a:prstGeom prst="rect">
            <a:avLst/>
          </a:prstGeom>
        </p:spPr>
      </p:pic>
      <p:sp>
        <p:nvSpPr>
          <p:cNvPr id="5" name="TextBox 4">
            <a:extLst>
              <a:ext uri="{FF2B5EF4-FFF2-40B4-BE49-F238E27FC236}">
                <a16:creationId xmlns:a16="http://schemas.microsoft.com/office/drawing/2014/main" id="{B08B196D-F06E-B1E0-412D-FA53150BB5CB}"/>
              </a:ext>
            </a:extLst>
          </p:cNvPr>
          <p:cNvSpPr txBox="1"/>
          <p:nvPr/>
        </p:nvSpPr>
        <p:spPr>
          <a:xfrm>
            <a:off x="5997677" y="6192563"/>
            <a:ext cx="3988670" cy="212366"/>
          </a:xfrm>
          <a:prstGeom prst="rect">
            <a:avLst/>
          </a:prstGeom>
          <a:noFill/>
        </p:spPr>
        <p:txBody>
          <a:bodyPr wrap="square" lIns="0" tIns="73152" rIns="0" bIns="0" rtlCol="0">
            <a:spAutoFit/>
          </a:bodyPr>
          <a:lstStyle/>
          <a:p>
            <a:r>
              <a:rPr lang="en-US" sz="900">
                <a:hlinkClick r:id="rId4" tooltip="https://www.aliem.com/splinter-series-finger-pain/posterior-shoulder-dislocation-xray/"/>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8064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Diagnosis Coding</a:t>
            </a:r>
          </a:p>
        </p:txBody>
      </p:sp>
    </p:spTree>
    <p:extLst>
      <p:ext uri="{BB962C8B-B14F-4D97-AF65-F5344CB8AC3E}">
        <p14:creationId xmlns:p14="http://schemas.microsoft.com/office/powerpoint/2010/main" val="184981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5" y="1584324"/>
            <a:ext cx="12617508" cy="4676776"/>
          </a:xfrm>
        </p:spPr>
        <p:txBody>
          <a:bodyPr/>
          <a:lstStyle/>
          <a:p>
            <a:pPr>
              <a:spcBef>
                <a:spcPts val="1200"/>
              </a:spcBef>
              <a:spcAft>
                <a:spcPts val="1200"/>
              </a:spcAft>
              <a:buClr>
                <a:srgbClr val="99CCFF"/>
              </a:buClr>
              <a:buSzPct val="150000"/>
              <a:defRPr/>
            </a:pPr>
            <a:r>
              <a:rPr lang="en-US" dirty="0">
                <a:solidFill>
                  <a:srgbClr val="333333"/>
                </a:solidFill>
              </a:rPr>
              <a:t>Tests ordered due to signs and/or symptoms: </a:t>
            </a:r>
          </a:p>
          <a:p>
            <a:pPr marL="285750" lvl="1" indent="-285750">
              <a:spcBef>
                <a:spcPts val="600"/>
              </a:spcBef>
              <a:spcAft>
                <a:spcPts val="600"/>
              </a:spcAft>
              <a:buClr>
                <a:srgbClr val="99CCFF"/>
              </a:buClr>
              <a:buSzPct val="100000"/>
              <a:buFont typeface="Arial" panose="020B0604020202020204" pitchFamily="34" charset="0"/>
              <a:buChar char="•"/>
              <a:defRPr/>
            </a:pPr>
            <a:r>
              <a:rPr lang="en-US" sz="1600" b="0" dirty="0">
                <a:solidFill>
                  <a:srgbClr val="333333"/>
                </a:solidFill>
              </a:rPr>
              <a:t>If the physician has confirmed a diagnosis based on results of the diagnostic test, the physician interpreting the test should code that diagnosis. The signs and/or symptoms that prompted ordering the test may be reported as additional diagnoses if they are not fully explained or related to the confirmed diagnosis. The definitive diagnosis code should be sequenced before the symptom code.</a:t>
            </a:r>
          </a:p>
          <a:p>
            <a:pPr lvl="1">
              <a:spcBef>
                <a:spcPts val="600"/>
              </a:spcBef>
              <a:spcAft>
                <a:spcPts val="600"/>
              </a:spcAft>
              <a:buClr>
                <a:srgbClr val="99CCFF"/>
              </a:buClr>
              <a:buSzPct val="100000"/>
              <a:defRPr/>
            </a:pPr>
            <a:endParaRPr lang="en-US" sz="1600" b="0" dirty="0">
              <a:solidFill>
                <a:srgbClr val="333333"/>
              </a:solidFill>
            </a:endParaRPr>
          </a:p>
          <a:p>
            <a:pPr marL="285750" lvl="1" indent="-285750">
              <a:spcBef>
                <a:spcPts val="600"/>
              </a:spcBef>
              <a:spcAft>
                <a:spcPts val="600"/>
              </a:spcAft>
              <a:buClr>
                <a:srgbClr val="99CCFF"/>
              </a:buClr>
              <a:buSzPct val="100000"/>
              <a:buFont typeface="Arial" panose="020B0604020202020204" pitchFamily="34" charset="0"/>
              <a:buChar char="•"/>
              <a:defRPr/>
            </a:pPr>
            <a:r>
              <a:rPr lang="en-US" sz="1600" b="0" dirty="0">
                <a:solidFill>
                  <a:srgbClr val="333333"/>
                </a:solidFill>
              </a:rPr>
              <a:t>If the diagnostic test did not provide a diagnosis or the diagnosis was normal, the interpreting physician should code the sign(s) and/or symptom(s) that prompted the treating physician to order the study.</a:t>
            </a:r>
          </a:p>
          <a:p>
            <a:pPr marL="0" lvl="2" indent="0">
              <a:spcBef>
                <a:spcPts val="600"/>
              </a:spcBef>
              <a:spcAft>
                <a:spcPts val="600"/>
              </a:spcAft>
              <a:buClr>
                <a:srgbClr val="99CCFF"/>
              </a:buClr>
              <a:buSzPct val="150000"/>
              <a:buNone/>
              <a:defRPr/>
            </a:pPr>
            <a:endParaRPr lang="en-US" sz="1800" dirty="0">
              <a:solidFill>
                <a:srgbClr val="333333"/>
              </a:solidFill>
            </a:endParaRPr>
          </a:p>
        </p:txBody>
      </p:sp>
      <p:sp>
        <p:nvSpPr>
          <p:cNvPr id="6" name="Title 5"/>
          <p:cNvSpPr>
            <a:spLocks noGrp="1"/>
          </p:cNvSpPr>
          <p:nvPr>
            <p:ph type="title"/>
          </p:nvPr>
        </p:nvSpPr>
        <p:spPr/>
        <p:txBody>
          <a:bodyPr/>
          <a:lstStyle/>
          <a:p>
            <a:r>
              <a:rPr lang="en-US" dirty="0"/>
              <a:t>Diagnosis Coding – Code to highest level of specificity; avoid unspecified codes when possible</a:t>
            </a:r>
          </a:p>
        </p:txBody>
      </p:sp>
      <p:pic>
        <p:nvPicPr>
          <p:cNvPr id="3" name="Picture 2" descr="A hand writing a word on a white board&#10;&#10;Description automatically generated">
            <a:extLst>
              <a:ext uri="{FF2B5EF4-FFF2-40B4-BE49-F238E27FC236}">
                <a16:creationId xmlns:a16="http://schemas.microsoft.com/office/drawing/2014/main" id="{C89A1B6C-57B3-AC17-F6F2-F262FF1BF6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23238" y="4336901"/>
            <a:ext cx="3049229" cy="2032819"/>
          </a:xfrm>
          <a:prstGeom prst="rect">
            <a:avLst/>
          </a:prstGeom>
        </p:spPr>
      </p:pic>
      <p:sp>
        <p:nvSpPr>
          <p:cNvPr id="4" name="TextBox 3">
            <a:extLst>
              <a:ext uri="{FF2B5EF4-FFF2-40B4-BE49-F238E27FC236}">
                <a16:creationId xmlns:a16="http://schemas.microsoft.com/office/drawing/2014/main" id="{726A2EF1-FB77-981A-A263-F8E9B177F061}"/>
              </a:ext>
            </a:extLst>
          </p:cNvPr>
          <p:cNvSpPr txBox="1"/>
          <p:nvPr/>
        </p:nvSpPr>
        <p:spPr>
          <a:xfrm>
            <a:off x="8062452" y="6333512"/>
            <a:ext cx="3472016" cy="181588"/>
          </a:xfrm>
          <a:prstGeom prst="rect">
            <a:avLst/>
          </a:prstGeom>
          <a:noFill/>
        </p:spPr>
        <p:txBody>
          <a:bodyPr wrap="square" lIns="0" tIns="73152" rIns="0" bIns="0" rtlCol="0">
            <a:spAutoFit/>
          </a:bodyPr>
          <a:lstStyle/>
          <a:p>
            <a:r>
              <a:rPr lang="en-US" sz="700" dirty="0">
                <a:hlinkClick r:id="rId4" tooltip="https://www.thebluediamondgallery.com/handwriting/d/diagnosis.html"/>
              </a:rPr>
              <a:t>This Photo</a:t>
            </a:r>
            <a:r>
              <a:rPr lang="en-US" sz="700" dirty="0"/>
              <a:t> by Unknown Author is licensed under </a:t>
            </a:r>
            <a:r>
              <a:rPr lang="en-US" sz="700" dirty="0">
                <a:hlinkClick r:id="rId5" tooltip="https://creativecommons.org/licenses/by-sa/3.0/"/>
              </a:rPr>
              <a:t>CC BY-SA</a:t>
            </a:r>
            <a:endParaRPr lang="en-US" sz="700" dirty="0"/>
          </a:p>
        </p:txBody>
      </p:sp>
    </p:spTree>
    <p:extLst>
      <p:ext uri="{BB962C8B-B14F-4D97-AF65-F5344CB8AC3E}">
        <p14:creationId xmlns:p14="http://schemas.microsoft.com/office/powerpoint/2010/main" val="158094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5" y="1448857"/>
            <a:ext cx="12749742" cy="4676776"/>
          </a:xfrm>
        </p:spPr>
        <p:txBody>
          <a:bodyPr/>
          <a:lstStyle/>
          <a:p>
            <a:pPr marL="50483">
              <a:spcBef>
                <a:spcPts val="1200"/>
              </a:spcBef>
              <a:spcAft>
                <a:spcPts val="1200"/>
              </a:spcAft>
              <a:buClr>
                <a:srgbClr val="99CCFF"/>
              </a:buClr>
              <a:buSzPct val="150000"/>
              <a:defRPr/>
            </a:pPr>
            <a:r>
              <a:rPr lang="en-US" dirty="0"/>
              <a:t>Tests ordered without a usable diagnosis or signs/symptoms: </a:t>
            </a:r>
          </a:p>
          <a:p>
            <a:pPr marL="285750" indent="-285750">
              <a:spcBef>
                <a:spcPts val="600"/>
              </a:spcBef>
              <a:spcAft>
                <a:spcPts val="600"/>
              </a:spcAft>
              <a:buClr>
                <a:srgbClr val="99CCFF"/>
              </a:buClr>
              <a:buSzPct val="100000"/>
              <a:buFont typeface="Arial" panose="020B0604020202020204" pitchFamily="34" charset="0"/>
              <a:buChar char="•"/>
              <a:defRPr/>
            </a:pPr>
            <a:r>
              <a:rPr lang="en-US" b="1" i="1" dirty="0">
                <a:solidFill>
                  <a:srgbClr val="002060"/>
                </a:solidFill>
              </a:rPr>
              <a:t>If the results of the imaging study are normal or non-diagnostic</a:t>
            </a:r>
            <a:r>
              <a:rPr lang="en-US" dirty="0"/>
              <a:t>, and the referring physician records a diagnosis preceded by words that indicate uncertainty (e.g., probable, suspected, questionable, rule out, or working), then the interpreting physician should not code the referring diagnosis. Rather, the interpreting physician should </a:t>
            </a:r>
            <a:r>
              <a:rPr lang="en-US" b="1" i="1" dirty="0">
                <a:solidFill>
                  <a:srgbClr val="002060"/>
                </a:solidFill>
              </a:rPr>
              <a:t>report the sign(s) and/or symptom(s) that prompted the study. </a:t>
            </a:r>
          </a:p>
          <a:p>
            <a:pPr marL="285750" indent="-285750">
              <a:spcBef>
                <a:spcPts val="600"/>
              </a:spcBef>
              <a:spcAft>
                <a:spcPts val="600"/>
              </a:spcAft>
              <a:buClr>
                <a:srgbClr val="99CCFF"/>
              </a:buClr>
              <a:buSzPct val="100000"/>
              <a:buFont typeface="Arial" panose="020B0604020202020204" pitchFamily="34" charset="0"/>
              <a:buChar char="•"/>
              <a:defRPr/>
            </a:pPr>
            <a:r>
              <a:rPr lang="en-US" dirty="0"/>
              <a:t>On the occasion when the interpreting physician does not have diagnostic information as to the reason for the test and the referring physician is unavailable to provide such information, it is appropriate to obtain the information directly from the patient or the patient’s medical record if it is available. However, an attempt should be made to confirm any information obtained from the patient by contacting the referring physician.</a:t>
            </a:r>
          </a:p>
        </p:txBody>
      </p:sp>
      <p:sp>
        <p:nvSpPr>
          <p:cNvPr id="6" name="Title 5"/>
          <p:cNvSpPr>
            <a:spLocks noGrp="1"/>
          </p:cNvSpPr>
          <p:nvPr>
            <p:ph type="title"/>
          </p:nvPr>
        </p:nvSpPr>
        <p:spPr/>
        <p:txBody>
          <a:bodyPr/>
          <a:lstStyle/>
          <a:p>
            <a:r>
              <a:rPr lang="en-US" dirty="0"/>
              <a:t>Diagnosis Coding</a:t>
            </a:r>
          </a:p>
        </p:txBody>
      </p:sp>
      <p:pic>
        <p:nvPicPr>
          <p:cNvPr id="3" name="Picture 2" descr="A magnifying glass over a table&#10;&#10;Description automatically generated">
            <a:extLst>
              <a:ext uri="{FF2B5EF4-FFF2-40B4-BE49-F238E27FC236}">
                <a16:creationId xmlns:a16="http://schemas.microsoft.com/office/drawing/2014/main" id="{638CEAB9-BD12-CF57-1246-57737D9DB9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63005" y="3922872"/>
            <a:ext cx="5184456" cy="2592228"/>
          </a:xfrm>
          <a:prstGeom prst="rect">
            <a:avLst/>
          </a:prstGeom>
        </p:spPr>
      </p:pic>
      <p:sp>
        <p:nvSpPr>
          <p:cNvPr id="4" name="TextBox 3">
            <a:extLst>
              <a:ext uri="{FF2B5EF4-FFF2-40B4-BE49-F238E27FC236}">
                <a16:creationId xmlns:a16="http://schemas.microsoft.com/office/drawing/2014/main" id="{B99DE5E4-FF8C-D913-013D-272F90E0417E}"/>
              </a:ext>
            </a:extLst>
          </p:cNvPr>
          <p:cNvSpPr txBox="1"/>
          <p:nvPr/>
        </p:nvSpPr>
        <p:spPr>
          <a:xfrm>
            <a:off x="4277032" y="6401507"/>
            <a:ext cx="3450997" cy="212366"/>
          </a:xfrm>
          <a:prstGeom prst="rect">
            <a:avLst/>
          </a:prstGeom>
          <a:noFill/>
        </p:spPr>
        <p:txBody>
          <a:bodyPr wrap="square" lIns="0" tIns="73152" rIns="0" bIns="0" rtlCol="0">
            <a:spAutoFit/>
          </a:bodyPr>
          <a:lstStyle/>
          <a:p>
            <a:r>
              <a:rPr lang="en-US" sz="900" dirty="0">
                <a:hlinkClick r:id="rId4" tooltip="https://es.wikipedia.org/wiki/CIE-10"/>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96481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66725" y="1584324"/>
            <a:ext cx="12757662" cy="4676776"/>
          </a:xfrm>
        </p:spPr>
        <p:txBody>
          <a:bodyPr/>
          <a:lstStyle/>
          <a:p>
            <a:pPr>
              <a:spcBef>
                <a:spcPts val="1200"/>
              </a:spcBef>
              <a:spcAft>
                <a:spcPts val="1200"/>
              </a:spcAft>
              <a:buClr>
                <a:srgbClr val="99CCFF"/>
              </a:buClr>
              <a:buSzPct val="150000"/>
              <a:defRPr/>
            </a:pPr>
            <a:r>
              <a:rPr lang="en-US" dirty="0"/>
              <a:t>Tests ordered for screening: </a:t>
            </a:r>
          </a:p>
          <a:p>
            <a:pPr marL="342900" lvl="2" indent="-342900">
              <a:spcBef>
                <a:spcPts val="600"/>
              </a:spcBef>
              <a:spcAft>
                <a:spcPts val="600"/>
              </a:spcAft>
              <a:buClr>
                <a:srgbClr val="99CCFF"/>
              </a:buClr>
              <a:buSzPct val="100000"/>
              <a:defRPr/>
            </a:pPr>
            <a:r>
              <a:rPr lang="en-US" dirty="0"/>
              <a:t>When a diagnostic test is ordered in the absence of signs/symptoms or other evidence of illness or injury, report the screening code as the primary diagnosis code. </a:t>
            </a:r>
          </a:p>
          <a:p>
            <a:pPr marL="342900" lvl="2" indent="-342900">
              <a:spcBef>
                <a:spcPts val="600"/>
              </a:spcBef>
              <a:spcAft>
                <a:spcPts val="600"/>
              </a:spcAft>
              <a:buClr>
                <a:srgbClr val="99CCFF"/>
              </a:buClr>
              <a:buSzPct val="100000"/>
              <a:defRPr/>
            </a:pPr>
            <a:r>
              <a:rPr lang="en-US" dirty="0"/>
              <a:t>Any condition discovered during the screening should be reported as a secondary diagnosis.</a:t>
            </a:r>
          </a:p>
          <a:p>
            <a:endParaRPr lang="en-US" dirty="0"/>
          </a:p>
        </p:txBody>
      </p:sp>
      <p:sp>
        <p:nvSpPr>
          <p:cNvPr id="5" name="Title 4"/>
          <p:cNvSpPr>
            <a:spLocks noGrp="1"/>
          </p:cNvSpPr>
          <p:nvPr>
            <p:ph type="title"/>
          </p:nvPr>
        </p:nvSpPr>
        <p:spPr/>
        <p:txBody>
          <a:bodyPr/>
          <a:lstStyle/>
          <a:p>
            <a:r>
              <a:rPr lang="en-US" dirty="0"/>
              <a:t>Diagnosis Coding</a:t>
            </a:r>
          </a:p>
        </p:txBody>
      </p:sp>
    </p:spTree>
    <p:extLst>
      <p:ext uri="{BB962C8B-B14F-4D97-AF65-F5344CB8AC3E}">
        <p14:creationId xmlns:p14="http://schemas.microsoft.com/office/powerpoint/2010/main" val="134551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Agenda…</a:t>
            </a:r>
          </a:p>
        </p:txBody>
      </p:sp>
    </p:spTree>
    <p:custDataLst>
      <p:tags r:id="rId1"/>
    </p:custDataLst>
    <p:extLst>
      <p:ext uri="{BB962C8B-B14F-4D97-AF65-F5344CB8AC3E}">
        <p14:creationId xmlns:p14="http://schemas.microsoft.com/office/powerpoint/2010/main" val="58888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Teaching Physician Guidelines</a:t>
            </a:r>
          </a:p>
        </p:txBody>
      </p:sp>
    </p:spTree>
    <p:custDataLst>
      <p:tags r:id="rId1"/>
    </p:custDataLst>
    <p:extLst>
      <p:ext uri="{BB962C8B-B14F-4D97-AF65-F5344CB8AC3E}">
        <p14:creationId xmlns:p14="http://schemas.microsoft.com/office/powerpoint/2010/main" val="381809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60000" t="43333" r="23125" b="20000"/>
          <a:stretch/>
        </p:blipFill>
        <p:spPr bwMode="auto">
          <a:xfrm rot="1621098">
            <a:off x="10683032" y="136725"/>
            <a:ext cx="852172" cy="104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2"/>
          </p:nvPr>
        </p:nvSpPr>
        <p:spPr>
          <a:xfrm>
            <a:off x="466724" y="1394464"/>
            <a:ext cx="13320417" cy="4676776"/>
          </a:xfrm>
        </p:spPr>
        <p:txBody>
          <a:bodyPr/>
          <a:lstStyle/>
          <a:p>
            <a:pPr marL="285750" lvl="0" indent="-285750">
              <a:spcAft>
                <a:spcPts val="1200"/>
              </a:spcAft>
              <a:buClr>
                <a:schemeClr val="accent2"/>
              </a:buClr>
              <a:buFont typeface="Arial" panose="020B0604020202020204" pitchFamily="34" charset="0"/>
              <a:buChar char="•"/>
            </a:pPr>
            <a:r>
              <a:rPr lang="en-US" dirty="0"/>
              <a:t>Residents and fellows enrolled in a Graduate Medical Education (GME) approved program provide services paid through Part A to the hospital. </a:t>
            </a:r>
          </a:p>
          <a:p>
            <a:pPr marL="285750" lvl="0" indent="-285750">
              <a:spcAft>
                <a:spcPts val="1200"/>
              </a:spcAft>
              <a:buClr>
                <a:schemeClr val="accent2"/>
              </a:buClr>
              <a:buFont typeface="Arial" panose="020B0604020202020204" pitchFamily="34" charset="0"/>
              <a:buChar char="•"/>
            </a:pPr>
            <a:r>
              <a:rPr lang="en-US" dirty="0"/>
              <a:t>Teaching Physicians (TP) can be paid through Medicare Part B, when the Teaching Physician </a:t>
            </a:r>
            <a:r>
              <a:rPr lang="en-US" dirty="0">
                <a:solidFill>
                  <a:schemeClr val="accent2"/>
                </a:solidFill>
              </a:rPr>
              <a:t>participates and documents </a:t>
            </a:r>
            <a:r>
              <a:rPr lang="en-US" dirty="0"/>
              <a:t>their involvement in the resident/fellow service. </a:t>
            </a:r>
          </a:p>
          <a:p>
            <a:pPr lvl="1">
              <a:spcAft>
                <a:spcPts val="1200"/>
              </a:spcAft>
              <a:buClr>
                <a:schemeClr val="accent2"/>
              </a:buClr>
            </a:pPr>
            <a:r>
              <a:rPr lang="en-US" dirty="0"/>
              <a:t>3 Things Teaching Physicians can do to avoid refunds and penalties at Academic Medical Centers:</a:t>
            </a:r>
          </a:p>
          <a:p>
            <a:pPr lvl="0">
              <a:spcAft>
                <a:spcPts val="1200"/>
              </a:spcAft>
              <a:buClr>
                <a:schemeClr val="accent2"/>
              </a:buClr>
            </a:pPr>
            <a:endParaRPr lang="en-US" dirty="0"/>
          </a:p>
          <a:p>
            <a:pPr lvl="0">
              <a:spcAft>
                <a:spcPts val="0"/>
              </a:spcAft>
              <a:defRPr/>
            </a:pPr>
            <a:r>
              <a:rPr lang="en-US" dirty="0"/>
              <a:t> </a:t>
            </a:r>
          </a:p>
          <a:p>
            <a:pPr lvl="0">
              <a:spcAft>
                <a:spcPts val="1200"/>
              </a:spcAft>
              <a:buClr>
                <a:schemeClr val="accent2"/>
              </a:buClr>
            </a:pPr>
            <a:endParaRPr lang="en-US" dirty="0"/>
          </a:p>
          <a:p>
            <a:pPr marL="1587" lvl="2" indent="0">
              <a:spcAft>
                <a:spcPts val="1200"/>
              </a:spcAft>
              <a:buNone/>
            </a:pPr>
            <a:endParaRPr lang="en-US" sz="1800" dirty="0"/>
          </a:p>
        </p:txBody>
      </p:sp>
      <p:sp>
        <p:nvSpPr>
          <p:cNvPr id="5" name="Title 4"/>
          <p:cNvSpPr>
            <a:spLocks noGrp="1"/>
          </p:cNvSpPr>
          <p:nvPr>
            <p:ph type="title"/>
          </p:nvPr>
        </p:nvSpPr>
        <p:spPr/>
        <p:txBody>
          <a:bodyPr/>
          <a:lstStyle/>
          <a:p>
            <a:r>
              <a:rPr lang="en-US"/>
              <a:t>Teaching Physicians must participate and document their involvement to receive payment from Medicare </a:t>
            </a:r>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21</a:t>
            </a:fld>
            <a:endParaRPr lang="en-US"/>
          </a:p>
        </p:txBody>
      </p:sp>
      <p:sp>
        <p:nvSpPr>
          <p:cNvPr id="6" name="TextBox 5"/>
          <p:cNvSpPr txBox="1"/>
          <p:nvPr/>
        </p:nvSpPr>
        <p:spPr>
          <a:xfrm>
            <a:off x="8523515" y="3847085"/>
            <a:ext cx="3083609" cy="1356126"/>
          </a:xfrm>
          <a:prstGeom prst="rect">
            <a:avLst/>
          </a:prstGeom>
          <a:noFill/>
        </p:spPr>
        <p:txBody>
          <a:bodyPr wrap="square" lIns="0" tIns="73152" rIns="0" bIns="0" rtlCol="0">
            <a:noAutofit/>
          </a:bodyPr>
          <a:lstStyle/>
          <a:p>
            <a:pPr marL="1587" lvl="2" indent="0">
              <a:spcBef>
                <a:spcPts val="1200"/>
              </a:spcBef>
              <a:spcAft>
                <a:spcPts val="1200"/>
              </a:spcAft>
              <a:buNone/>
            </a:pPr>
            <a:r>
              <a:rPr lang="en-US" sz="1600">
                <a:solidFill>
                  <a:schemeClr val="accent4"/>
                </a:solidFill>
              </a:rPr>
              <a:t>UNC Health follows Medicare guidelines for Medicare Advantage Plans and Tricare.</a:t>
            </a:r>
          </a:p>
        </p:txBody>
      </p:sp>
      <p:pic>
        <p:nvPicPr>
          <p:cNvPr id="7" name="Picture 6" descr="Legislators Vote for Governance Changes in UNC Health Care System, Look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01562" y="7579076"/>
            <a:ext cx="2944796" cy="1962615"/>
          </a:xfrm>
          <a:prstGeom prst="rect">
            <a:avLst/>
          </a:prstGeom>
        </p:spPr>
      </p:pic>
      <p:sp>
        <p:nvSpPr>
          <p:cNvPr id="9" name="Rounded Rectangle 8"/>
          <p:cNvSpPr/>
          <p:nvPr/>
        </p:nvSpPr>
        <p:spPr bwMode="auto">
          <a:xfrm>
            <a:off x="678921" y="3298371"/>
            <a:ext cx="7006393" cy="875182"/>
          </a:xfrm>
          <a:prstGeom prst="roundRect">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endParaRPr lang="en-US" sz="1600">
              <a:solidFill>
                <a:schemeClr val="tx2"/>
              </a:solidFill>
            </a:endParaRPr>
          </a:p>
        </p:txBody>
      </p:sp>
      <p:sp>
        <p:nvSpPr>
          <p:cNvPr id="10" name="TextBox 9"/>
          <p:cNvSpPr txBox="1"/>
          <p:nvPr/>
        </p:nvSpPr>
        <p:spPr>
          <a:xfrm>
            <a:off x="891117" y="3338633"/>
            <a:ext cx="6685340" cy="794658"/>
          </a:xfrm>
          <a:prstGeom prst="rect">
            <a:avLst/>
          </a:prstGeom>
          <a:noFill/>
        </p:spPr>
        <p:txBody>
          <a:bodyPr wrap="square" lIns="0" tIns="73152" rIns="0" bIns="0" rtlCol="0">
            <a:normAutofit lnSpcReduction="10000"/>
          </a:bodyPr>
          <a:lstStyle/>
          <a:p>
            <a:r>
              <a:rPr lang="en-US" sz="1600" dirty="0">
                <a:solidFill>
                  <a:schemeClr val="bg1"/>
                </a:solidFill>
              </a:rPr>
              <a:t>Ensure your participation in the critical or key portions of the service performed and in the management of the patient is </a:t>
            </a:r>
            <a:r>
              <a:rPr lang="en-US" sz="1600" b="1" dirty="0">
                <a:solidFill>
                  <a:schemeClr val="bg1"/>
                </a:solidFill>
              </a:rPr>
              <a:t>documented </a:t>
            </a:r>
            <a:r>
              <a:rPr lang="en-US" sz="1600" dirty="0">
                <a:solidFill>
                  <a:schemeClr val="bg1"/>
                </a:solidFill>
              </a:rPr>
              <a:t>in the medical record.</a:t>
            </a:r>
          </a:p>
          <a:p>
            <a:pPr algn="l"/>
            <a:endParaRPr lang="en-US" sz="1600" dirty="0">
              <a:solidFill>
                <a:schemeClr val="bg1"/>
              </a:solidFill>
            </a:endParaRPr>
          </a:p>
        </p:txBody>
      </p:sp>
      <p:sp>
        <p:nvSpPr>
          <p:cNvPr id="12" name="Rounded Rectangle 11"/>
          <p:cNvSpPr/>
          <p:nvPr/>
        </p:nvSpPr>
        <p:spPr bwMode="auto">
          <a:xfrm>
            <a:off x="678921" y="4328029"/>
            <a:ext cx="7006393" cy="875182"/>
          </a:xfrm>
          <a:prstGeom prst="roundRect">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endParaRPr lang="en-US" sz="1600">
              <a:solidFill>
                <a:schemeClr val="tx2"/>
              </a:solidFill>
            </a:endParaRPr>
          </a:p>
        </p:txBody>
      </p:sp>
      <p:sp>
        <p:nvSpPr>
          <p:cNvPr id="13" name="TextBox 12"/>
          <p:cNvSpPr txBox="1"/>
          <p:nvPr/>
        </p:nvSpPr>
        <p:spPr>
          <a:xfrm>
            <a:off x="897352" y="4336708"/>
            <a:ext cx="6601778" cy="794658"/>
          </a:xfrm>
          <a:prstGeom prst="rect">
            <a:avLst/>
          </a:prstGeom>
          <a:noFill/>
        </p:spPr>
        <p:txBody>
          <a:bodyPr wrap="square" lIns="0" tIns="73152" rIns="0" bIns="0" rtlCol="0">
            <a:normAutofit/>
          </a:bodyPr>
          <a:lstStyle/>
          <a:p>
            <a:pPr lvl="0"/>
            <a:endParaRPr lang="en-US" sz="1600" dirty="0">
              <a:solidFill>
                <a:schemeClr val="bg1"/>
              </a:solidFill>
            </a:endParaRPr>
          </a:p>
          <a:p>
            <a:pPr lvl="0"/>
            <a:r>
              <a:rPr lang="en-US" sz="1600" dirty="0">
                <a:solidFill>
                  <a:schemeClr val="bg1"/>
                </a:solidFill>
              </a:rPr>
              <a:t>Choose the attestation that reflects how you participated in the service.</a:t>
            </a:r>
          </a:p>
        </p:txBody>
      </p:sp>
      <p:sp>
        <p:nvSpPr>
          <p:cNvPr id="15" name="Rounded Rectangle 14"/>
          <p:cNvSpPr/>
          <p:nvPr/>
        </p:nvSpPr>
        <p:spPr bwMode="auto">
          <a:xfrm>
            <a:off x="678921" y="5444805"/>
            <a:ext cx="7006393" cy="875182"/>
          </a:xfrm>
          <a:prstGeom prst="roundRect">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endParaRPr lang="en-US" sz="1600">
              <a:solidFill>
                <a:schemeClr val="tx2"/>
              </a:solidFill>
            </a:endParaRPr>
          </a:p>
        </p:txBody>
      </p:sp>
      <p:sp>
        <p:nvSpPr>
          <p:cNvPr id="14" name="TextBox 13"/>
          <p:cNvSpPr txBox="1"/>
          <p:nvPr/>
        </p:nvSpPr>
        <p:spPr>
          <a:xfrm>
            <a:off x="891117" y="5606312"/>
            <a:ext cx="6827549" cy="794658"/>
          </a:xfrm>
          <a:prstGeom prst="rect">
            <a:avLst/>
          </a:prstGeom>
          <a:noFill/>
        </p:spPr>
        <p:txBody>
          <a:bodyPr wrap="square" lIns="0" tIns="73152" rIns="0" bIns="0" rtlCol="0">
            <a:normAutofit/>
          </a:bodyPr>
          <a:lstStyle/>
          <a:p>
            <a:r>
              <a:rPr lang="en-US" sz="1600" dirty="0">
                <a:solidFill>
                  <a:schemeClr val="bg1"/>
                </a:solidFill>
              </a:rPr>
              <a:t>Documentation in the note must support the service that is billed.</a:t>
            </a:r>
          </a:p>
          <a:p>
            <a:pPr lvl="0"/>
            <a:r>
              <a:rPr lang="en-US" sz="1600" dirty="0">
                <a:solidFill>
                  <a:schemeClr val="bg1"/>
                </a:solidFill>
              </a:rPr>
              <a:t> </a:t>
            </a:r>
          </a:p>
        </p:txBody>
      </p:sp>
      <p:sp>
        <p:nvSpPr>
          <p:cNvPr id="16" name="Oval 15"/>
          <p:cNvSpPr/>
          <p:nvPr/>
        </p:nvSpPr>
        <p:spPr bwMode="auto">
          <a:xfrm>
            <a:off x="536382" y="3151499"/>
            <a:ext cx="327932" cy="355239"/>
          </a:xfrm>
          <a:prstGeom prst="ellipse">
            <a:avLst/>
          </a:prstGeom>
          <a:solidFill>
            <a:schemeClr val="bg1"/>
          </a:solidFill>
          <a:ln>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a:solidFill>
                  <a:schemeClr val="accent1"/>
                </a:solidFill>
              </a:rPr>
              <a:t>1</a:t>
            </a:r>
          </a:p>
        </p:txBody>
      </p:sp>
      <p:sp>
        <p:nvSpPr>
          <p:cNvPr id="17" name="Oval 16"/>
          <p:cNvSpPr/>
          <p:nvPr/>
        </p:nvSpPr>
        <p:spPr bwMode="auto">
          <a:xfrm>
            <a:off x="514955" y="4237527"/>
            <a:ext cx="327932" cy="355239"/>
          </a:xfrm>
          <a:prstGeom prst="ellipse">
            <a:avLst/>
          </a:prstGeom>
          <a:solidFill>
            <a:schemeClr val="bg1"/>
          </a:solidFill>
          <a:ln>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a:solidFill>
                  <a:schemeClr val="accent1"/>
                </a:solidFill>
              </a:rPr>
              <a:t>2</a:t>
            </a:r>
          </a:p>
        </p:txBody>
      </p:sp>
      <p:sp>
        <p:nvSpPr>
          <p:cNvPr id="18" name="Oval 17"/>
          <p:cNvSpPr/>
          <p:nvPr/>
        </p:nvSpPr>
        <p:spPr bwMode="auto">
          <a:xfrm>
            <a:off x="555169" y="5295251"/>
            <a:ext cx="327932" cy="355239"/>
          </a:xfrm>
          <a:prstGeom prst="ellipse">
            <a:avLst/>
          </a:prstGeom>
          <a:solidFill>
            <a:schemeClr val="bg1"/>
          </a:solidFill>
          <a:ln>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a:solidFill>
                  <a:schemeClr val="accent1"/>
                </a:solidFill>
              </a:rPr>
              <a:t>3</a:t>
            </a:r>
          </a:p>
        </p:txBody>
      </p:sp>
      <p:pic>
        <p:nvPicPr>
          <p:cNvPr id="19" name="Picture 18"/>
          <p:cNvPicPr>
            <a:picLocks noChangeAspect="1"/>
          </p:cNvPicPr>
          <p:nvPr/>
        </p:nvPicPr>
        <p:blipFill rotWithShape="1">
          <a:blip r:embed="rId6" cstate="hqprint">
            <a:duotone>
              <a:schemeClr val="accent4">
                <a:shade val="45000"/>
                <a:satMod val="135000"/>
              </a:schemeClr>
              <a:prstClr val="white"/>
            </a:duotone>
            <a:extLst>
              <a:ext uri="{28A0092B-C50C-407E-A947-70E740481C1C}">
                <a14:useLocalDpi xmlns:a14="http://schemas.microsoft.com/office/drawing/2010/main" val="0"/>
              </a:ext>
            </a:extLst>
          </a:blip>
          <a:srcRect l="35306" r="33674" b="22408"/>
          <a:stretch/>
        </p:blipFill>
        <p:spPr>
          <a:xfrm flipH="1">
            <a:off x="11321143" y="3744354"/>
            <a:ext cx="404132" cy="1010862"/>
          </a:xfrm>
          <a:prstGeom prst="rect">
            <a:avLst/>
          </a:prstGeom>
        </p:spPr>
      </p:pic>
    </p:spTree>
    <p:custDataLst>
      <p:tags r:id="rId1"/>
    </p:custDataLst>
    <p:extLst>
      <p:ext uri="{BB962C8B-B14F-4D97-AF65-F5344CB8AC3E}">
        <p14:creationId xmlns:p14="http://schemas.microsoft.com/office/powerpoint/2010/main" val="198071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Procedures</a:t>
            </a:r>
          </a:p>
        </p:txBody>
      </p:sp>
      <p:sp>
        <p:nvSpPr>
          <p:cNvPr id="3" name="Slide Number Placeholder 2"/>
          <p:cNvSpPr>
            <a:spLocks noGrp="1"/>
          </p:cNvSpPr>
          <p:nvPr>
            <p:ph type="sldNum" sz="quarter" idx="4294967295"/>
          </p:nvPr>
        </p:nvSpPr>
        <p:spPr>
          <a:xfrm>
            <a:off x="254793" y="6437870"/>
            <a:ext cx="423863" cy="209550"/>
          </a:xfrm>
        </p:spPr>
        <p:txBody>
          <a:bodyPr/>
          <a:lstStyle/>
          <a:p>
            <a:pPr lvl="8"/>
            <a:fld id="{63DCA5C9-2E11-4C67-86EB-AE1DE127DC64}" type="slidenum">
              <a:rPr lang="en-US" smtClean="0"/>
              <a:pPr lvl="8"/>
              <a:t>22</a:t>
            </a:fld>
            <a:endParaRPr lang="en-US" dirty="0"/>
          </a:p>
        </p:txBody>
      </p:sp>
    </p:spTree>
    <p:extLst>
      <p:ext uri="{BB962C8B-B14F-4D97-AF65-F5344CB8AC3E}">
        <p14:creationId xmlns:p14="http://schemas.microsoft.com/office/powerpoint/2010/main" val="194105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2"/>
            <p:extLst>
              <p:ext uri="{D42A27DB-BD31-4B8C-83A1-F6EECF244321}">
                <p14:modId xmlns:p14="http://schemas.microsoft.com/office/powerpoint/2010/main" val="1987383555"/>
              </p:ext>
            </p:extLst>
          </p:nvPr>
        </p:nvGraphicFramePr>
        <p:xfrm>
          <a:off x="466725" y="1584326"/>
          <a:ext cx="11258550" cy="452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66724" y="342900"/>
            <a:ext cx="12220575" cy="723900"/>
          </a:xfrm>
        </p:spPr>
        <p:txBody>
          <a:bodyPr/>
          <a:lstStyle/>
          <a:p>
            <a:r>
              <a:rPr lang="it-IT" dirty="0"/>
              <a:t>Universal Protocol for Operative/Invasive Procedures requires time out prior to starting procedure</a:t>
            </a:r>
            <a:endParaRPr lang="en-US" dirty="0"/>
          </a:p>
        </p:txBody>
      </p:sp>
      <p:sp>
        <p:nvSpPr>
          <p:cNvPr id="5" name="Slide Number Placeholder 4"/>
          <p:cNvSpPr>
            <a:spLocks noGrp="1"/>
          </p:cNvSpPr>
          <p:nvPr>
            <p:ph type="sldNum" sz="quarter" idx="4294967295"/>
          </p:nvPr>
        </p:nvSpPr>
        <p:spPr>
          <a:xfrm>
            <a:off x="466725" y="6569074"/>
            <a:ext cx="423863" cy="209550"/>
          </a:xfrm>
        </p:spPr>
        <p:txBody>
          <a:bodyPr/>
          <a:lstStyle/>
          <a:p>
            <a:fld id="{63DCA5C9-2E11-4C67-86EB-AE1DE127DC64}" type="slidenum">
              <a:rPr lang="en-US" smtClean="0"/>
              <a:pPr/>
              <a:t>23</a:t>
            </a:fld>
            <a:endParaRPr lang="en-US" dirty="0"/>
          </a:p>
        </p:txBody>
      </p:sp>
      <p:sp>
        <p:nvSpPr>
          <p:cNvPr id="2" name="TextBox 1"/>
          <p:cNvSpPr txBox="1"/>
          <p:nvPr/>
        </p:nvSpPr>
        <p:spPr>
          <a:xfrm>
            <a:off x="4248150" y="6453365"/>
            <a:ext cx="3638550" cy="342901"/>
          </a:xfrm>
          <a:prstGeom prst="rect">
            <a:avLst/>
          </a:prstGeom>
          <a:noFill/>
        </p:spPr>
        <p:txBody>
          <a:bodyPr wrap="square" lIns="0" tIns="73152" rIns="0" bIns="0" rtlCol="0">
            <a:normAutofit/>
          </a:bodyPr>
          <a:lstStyle/>
          <a:p>
            <a:r>
              <a:rPr lang="it-IT" sz="1200" dirty="0">
                <a:hlinkClick r:id="rId8"/>
              </a:rPr>
              <a:t>Universal Protocol for Operative/Invasive Procedures</a:t>
            </a:r>
            <a:endParaRPr lang="en-US" sz="1200" dirty="0">
              <a:solidFill>
                <a:schemeClr val="tx2"/>
              </a:solidFill>
            </a:endParaRPr>
          </a:p>
        </p:txBody>
      </p:sp>
    </p:spTree>
    <p:extLst>
      <p:ext uri="{BB962C8B-B14F-4D97-AF65-F5344CB8AC3E}">
        <p14:creationId xmlns:p14="http://schemas.microsoft.com/office/powerpoint/2010/main" val="103844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5750" indent="-285750">
              <a:buClr>
                <a:schemeClr val="accent2"/>
              </a:buClr>
              <a:buFont typeface="Arial" panose="020B0604020202020204" pitchFamily="34" charset="0"/>
              <a:buChar char="•"/>
            </a:pPr>
            <a:r>
              <a:rPr lang="en-US" dirty="0"/>
              <a:t>A provider who treats the patient must order all diagnostic x-rays, diagnostic laboratory tests, and other diagnostic tests for a specific medical problem</a:t>
            </a:r>
          </a:p>
          <a:p>
            <a:pPr marL="742950" lvl="3" indent="-285750"/>
            <a:r>
              <a:rPr lang="en-US" dirty="0"/>
              <a:t>A </a:t>
            </a:r>
            <a:r>
              <a:rPr lang="en-US" b="1" u="sng" dirty="0">
                <a:solidFill>
                  <a:schemeClr val="accent2"/>
                </a:solidFill>
              </a:rPr>
              <a:t>signed order</a:t>
            </a:r>
            <a:r>
              <a:rPr lang="en-US" dirty="0"/>
              <a:t>, a </a:t>
            </a:r>
            <a:r>
              <a:rPr lang="en-US" b="1" u="sng" dirty="0">
                <a:solidFill>
                  <a:schemeClr val="accent2"/>
                </a:solidFill>
              </a:rPr>
              <a:t>signed requisition</a:t>
            </a:r>
            <a:r>
              <a:rPr lang="en-US" dirty="0"/>
              <a:t>, or </a:t>
            </a:r>
            <a:r>
              <a:rPr lang="en-US" b="1" u="sng" dirty="0">
                <a:solidFill>
                  <a:schemeClr val="accent2"/>
                </a:solidFill>
              </a:rPr>
              <a:t>signed note</a:t>
            </a:r>
            <a:r>
              <a:rPr lang="en-US" dirty="0">
                <a:solidFill>
                  <a:schemeClr val="accent2"/>
                </a:solidFill>
              </a:rPr>
              <a:t> </a:t>
            </a:r>
            <a:r>
              <a:rPr lang="en-US" dirty="0"/>
              <a:t>may be used to support the </a:t>
            </a:r>
            <a:r>
              <a:rPr lang="en-US" b="1" u="sng" dirty="0">
                <a:solidFill>
                  <a:schemeClr val="accent2"/>
                </a:solidFill>
              </a:rPr>
              <a:t>provider’s intent </a:t>
            </a:r>
            <a:r>
              <a:rPr lang="en-US" dirty="0"/>
              <a:t>to order tests </a:t>
            </a:r>
          </a:p>
          <a:p>
            <a:pPr marL="285750" indent="-285750">
              <a:buClr>
                <a:schemeClr val="accent2"/>
              </a:buClr>
              <a:buFont typeface="Arial" panose="020B0604020202020204" pitchFamily="34" charset="0"/>
              <a:buChar char="•"/>
            </a:pPr>
            <a:r>
              <a:rPr lang="en-US" dirty="0"/>
              <a:t>The provider should use test results to manage the patient’s specific medical problem and may provide a consultation</a:t>
            </a:r>
          </a:p>
          <a:p>
            <a:pPr marL="742950" lvl="3" indent="-285750"/>
            <a:r>
              <a:rPr lang="en-US" b="1" u="sng" dirty="0">
                <a:solidFill>
                  <a:schemeClr val="accent2"/>
                </a:solidFill>
              </a:rPr>
              <a:t>Tests not ordered by the provider are not considered reasonable and necessary</a:t>
            </a:r>
          </a:p>
        </p:txBody>
      </p:sp>
      <p:sp>
        <p:nvSpPr>
          <p:cNvPr id="6" name="Title 5"/>
          <p:cNvSpPr>
            <a:spLocks noGrp="1"/>
          </p:cNvSpPr>
          <p:nvPr>
            <p:ph type="title"/>
          </p:nvPr>
        </p:nvSpPr>
        <p:spPr>
          <a:xfrm>
            <a:off x="466725" y="342900"/>
            <a:ext cx="12747830" cy="723900"/>
          </a:xfrm>
        </p:spPr>
        <p:txBody>
          <a:bodyPr/>
          <a:lstStyle/>
          <a:p>
            <a:r>
              <a:rPr lang="en-US" dirty="0"/>
              <a:t>All diagnostic tests must be ordered by a Physician or Advanced Practice Provider (APP)</a:t>
            </a:r>
          </a:p>
        </p:txBody>
      </p:sp>
      <p:sp>
        <p:nvSpPr>
          <p:cNvPr id="3" name="Slide Number Placeholder 2"/>
          <p:cNvSpPr>
            <a:spLocks noGrp="1"/>
          </p:cNvSpPr>
          <p:nvPr>
            <p:ph type="sldNum" sz="quarter" idx="4294967295"/>
          </p:nvPr>
        </p:nvSpPr>
        <p:spPr>
          <a:xfrm>
            <a:off x="466725" y="6461760"/>
            <a:ext cx="423863" cy="209550"/>
          </a:xfrm>
        </p:spPr>
        <p:txBody>
          <a:bodyPr/>
          <a:lstStyle/>
          <a:p>
            <a:pPr lvl="8"/>
            <a:fld id="{63DCA5C9-2E11-4C67-86EB-AE1DE127DC64}" type="slidenum">
              <a:rPr lang="en-US" smtClean="0"/>
              <a:pPr lvl="8"/>
              <a:t>24</a:t>
            </a:fld>
            <a:endParaRPr lang="en-US" dirty="0"/>
          </a:p>
        </p:txBody>
      </p:sp>
      <p:pic>
        <p:nvPicPr>
          <p:cNvPr id="10" name="Picture 9" descr="Free photo Xray Radiologist X-ray Doctor Oncologist Skeleton - Max Pixel"/>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65739" y="5034116"/>
            <a:ext cx="2463032" cy="1524001"/>
          </a:xfrm>
          <a:prstGeom prst="rect">
            <a:avLst/>
          </a:prstGeom>
        </p:spPr>
      </p:pic>
      <p:pic>
        <p:nvPicPr>
          <p:cNvPr id="7" name="Picture 6"/>
          <p:cNvPicPr>
            <a:picLocks noChangeAspect="1"/>
          </p:cNvPicPr>
          <p:nvPr/>
        </p:nvPicPr>
        <p:blipFill>
          <a:blip r:embed="rId4"/>
          <a:stretch>
            <a:fillRect/>
          </a:stretch>
        </p:blipFill>
        <p:spPr>
          <a:xfrm>
            <a:off x="6241498" y="1628775"/>
            <a:ext cx="5810250" cy="4886325"/>
          </a:xfrm>
          <a:prstGeom prst="rect">
            <a:avLst/>
          </a:prstGeom>
        </p:spPr>
      </p:pic>
    </p:spTree>
    <p:extLst>
      <p:ext uri="{BB962C8B-B14F-4D97-AF65-F5344CB8AC3E}">
        <p14:creationId xmlns:p14="http://schemas.microsoft.com/office/powerpoint/2010/main" val="308819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4" y="1462814"/>
            <a:ext cx="13398362" cy="4676776"/>
          </a:xfrm>
        </p:spPr>
        <p:txBody>
          <a:bodyPr/>
          <a:lstStyle/>
          <a:p>
            <a:pPr marL="50483">
              <a:spcBef>
                <a:spcPts val="600"/>
              </a:spcBef>
              <a:spcAft>
                <a:spcPts val="600"/>
              </a:spcAft>
              <a:buClr>
                <a:srgbClr val="99CCFF"/>
              </a:buClr>
              <a:buSzPct val="150000"/>
              <a:defRPr/>
            </a:pPr>
            <a:r>
              <a:rPr lang="en-US" dirty="0"/>
              <a:t>If the diagnostic radiologist determines:</a:t>
            </a:r>
          </a:p>
          <a:p>
            <a:pPr marL="687071" lvl="1" indent="-457200">
              <a:spcBef>
                <a:spcPts val="600"/>
              </a:spcBef>
              <a:spcAft>
                <a:spcPts val="600"/>
              </a:spcAft>
              <a:buClr>
                <a:schemeClr val="accent2"/>
              </a:buClr>
              <a:buSzPct val="100000"/>
              <a:buFont typeface="+mj-lt"/>
              <a:buAutoNum type="arabicPeriod"/>
              <a:defRPr/>
            </a:pPr>
            <a:r>
              <a:rPr lang="en-US" sz="1600" b="0" dirty="0">
                <a:solidFill>
                  <a:schemeClr val="tx2"/>
                </a:solidFill>
              </a:rPr>
              <a:t>An ordered test is “clinically inappropriate or suboptimal” (e.g., an MRI should be performed instead of a CT scan because of the clinical indication)</a:t>
            </a:r>
          </a:p>
          <a:p>
            <a:pPr marL="229871" lvl="1">
              <a:spcBef>
                <a:spcPts val="600"/>
              </a:spcBef>
              <a:spcAft>
                <a:spcPts val="600"/>
              </a:spcAft>
              <a:buClr>
                <a:schemeClr val="accent2"/>
              </a:buClr>
              <a:buSzPct val="100000"/>
              <a:defRPr/>
            </a:pPr>
            <a:r>
              <a:rPr lang="en-US" sz="1600" b="0" dirty="0">
                <a:solidFill>
                  <a:schemeClr val="tx2"/>
                </a:solidFill>
              </a:rPr>
              <a:t>							</a:t>
            </a:r>
            <a:r>
              <a:rPr lang="en-US" dirty="0"/>
              <a:t>OR</a:t>
            </a:r>
          </a:p>
          <a:p>
            <a:pPr marL="687071" lvl="1" indent="-457200">
              <a:spcBef>
                <a:spcPts val="600"/>
              </a:spcBef>
              <a:spcAft>
                <a:spcPts val="600"/>
              </a:spcAft>
              <a:buClr>
                <a:schemeClr val="accent2"/>
              </a:buClr>
              <a:buSzPct val="100000"/>
              <a:buFont typeface="+mj-lt"/>
              <a:buAutoNum type="arabicPeriod" startAt="2"/>
              <a:defRPr/>
            </a:pPr>
            <a:r>
              <a:rPr lang="en-US" sz="1600" b="0" dirty="0">
                <a:solidFill>
                  <a:schemeClr val="tx2"/>
                </a:solidFill>
              </a:rPr>
              <a:t>The results of the ordered test are normal and an additional test should be performed (e.g., a renal sonogram was normal and based on clinical indication, the interpreting physician believes an MRI will reveal the diagnosis)</a:t>
            </a:r>
          </a:p>
          <a:p>
            <a:pPr marL="687071" lvl="1" indent="-457200">
              <a:spcAft>
                <a:spcPts val="0"/>
              </a:spcAft>
              <a:buClr>
                <a:schemeClr val="accent2"/>
              </a:buClr>
              <a:buSzPct val="100000"/>
              <a:buFont typeface="+mj-lt"/>
              <a:buAutoNum type="arabicPeriod" startAt="2"/>
              <a:defRPr/>
            </a:pPr>
            <a:endParaRPr lang="en-US" sz="1600" b="0" dirty="0">
              <a:solidFill>
                <a:schemeClr val="tx2"/>
              </a:solidFill>
            </a:endParaRPr>
          </a:p>
          <a:p>
            <a:pPr marL="50483">
              <a:spcBef>
                <a:spcPts val="600"/>
              </a:spcBef>
              <a:spcAft>
                <a:spcPts val="600"/>
              </a:spcAft>
              <a:buClr>
                <a:srgbClr val="99CCFF"/>
              </a:buClr>
              <a:buSzPct val="150000"/>
              <a:defRPr/>
            </a:pPr>
            <a:r>
              <a:rPr lang="en-US" sz="2000" b="1" u="sng" dirty="0">
                <a:solidFill>
                  <a:schemeClr val="accent2"/>
                </a:solidFill>
              </a:rPr>
              <a:t>Additional tests may NOT be performed without a new or additional order from the treating provider.</a:t>
            </a:r>
          </a:p>
        </p:txBody>
      </p:sp>
      <p:sp>
        <p:nvSpPr>
          <p:cNvPr id="6" name="Title 5"/>
          <p:cNvSpPr>
            <a:spLocks noGrp="1"/>
          </p:cNvSpPr>
          <p:nvPr>
            <p:ph type="title"/>
          </p:nvPr>
        </p:nvSpPr>
        <p:spPr>
          <a:xfrm>
            <a:off x="466724" y="342900"/>
            <a:ext cx="11867947" cy="723900"/>
          </a:xfrm>
        </p:spPr>
        <p:txBody>
          <a:bodyPr/>
          <a:lstStyle/>
          <a:p>
            <a:r>
              <a:rPr lang="en-US" dirty="0"/>
              <a:t>Additional tests or changed studies may not be performed without a new or additional order from treating provider</a:t>
            </a:r>
          </a:p>
        </p:txBody>
      </p:sp>
      <p:sp>
        <p:nvSpPr>
          <p:cNvPr id="2" name="TextBox 1"/>
          <p:cNvSpPr txBox="1"/>
          <p:nvPr/>
        </p:nvSpPr>
        <p:spPr>
          <a:xfrm>
            <a:off x="2822713" y="6509994"/>
            <a:ext cx="6122504" cy="348006"/>
          </a:xfrm>
          <a:prstGeom prst="rect">
            <a:avLst/>
          </a:prstGeom>
          <a:noFill/>
        </p:spPr>
        <p:txBody>
          <a:bodyPr wrap="square" lIns="0" tIns="73152" rIns="0" bIns="0" rtlCol="0">
            <a:normAutofit/>
          </a:bodyPr>
          <a:lstStyle/>
          <a:p>
            <a:r>
              <a:rPr lang="en-US" sz="1200" dirty="0"/>
              <a:t>https://www.cms.gov/regulations-and-guidance/guidance/transmittals/downloads/r80bp.pdf</a:t>
            </a:r>
          </a:p>
        </p:txBody>
      </p:sp>
      <p:pic>
        <p:nvPicPr>
          <p:cNvPr id="4" name="Picture 3" descr="Doc talk | Free SV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0848" y="5194300"/>
            <a:ext cx="1584324" cy="1584324"/>
          </a:xfrm>
          <a:prstGeom prst="rect">
            <a:avLst/>
          </a:prstGeom>
        </p:spPr>
      </p:pic>
      <p:sp>
        <p:nvSpPr>
          <p:cNvPr id="5" name="Cloud Callout 4"/>
          <p:cNvSpPr/>
          <p:nvPr/>
        </p:nvSpPr>
        <p:spPr bwMode="auto">
          <a:xfrm>
            <a:off x="1262269" y="4646064"/>
            <a:ext cx="1560444" cy="1123121"/>
          </a:xfrm>
          <a:prstGeom prst="cloudCallout">
            <a:avLst>
              <a:gd name="adj1" fmla="val -41820"/>
              <a:gd name="adj2" fmla="val 60156"/>
            </a:avLst>
          </a:prstGeom>
          <a:solidFill>
            <a:schemeClr val="accent2"/>
          </a:solidFill>
          <a:ln>
            <a:noFill/>
          </a:ln>
          <a:effectLst/>
        </p:spPr>
        <p:txBody>
          <a:bodyPr rot="0" spcFirstLastPara="0" vertOverflow="overflow" horzOverflow="overflow" vert="horz" wrap="none" lIns="182880" tIns="45720" rIns="0" bIns="45720" numCol="1" spcCol="0" rtlCol="0" fromWordArt="0" anchor="ctr" anchorCtr="0" forceAA="0" compatLnSpc="1">
            <a:prstTxWarp prst="textNoShape">
              <a:avLst/>
            </a:prstTxWarp>
            <a:noAutofit/>
          </a:bodyPr>
          <a:lstStyle/>
          <a:p>
            <a:pPr algn="ctr"/>
            <a:r>
              <a:rPr lang="en-US" sz="1600" dirty="0">
                <a:solidFill>
                  <a:schemeClr val="bg1"/>
                </a:solidFill>
              </a:rPr>
              <a:t>Patient needs </a:t>
            </a:r>
          </a:p>
          <a:p>
            <a:pPr algn="ctr"/>
            <a:r>
              <a:rPr lang="en-US" sz="1600" dirty="0">
                <a:solidFill>
                  <a:schemeClr val="bg1"/>
                </a:solidFill>
              </a:rPr>
              <a:t>MRI instead</a:t>
            </a:r>
          </a:p>
          <a:p>
            <a:pPr algn="ctr"/>
            <a:r>
              <a:rPr lang="en-US" sz="1600" dirty="0">
                <a:solidFill>
                  <a:schemeClr val="bg1"/>
                </a:solidFill>
              </a:rPr>
              <a:t>of CT</a:t>
            </a:r>
          </a:p>
        </p:txBody>
      </p:sp>
      <p:sp>
        <p:nvSpPr>
          <p:cNvPr id="8" name="Cloud Callout 7"/>
          <p:cNvSpPr/>
          <p:nvPr/>
        </p:nvSpPr>
        <p:spPr bwMode="auto">
          <a:xfrm>
            <a:off x="2910716" y="5119550"/>
            <a:ext cx="1432684" cy="1141550"/>
          </a:xfrm>
          <a:prstGeom prst="cloudCallout">
            <a:avLst>
              <a:gd name="adj1" fmla="val -159527"/>
              <a:gd name="adj2" fmla="val 16850"/>
            </a:avLst>
          </a:prstGeom>
          <a:solidFill>
            <a:schemeClr val="accent2"/>
          </a:solidFill>
          <a:ln>
            <a:no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Dr. Smith, </a:t>
            </a:r>
          </a:p>
          <a:p>
            <a:pPr algn="ctr"/>
            <a:r>
              <a:rPr lang="en-US" sz="1600" dirty="0">
                <a:solidFill>
                  <a:schemeClr val="bg1"/>
                </a:solidFill>
              </a:rPr>
              <a:t>I need a </a:t>
            </a:r>
          </a:p>
          <a:p>
            <a:pPr algn="ctr"/>
            <a:r>
              <a:rPr lang="en-US" sz="1600" dirty="0">
                <a:solidFill>
                  <a:schemeClr val="bg1"/>
                </a:solidFill>
              </a:rPr>
              <a:t>new order</a:t>
            </a:r>
          </a:p>
        </p:txBody>
      </p:sp>
      <p:pic>
        <p:nvPicPr>
          <p:cNvPr id="9" name="Picture 8" descr="3D neurologist doctors with a laptop displaying a brain - isolate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01" y="4784725"/>
            <a:ext cx="1323444" cy="1476375"/>
          </a:xfrm>
          <a:prstGeom prst="rect">
            <a:avLst/>
          </a:prstGeom>
        </p:spPr>
      </p:pic>
      <p:sp>
        <p:nvSpPr>
          <p:cNvPr id="10" name="Cloud Callout 9"/>
          <p:cNvSpPr/>
          <p:nvPr/>
        </p:nvSpPr>
        <p:spPr bwMode="auto">
          <a:xfrm>
            <a:off x="9342782" y="4505121"/>
            <a:ext cx="1347463" cy="991218"/>
          </a:xfrm>
          <a:prstGeom prst="cloudCallout">
            <a:avLst>
              <a:gd name="adj1" fmla="val -138628"/>
              <a:gd name="adj2" fmla="val 24653"/>
            </a:avLst>
          </a:prstGeom>
          <a:solidFill>
            <a:schemeClr val="accent5"/>
          </a:solidFill>
          <a:ln>
            <a:noFill/>
          </a:ln>
          <a:effectLst/>
        </p:spPr>
        <p:txBody>
          <a:bodyPr rot="0" spcFirstLastPara="0" vertOverflow="overflow" horzOverflow="overflow" vert="horz" wrap="none" lIns="27432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Okay I will </a:t>
            </a:r>
          </a:p>
          <a:p>
            <a:pPr algn="ctr"/>
            <a:r>
              <a:rPr lang="en-US" sz="1600" dirty="0">
                <a:solidFill>
                  <a:schemeClr val="bg1"/>
                </a:solidFill>
              </a:rPr>
              <a:t>enter it</a:t>
            </a:r>
          </a:p>
        </p:txBody>
      </p:sp>
    </p:spTree>
    <p:extLst>
      <p:ext uri="{BB962C8B-B14F-4D97-AF65-F5344CB8AC3E}">
        <p14:creationId xmlns:p14="http://schemas.microsoft.com/office/powerpoint/2010/main" val="60713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725" y="311304"/>
            <a:ext cx="11830050" cy="755496"/>
          </a:xfrm>
          <a:prstGeom prst="rect">
            <a:avLst/>
          </a:prstGeom>
        </p:spPr>
        <p:txBody>
          <a:bodyPr vert="horz" wrap="square" lIns="0" tIns="16669" rIns="0" bIns="0" rtlCol="0" anchor="b" anchorCtr="0">
            <a:spAutoFit/>
          </a:bodyPr>
          <a:lstStyle/>
          <a:p>
            <a:pPr marL="15875">
              <a:lnSpc>
                <a:spcPct val="100000"/>
              </a:lnSpc>
              <a:spcBef>
                <a:spcPts val="0"/>
              </a:spcBef>
            </a:pPr>
            <a:r>
              <a:rPr lang="en-US" dirty="0"/>
              <a:t>When referring provider/facility cannot be reached to update the order the radiologist or testing facility must perform meet certain criteria </a:t>
            </a:r>
            <a:endParaRPr spc="600" dirty="0"/>
          </a:p>
        </p:txBody>
      </p:sp>
      <p:sp>
        <p:nvSpPr>
          <p:cNvPr id="11" name="object 11"/>
          <p:cNvSpPr txBox="1"/>
          <p:nvPr/>
        </p:nvSpPr>
        <p:spPr>
          <a:xfrm>
            <a:off x="569057" y="4010697"/>
            <a:ext cx="1891804" cy="1246335"/>
          </a:xfrm>
          <a:prstGeom prst="rect">
            <a:avLst/>
          </a:prstGeom>
        </p:spPr>
        <p:txBody>
          <a:bodyPr vert="horz" wrap="square" lIns="0" tIns="15081" rIns="0" bIns="0" rtlCol="0" anchor="t">
            <a:spAutoFit/>
          </a:bodyPr>
          <a:lstStyle/>
          <a:p>
            <a:pPr>
              <a:spcAft>
                <a:spcPts val="0"/>
              </a:spcAft>
            </a:pPr>
            <a:r>
              <a:rPr lang="en-US" sz="1600" dirty="0">
                <a:solidFill>
                  <a:schemeClr val="tx2"/>
                </a:solidFill>
              </a:rPr>
              <a:t>The testing center </a:t>
            </a:r>
            <a:r>
              <a:rPr lang="en-US" sz="1600" u="sng" dirty="0">
                <a:solidFill>
                  <a:schemeClr val="accent2"/>
                </a:solidFill>
              </a:rPr>
              <a:t>performs</a:t>
            </a:r>
            <a:r>
              <a:rPr lang="en-US" sz="1600" dirty="0"/>
              <a:t> </a:t>
            </a:r>
            <a:r>
              <a:rPr lang="en-US" sz="1600" dirty="0">
                <a:solidFill>
                  <a:schemeClr val="tx2"/>
                </a:solidFill>
              </a:rPr>
              <a:t>the diagnostic test ordered by the treating provider.</a:t>
            </a:r>
          </a:p>
        </p:txBody>
      </p:sp>
      <p:sp>
        <p:nvSpPr>
          <p:cNvPr id="59" name="object 59"/>
          <p:cNvSpPr txBox="1"/>
          <p:nvPr/>
        </p:nvSpPr>
        <p:spPr>
          <a:xfrm>
            <a:off x="2809878" y="3952011"/>
            <a:ext cx="2298590" cy="1984998"/>
          </a:xfrm>
          <a:prstGeom prst="rect">
            <a:avLst/>
          </a:prstGeom>
        </p:spPr>
        <p:txBody>
          <a:bodyPr vert="horz" wrap="square" lIns="0" tIns="15081" rIns="0" bIns="0" rtlCol="0">
            <a:spAutoFit/>
          </a:bodyPr>
          <a:lstStyle/>
          <a:p>
            <a:pPr>
              <a:spcAft>
                <a:spcPts val="0"/>
              </a:spcAft>
            </a:pPr>
            <a:r>
              <a:rPr lang="en-US" sz="1600" dirty="0">
                <a:solidFill>
                  <a:schemeClr val="tx2"/>
                </a:solidFill>
              </a:rPr>
              <a:t>Interpreting physician at testing facility </a:t>
            </a:r>
            <a:r>
              <a:rPr lang="en-US" sz="1600" u="sng" dirty="0">
                <a:solidFill>
                  <a:schemeClr val="accent2"/>
                </a:solidFill>
              </a:rPr>
              <a:t>determines and documents</a:t>
            </a:r>
            <a:r>
              <a:rPr lang="en-US" sz="1600" dirty="0">
                <a:solidFill>
                  <a:schemeClr val="tx2"/>
                </a:solidFill>
              </a:rPr>
              <a:t> that, because of the </a:t>
            </a:r>
            <a:r>
              <a:rPr lang="en-US" sz="1600" u="sng" dirty="0">
                <a:solidFill>
                  <a:schemeClr val="accent2"/>
                </a:solidFill>
              </a:rPr>
              <a:t>abnormal result</a:t>
            </a:r>
            <a:r>
              <a:rPr lang="en-US" sz="1600" dirty="0">
                <a:solidFill>
                  <a:schemeClr val="accent2"/>
                </a:solidFill>
              </a:rPr>
              <a:t> </a:t>
            </a:r>
            <a:r>
              <a:rPr lang="en-US" sz="1600" dirty="0">
                <a:solidFill>
                  <a:schemeClr val="tx2"/>
                </a:solidFill>
              </a:rPr>
              <a:t>of the diagnostic test performed, and</a:t>
            </a:r>
            <a:r>
              <a:rPr lang="en-US" sz="1600" dirty="0"/>
              <a:t> </a:t>
            </a:r>
            <a:r>
              <a:rPr lang="en-US" sz="1600" u="sng" dirty="0">
                <a:solidFill>
                  <a:schemeClr val="accent2"/>
                </a:solidFill>
              </a:rPr>
              <a:t>additional diagnostic test </a:t>
            </a:r>
            <a:r>
              <a:rPr lang="en-US" sz="1600" dirty="0">
                <a:solidFill>
                  <a:schemeClr val="tx2"/>
                </a:solidFill>
              </a:rPr>
              <a:t>is </a:t>
            </a:r>
            <a:r>
              <a:rPr lang="en-US" sz="1600" u="sng" dirty="0">
                <a:solidFill>
                  <a:schemeClr val="accent2"/>
                </a:solidFill>
              </a:rPr>
              <a:t>medically necessary.</a:t>
            </a:r>
          </a:p>
        </p:txBody>
      </p:sp>
      <p:sp>
        <p:nvSpPr>
          <p:cNvPr id="167" name="object 59"/>
          <p:cNvSpPr txBox="1"/>
          <p:nvPr/>
        </p:nvSpPr>
        <p:spPr>
          <a:xfrm>
            <a:off x="5457486" y="4057207"/>
            <a:ext cx="1861092" cy="1738777"/>
          </a:xfrm>
          <a:prstGeom prst="rect">
            <a:avLst/>
          </a:prstGeom>
        </p:spPr>
        <p:txBody>
          <a:bodyPr vert="horz" wrap="square" lIns="0" tIns="15081" rIns="0" bIns="0" rtlCol="0">
            <a:spAutoFit/>
          </a:bodyPr>
          <a:lstStyle/>
          <a:p>
            <a:pPr>
              <a:spcAft>
                <a:spcPts val="0"/>
              </a:spcAft>
            </a:pPr>
            <a:r>
              <a:rPr lang="en-US" sz="1600" dirty="0">
                <a:solidFill>
                  <a:schemeClr val="tx2"/>
                </a:solidFill>
              </a:rPr>
              <a:t>Delaying the performance of the additional diagnostic test would have an </a:t>
            </a:r>
            <a:r>
              <a:rPr lang="en-US" sz="1600" u="sng" dirty="0">
                <a:solidFill>
                  <a:schemeClr val="accent2"/>
                </a:solidFill>
              </a:rPr>
              <a:t>adverse effect</a:t>
            </a:r>
            <a:r>
              <a:rPr lang="en-US" sz="1600" dirty="0">
                <a:solidFill>
                  <a:schemeClr val="accent2"/>
                </a:solidFill>
              </a:rPr>
              <a:t> </a:t>
            </a:r>
            <a:r>
              <a:rPr lang="en-US" sz="1600" dirty="0">
                <a:solidFill>
                  <a:schemeClr val="tx2"/>
                </a:solidFill>
              </a:rPr>
              <a:t>on the care of the patient.</a:t>
            </a:r>
          </a:p>
        </p:txBody>
      </p:sp>
      <p:sp>
        <p:nvSpPr>
          <p:cNvPr id="168" name="object 59"/>
          <p:cNvSpPr txBox="1"/>
          <p:nvPr/>
        </p:nvSpPr>
        <p:spPr>
          <a:xfrm>
            <a:off x="7743607" y="4057207"/>
            <a:ext cx="1986461" cy="1492556"/>
          </a:xfrm>
          <a:prstGeom prst="rect">
            <a:avLst/>
          </a:prstGeom>
        </p:spPr>
        <p:txBody>
          <a:bodyPr vert="horz" wrap="square" lIns="0" tIns="15081" rIns="0" bIns="0" rtlCol="0">
            <a:spAutoFit/>
          </a:bodyPr>
          <a:lstStyle/>
          <a:p>
            <a:pPr>
              <a:spcAft>
                <a:spcPts val="0"/>
              </a:spcAft>
            </a:pPr>
            <a:r>
              <a:rPr lang="en-US" sz="1600" dirty="0">
                <a:solidFill>
                  <a:schemeClr val="tx2"/>
                </a:solidFill>
              </a:rPr>
              <a:t>The result of the test is </a:t>
            </a:r>
            <a:r>
              <a:rPr lang="en-US" sz="1600" u="sng" dirty="0">
                <a:solidFill>
                  <a:schemeClr val="accent2"/>
                </a:solidFill>
              </a:rPr>
              <a:t>communicated</a:t>
            </a:r>
            <a:r>
              <a:rPr lang="en-US" sz="1600" dirty="0"/>
              <a:t> </a:t>
            </a:r>
            <a:r>
              <a:rPr lang="en-US" sz="1600" dirty="0">
                <a:solidFill>
                  <a:schemeClr val="tx2"/>
                </a:solidFill>
              </a:rPr>
              <a:t>to and is </a:t>
            </a:r>
            <a:r>
              <a:rPr lang="en-US" sz="1600" u="sng" dirty="0">
                <a:solidFill>
                  <a:schemeClr val="accent2"/>
                </a:solidFill>
              </a:rPr>
              <a:t>used by</a:t>
            </a:r>
            <a:r>
              <a:rPr lang="en-US" sz="1600" dirty="0">
                <a:solidFill>
                  <a:schemeClr val="accent2"/>
                </a:solidFill>
              </a:rPr>
              <a:t> </a:t>
            </a:r>
            <a:r>
              <a:rPr lang="en-US" sz="1600" dirty="0">
                <a:solidFill>
                  <a:schemeClr val="tx2"/>
                </a:solidFill>
              </a:rPr>
              <a:t>the</a:t>
            </a:r>
            <a:r>
              <a:rPr lang="en-US" sz="1600" dirty="0"/>
              <a:t> </a:t>
            </a:r>
            <a:r>
              <a:rPr lang="en-US" sz="1600" u="sng" dirty="0">
                <a:solidFill>
                  <a:schemeClr val="accent2"/>
                </a:solidFill>
              </a:rPr>
              <a:t>treating provider</a:t>
            </a:r>
            <a:r>
              <a:rPr lang="en-US" sz="1600" dirty="0">
                <a:solidFill>
                  <a:schemeClr val="accent2"/>
                </a:solidFill>
              </a:rPr>
              <a:t> </a:t>
            </a:r>
            <a:r>
              <a:rPr lang="en-US" sz="1600" dirty="0">
                <a:solidFill>
                  <a:schemeClr val="tx2"/>
                </a:solidFill>
              </a:rPr>
              <a:t>in the treatment of the patient.</a:t>
            </a:r>
            <a:endParaRPr lang="en-US" sz="1600" spc="75" dirty="0">
              <a:solidFill>
                <a:schemeClr val="tx2"/>
              </a:solidFill>
              <a:cs typeface="Times New Roman"/>
            </a:endParaRPr>
          </a:p>
        </p:txBody>
      </p:sp>
      <p:sp>
        <p:nvSpPr>
          <p:cNvPr id="170" name="object 59"/>
          <p:cNvSpPr txBox="1"/>
          <p:nvPr/>
        </p:nvSpPr>
        <p:spPr>
          <a:xfrm>
            <a:off x="10086956" y="3991204"/>
            <a:ext cx="1621785" cy="1738777"/>
          </a:xfrm>
          <a:prstGeom prst="rect">
            <a:avLst/>
          </a:prstGeom>
        </p:spPr>
        <p:txBody>
          <a:bodyPr vert="horz" wrap="square" lIns="0" tIns="15081" rIns="0" bIns="0" rtlCol="0">
            <a:spAutoFit/>
          </a:bodyPr>
          <a:lstStyle/>
          <a:p>
            <a:pPr>
              <a:spcAft>
                <a:spcPts val="0"/>
              </a:spcAft>
            </a:pPr>
            <a:r>
              <a:rPr lang="en-US" sz="1600" dirty="0">
                <a:solidFill>
                  <a:schemeClr val="tx2"/>
                </a:solidFill>
              </a:rPr>
              <a:t>The</a:t>
            </a:r>
            <a:r>
              <a:rPr lang="en-US" sz="1600" dirty="0"/>
              <a:t> </a:t>
            </a:r>
            <a:r>
              <a:rPr lang="en-US" sz="1600" u="sng" dirty="0">
                <a:solidFill>
                  <a:schemeClr val="accent2"/>
                </a:solidFill>
              </a:rPr>
              <a:t>interpreting physician</a:t>
            </a:r>
            <a:r>
              <a:rPr lang="en-US" sz="1600" dirty="0">
                <a:solidFill>
                  <a:schemeClr val="accent2"/>
                </a:solidFill>
              </a:rPr>
              <a:t> </a:t>
            </a:r>
            <a:r>
              <a:rPr lang="en-US" sz="1600" dirty="0">
                <a:solidFill>
                  <a:schemeClr val="tx2"/>
                </a:solidFill>
              </a:rPr>
              <a:t>at the testing facility </a:t>
            </a:r>
            <a:r>
              <a:rPr lang="en-US" sz="1600" u="sng" dirty="0">
                <a:solidFill>
                  <a:schemeClr val="accent2"/>
                </a:solidFill>
              </a:rPr>
              <a:t>documents</a:t>
            </a:r>
            <a:r>
              <a:rPr lang="en-US" sz="1600" dirty="0"/>
              <a:t> (</a:t>
            </a:r>
            <a:r>
              <a:rPr lang="en-US" sz="1600" dirty="0">
                <a:solidFill>
                  <a:schemeClr val="tx2"/>
                </a:solidFill>
              </a:rPr>
              <a:t>in report</a:t>
            </a:r>
            <a:r>
              <a:rPr lang="en-US" sz="1600" dirty="0"/>
              <a:t> </a:t>
            </a:r>
            <a:r>
              <a:rPr lang="en-US" sz="1600" b="1" dirty="0">
                <a:solidFill>
                  <a:schemeClr val="accent2"/>
                </a:solidFill>
              </a:rPr>
              <a:t>(why, </a:t>
            </a:r>
            <a:r>
              <a:rPr lang="en-US" sz="1600" dirty="0">
                <a:solidFill>
                  <a:schemeClr val="accent2"/>
                </a:solidFill>
              </a:rPr>
              <a:t>the additional test</a:t>
            </a:r>
            <a:r>
              <a:rPr lang="en-US" sz="1600" dirty="0"/>
              <a:t> </a:t>
            </a:r>
            <a:r>
              <a:rPr lang="en-US" sz="1600" dirty="0">
                <a:solidFill>
                  <a:schemeClr val="tx2"/>
                </a:solidFill>
              </a:rPr>
              <a:t>was performed.</a:t>
            </a:r>
          </a:p>
        </p:txBody>
      </p:sp>
      <p:sp>
        <p:nvSpPr>
          <p:cNvPr id="171" name="TextBox 170"/>
          <p:cNvSpPr txBox="1"/>
          <p:nvPr/>
        </p:nvSpPr>
        <p:spPr>
          <a:xfrm>
            <a:off x="466725" y="1526272"/>
            <a:ext cx="11300825" cy="782425"/>
          </a:xfrm>
          <a:prstGeom prst="rect">
            <a:avLst/>
          </a:prstGeom>
          <a:noFill/>
        </p:spPr>
        <p:txBody>
          <a:bodyPr wrap="square" lIns="0" tIns="73152" rIns="0" bIns="0" rtlCol="0">
            <a:normAutofit/>
          </a:bodyPr>
          <a:lstStyle/>
          <a:p>
            <a:r>
              <a:rPr lang="en-US" sz="1600" dirty="0">
                <a:solidFill>
                  <a:schemeClr val="tx2"/>
                </a:solidFill>
              </a:rPr>
              <a:t>If the testing facility cannot reach the treating physician/practitioner to change the order or obtain a new order and documents this in the medical record, then the testing facility may furnish the additional diagnostic test if </a:t>
            </a:r>
            <a:r>
              <a:rPr lang="en-US" sz="1600" b="1" u="sng" dirty="0">
                <a:solidFill>
                  <a:schemeClr val="accent2"/>
                </a:solidFill>
              </a:rPr>
              <a:t>ALL</a:t>
            </a:r>
            <a:r>
              <a:rPr lang="en-US" sz="1600" dirty="0">
                <a:solidFill>
                  <a:schemeClr val="tx2"/>
                </a:solidFill>
              </a:rPr>
              <a:t> the below are present. </a:t>
            </a:r>
          </a:p>
          <a:p>
            <a:pPr algn="l"/>
            <a:endParaRPr lang="en-US" sz="1600" dirty="0">
              <a:solidFill>
                <a:schemeClr val="tx2"/>
              </a:solidFill>
            </a:endParaRPr>
          </a:p>
        </p:txBody>
      </p:sp>
      <p:pic>
        <p:nvPicPr>
          <p:cNvPr id="172" name="Picture 171" descr="Kids don’t like hospital, so let’s treat more at home | Pursuit by The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9110" y="2489004"/>
            <a:ext cx="1904101" cy="1270113"/>
          </a:xfrm>
          <a:prstGeom prst="rect">
            <a:avLst/>
          </a:prstGeom>
        </p:spPr>
      </p:pic>
      <p:pic>
        <p:nvPicPr>
          <p:cNvPr id="173" name="Picture 172" descr="Radiology - Wikipedia"/>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09878" y="2489006"/>
            <a:ext cx="1924048" cy="1282698"/>
          </a:xfrm>
          <a:prstGeom prst="rect">
            <a:avLst/>
          </a:prstGeom>
        </p:spPr>
      </p:pic>
      <p:pic>
        <p:nvPicPr>
          <p:cNvPr id="174" name="Picture 173" descr="What's The Secret To Making Relationships Work? — Yvonne Chase"/>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43607" y="2489005"/>
            <a:ext cx="1838543" cy="1293869"/>
          </a:xfrm>
          <a:prstGeom prst="rect">
            <a:avLst/>
          </a:prstGeom>
        </p:spPr>
      </p:pic>
      <p:pic>
        <p:nvPicPr>
          <p:cNvPr id="175" name="Picture 174" descr="Free Images : product, electronics, technology, gadget, electronic ..."/>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18817" y="2569743"/>
            <a:ext cx="1758065" cy="1167100"/>
          </a:xfrm>
          <a:prstGeom prst="rect">
            <a:avLst/>
          </a:prstGeom>
        </p:spPr>
      </p:pic>
      <p:pic>
        <p:nvPicPr>
          <p:cNvPr id="178" name="Picture 177" descr="Explainer: What are ‘Serious Adverse Events’ in a Clinical Trial?"/>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82892" y="2489004"/>
            <a:ext cx="1864741" cy="1270113"/>
          </a:xfrm>
          <a:prstGeom prst="rect">
            <a:avLst/>
          </a:prstGeom>
        </p:spPr>
      </p:pic>
    </p:spTree>
    <p:extLst>
      <p:ext uri="{BB962C8B-B14F-4D97-AF65-F5344CB8AC3E}">
        <p14:creationId xmlns:p14="http://schemas.microsoft.com/office/powerpoint/2010/main" val="133318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Teaching Physician Guidelines for Procedures</a:t>
            </a:r>
          </a:p>
        </p:txBody>
      </p:sp>
    </p:spTree>
    <p:extLst>
      <p:ext uri="{BB962C8B-B14F-4D97-AF65-F5344CB8AC3E}">
        <p14:creationId xmlns:p14="http://schemas.microsoft.com/office/powerpoint/2010/main" val="247738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5AE70C0-2B92-153D-9856-2191EBFE850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0" name="think-cell data - do not delete" hidden="1">
                        <a:extLst>
                          <a:ext uri="{FF2B5EF4-FFF2-40B4-BE49-F238E27FC236}">
                            <a16:creationId xmlns:a16="http://schemas.microsoft.com/office/drawing/2014/main" id="{C5AE70C0-2B92-153D-9856-2191EBFE8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7456803-2860-F1EA-279C-A73CC412BB73}"/>
              </a:ext>
            </a:extLst>
          </p:cNvPr>
          <p:cNvSpPr>
            <a:spLocks noGrp="1"/>
          </p:cNvSpPr>
          <p:nvPr>
            <p:ph type="sldNum" sz="quarter" idx="11"/>
          </p:nvPr>
        </p:nvSpPr>
        <p:spPr>
          <a:xfrm>
            <a:off x="212195" y="6543524"/>
            <a:ext cx="424392" cy="208758"/>
          </a:xfrm>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srgbClr val="004163"/>
              </a:solidFill>
              <a:effectLst/>
              <a:uLnTx/>
              <a:uFillTx/>
              <a:latin typeface="Arial" panose="020B0604020202020204"/>
            </a:endParaRPr>
          </a:p>
        </p:txBody>
      </p:sp>
      <p:sp>
        <p:nvSpPr>
          <p:cNvPr id="5" name="Title 4">
            <a:extLst>
              <a:ext uri="{FF2B5EF4-FFF2-40B4-BE49-F238E27FC236}">
                <a16:creationId xmlns:a16="http://schemas.microsoft.com/office/drawing/2014/main" id="{25FBA9FC-5828-221A-6455-D9A3BF7326A3}"/>
              </a:ext>
            </a:extLst>
          </p:cNvPr>
          <p:cNvSpPr>
            <a:spLocks noGrp="1"/>
          </p:cNvSpPr>
          <p:nvPr>
            <p:ph type="title"/>
          </p:nvPr>
        </p:nvSpPr>
        <p:spPr>
          <a:xfrm>
            <a:off x="1795829" y="342900"/>
            <a:ext cx="10996440" cy="723900"/>
          </a:xfrm>
        </p:spPr>
        <p:txBody>
          <a:bodyPr vert="horz"/>
          <a:lstStyle/>
          <a:p>
            <a:r>
              <a:rPr lang="en-US" dirty="0"/>
              <a:t>Teaching Physician (TP) Policy will provide internal guidance for TPs working residents and fellows</a:t>
            </a:r>
          </a:p>
        </p:txBody>
      </p:sp>
      <p:sp>
        <p:nvSpPr>
          <p:cNvPr id="6" name="Isosceles Triangle 5">
            <a:extLst>
              <a:ext uri="{FF2B5EF4-FFF2-40B4-BE49-F238E27FC236}">
                <a16:creationId xmlns:a16="http://schemas.microsoft.com/office/drawing/2014/main" id="{A851E06A-3D7C-F943-8982-235FC32F92B8}"/>
              </a:ext>
            </a:extLst>
          </p:cNvPr>
          <p:cNvSpPr/>
          <p:nvPr/>
        </p:nvSpPr>
        <p:spPr bwMode="auto">
          <a:xfrm rot="10800000">
            <a:off x="1321099" y="2671838"/>
            <a:ext cx="622169" cy="258222"/>
          </a:xfrm>
          <a:prstGeom prst="triangl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BE53320-9838-AAFB-F4C5-459040E930F5}"/>
              </a:ext>
            </a:extLst>
          </p:cNvPr>
          <p:cNvSpPr txBox="1"/>
          <p:nvPr/>
        </p:nvSpPr>
        <p:spPr>
          <a:xfrm>
            <a:off x="0" y="1464701"/>
            <a:ext cx="12192000" cy="127844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8900000" scaled="1"/>
            <a:tileRect/>
          </a:gradFill>
        </p:spPr>
        <p:txBody>
          <a:bodyPr wrap="square" lIns="1554480" tIns="0" rIns="365760" bIns="0" rtlCol="0" anchor="ctr">
            <a:noAutofit/>
          </a:bodyPr>
          <a:lstStyle/>
          <a:p>
            <a:pPr marL="344488"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656565"/>
                </a:solidFill>
                <a:latin typeface="Arial" panose="020B0604020202020204" pitchFamily="34" charset="0"/>
                <a:cs typeface="Arial" charset="0"/>
              </a:rPr>
              <a:t>Purpose</a:t>
            </a:r>
            <a:r>
              <a:rPr kumimoji="0" lang="en-US" sz="1800" b="1" i="0" u="none" strike="noStrike" kern="1200" cap="none" spc="0" normalizeH="0" baseline="0" noProof="0" dirty="0">
                <a:ln>
                  <a:noFill/>
                </a:ln>
                <a:solidFill>
                  <a:srgbClr val="656565"/>
                </a:solidFill>
                <a:effectLst/>
                <a:uLnTx/>
                <a:uFillTx/>
                <a:latin typeface="Arial" panose="020B0604020202020204" pitchFamily="34" charset="0"/>
                <a:ea typeface="+mn-ea"/>
                <a:cs typeface="Arial" charset="0"/>
              </a:rPr>
              <a:t> of policy is to ensure TP follow supervision requirements for Medicare, Medicaid, TRICARE, and United Healthcare and TP’s supervision and participation are documented in Epic. </a:t>
            </a:r>
          </a:p>
        </p:txBody>
      </p:sp>
      <p:cxnSp>
        <p:nvCxnSpPr>
          <p:cNvPr id="8" name="Straight Connector 7">
            <a:extLst>
              <a:ext uri="{FF2B5EF4-FFF2-40B4-BE49-F238E27FC236}">
                <a16:creationId xmlns:a16="http://schemas.microsoft.com/office/drawing/2014/main" id="{B53FFA74-03CB-8BB5-B5F8-0BF9CCC5FE51}"/>
              </a:ext>
            </a:extLst>
          </p:cNvPr>
          <p:cNvCxnSpPr/>
          <p:nvPr/>
        </p:nvCxnSpPr>
        <p:spPr>
          <a:xfrm>
            <a:off x="1795829" y="1683769"/>
            <a:ext cx="0" cy="8471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CF071A-4530-E5B1-56E4-5634A8A8CD34}"/>
              </a:ext>
            </a:extLst>
          </p:cNvPr>
          <p:cNvSpPr/>
          <p:nvPr/>
        </p:nvSpPr>
        <p:spPr bwMode="auto">
          <a:xfrm>
            <a:off x="636104" y="1646791"/>
            <a:ext cx="914400" cy="914400"/>
          </a:xfrm>
          <a:prstGeom prst="ellipse">
            <a:avLst/>
          </a:prstGeom>
          <a:solidFill>
            <a:schemeClr val="accent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ABF50D4-87FE-75E0-BF32-B1C06162000F}"/>
              </a:ext>
            </a:extLst>
          </p:cNvPr>
          <p:cNvSpPr txBox="1"/>
          <p:nvPr/>
        </p:nvSpPr>
        <p:spPr>
          <a:xfrm>
            <a:off x="3166243" y="2745244"/>
            <a:ext cx="8973003" cy="3095672"/>
          </a:xfrm>
          <a:prstGeom prst="rect">
            <a:avLst/>
          </a:prstGeom>
          <a:noFill/>
        </p:spPr>
        <p:txBody>
          <a:bodyPr wrap="square" lIns="0" tIns="73152" rIns="0" bIns="0" rtlCol="0" anchor="t">
            <a:normAutofit lnSpcReduction="10000"/>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b="0" i="0" u="none" strike="noStrike" kern="1200" cap="none" spc="0" normalizeH="0" baseline="0" noProof="0" dirty="0">
              <a:ln>
                <a:noFill/>
              </a:ln>
              <a:solidFill>
                <a:srgbClr val="656565"/>
              </a:solidFill>
              <a:effectLst/>
              <a:uLnTx/>
              <a:uFillTx/>
              <a:latin typeface="Arial"/>
              <a:cs typeface="Arial"/>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656565"/>
                </a:solidFill>
                <a:latin typeface="Arial"/>
                <a:cs typeface="Arial"/>
              </a:rPr>
              <a:t>Provide definitions applicable to policy (physically present, primary care exception, etc.)</a:t>
            </a:r>
            <a:endParaRPr lang="en-US" b="0" i="0" u="none" strike="noStrike" kern="1200" cap="none" spc="0" normalizeH="0" baseline="0" noProof="0" dirty="0">
              <a:ln>
                <a:noFill/>
              </a:ln>
              <a:solidFill>
                <a:srgbClr val="656565"/>
              </a:solidFill>
              <a:effectLst/>
              <a:uLnTx/>
              <a:uFillTx/>
              <a:latin typeface="Arial"/>
              <a:cs typeface="Arial"/>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656565"/>
                </a:solidFill>
                <a:effectLst/>
                <a:uLnTx/>
                <a:uFillTx/>
                <a:latin typeface="Arial"/>
                <a:cs typeface="Arial"/>
              </a:rPr>
              <a:t>Will restrict TP to use attestations available in </a:t>
            </a:r>
            <a:r>
              <a:rPr kumimoji="0" lang="en-US" b="0" i="0" u="none" strike="noStrike" kern="1200" cap="none" spc="0" normalizeH="0" baseline="0" noProof="0" dirty="0" err="1">
                <a:ln>
                  <a:noFill/>
                </a:ln>
                <a:solidFill>
                  <a:srgbClr val="656565"/>
                </a:solidFill>
                <a:effectLst/>
                <a:uLnTx/>
                <a:uFillTx/>
                <a:latin typeface="Arial"/>
                <a:cs typeface="Arial"/>
              </a:rPr>
              <a:t>Epic@UNC</a:t>
            </a:r>
            <a:r>
              <a:rPr kumimoji="0" lang="en-US" b="0" i="0" u="none" strike="noStrike" kern="1200" cap="none" spc="0" normalizeH="0" baseline="0" noProof="0" dirty="0">
                <a:ln>
                  <a:noFill/>
                </a:ln>
                <a:solidFill>
                  <a:srgbClr val="656565"/>
                </a:solidFill>
                <a:effectLst/>
                <a:uLnTx/>
                <a:uFillTx/>
                <a:latin typeface="Arial"/>
                <a:cs typeface="Arial"/>
              </a:rPr>
              <a:t> to document their supervision and participation in resident and fellow services</a:t>
            </a:r>
            <a:r>
              <a:rPr lang="en-US" dirty="0">
                <a:solidFill>
                  <a:srgbClr val="656565"/>
                </a:solidFill>
                <a:latin typeface="Arial"/>
                <a:cs typeface="Arial"/>
              </a:rPr>
              <a:t> </a:t>
            </a:r>
            <a:endParaRPr lang="en-US" b="0" i="0" u="none" strike="noStrike" kern="1200" cap="none" spc="0" normalizeH="0" baseline="0" noProof="0" dirty="0">
              <a:ln>
                <a:noFill/>
              </a:ln>
              <a:solidFill>
                <a:srgbClr val="656565"/>
              </a:solidFill>
              <a:effectLst/>
              <a:uLnTx/>
              <a:uFillTx/>
              <a:latin typeface="Arial" panose="020B0604020202020204" pitchFamily="34" charset="0"/>
              <a:cs typeface="Arial" charset="0"/>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515151"/>
                </a:solidFill>
                <a:effectLst/>
                <a:uLnTx/>
                <a:uFillTx/>
                <a:latin typeface="Arial"/>
                <a:cs typeface="Arial"/>
              </a:rPr>
              <a:t>Outlines </a:t>
            </a:r>
            <a:r>
              <a:rPr kumimoji="0" lang="en-US" b="0" i="0" u="none" strike="noStrike" kern="1200" cap="none" spc="0" normalizeH="0" baseline="0" noProof="0" dirty="0">
                <a:ln>
                  <a:noFill/>
                </a:ln>
                <a:solidFill>
                  <a:schemeClr val="accent4"/>
                </a:solidFill>
                <a:effectLst/>
                <a:uLnTx/>
                <a:uFillTx/>
                <a:latin typeface="Arial"/>
                <a:cs typeface="Arial"/>
              </a:rPr>
              <a:t>supervision requirements </a:t>
            </a:r>
            <a:r>
              <a:rPr kumimoji="0" lang="en-US" b="0" i="0" u="none" strike="noStrike" kern="1200" cap="none" spc="0" normalizeH="0" baseline="0" noProof="0" dirty="0">
                <a:ln>
                  <a:noFill/>
                </a:ln>
                <a:solidFill>
                  <a:srgbClr val="515151"/>
                </a:solidFill>
                <a:effectLst/>
                <a:uLnTx/>
                <a:uFillTx/>
                <a:latin typeface="Arial"/>
                <a:cs typeface="Arial"/>
              </a:rPr>
              <a:t>for Medicare, Medicaid, Tricare, and United Healthcare for Evaluation and Management services, procedures, operative cases, diagnostic radiology, diagnostic </a:t>
            </a:r>
            <a:r>
              <a:rPr lang="en-US" dirty="0">
                <a:solidFill>
                  <a:srgbClr val="515151"/>
                </a:solidFill>
                <a:latin typeface="Arial"/>
                <a:cs typeface="Arial"/>
              </a:rPr>
              <a:t>t</a:t>
            </a:r>
            <a:r>
              <a:rPr kumimoji="0" lang="en-US" b="0" i="0" u="none" strike="noStrike" kern="1200" cap="none" spc="0" normalizeH="0" baseline="0" noProof="0" dirty="0">
                <a:ln>
                  <a:noFill/>
                </a:ln>
                <a:solidFill>
                  <a:srgbClr val="515151"/>
                </a:solidFill>
                <a:effectLst/>
                <a:uLnTx/>
                <a:uFillTx/>
                <a:latin typeface="Arial"/>
                <a:cs typeface="Arial"/>
              </a:rPr>
              <a:t>ests, anesthesia services, and student </a:t>
            </a:r>
            <a:r>
              <a:rPr lang="en-US" dirty="0">
                <a:solidFill>
                  <a:srgbClr val="515151"/>
                </a:solidFill>
                <a:latin typeface="Arial"/>
                <a:cs typeface="Arial"/>
              </a:rPr>
              <a:t>services</a:t>
            </a:r>
          </a:p>
          <a:p>
            <a:pPr marL="342900" marR="0" lvl="0" indent="-342900" algn="l" defTabSz="914400">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515151"/>
                </a:solidFill>
                <a:latin typeface="Arial"/>
                <a:cs typeface="Arial"/>
              </a:rPr>
              <a:t>Addresses</a:t>
            </a:r>
            <a:r>
              <a:rPr kumimoji="0" lang="en-US" b="0" i="0" u="none" strike="noStrike" kern="1200" cap="none" spc="0" normalizeH="0" baseline="0" noProof="0" dirty="0">
                <a:ln>
                  <a:noFill/>
                </a:ln>
                <a:solidFill>
                  <a:srgbClr val="515151"/>
                </a:solidFill>
                <a:effectLst/>
                <a:uLnTx/>
                <a:uFillTx/>
                <a:latin typeface="Arial"/>
                <a:cs typeface="Arial"/>
              </a:rPr>
              <a:t> Telehealth TP supervision requirement current to date</a:t>
            </a:r>
            <a:endParaRPr lang="en-US" dirty="0"/>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2900" b="0" i="0" u="none" strike="noStrike" kern="1200" cap="none" spc="0" normalizeH="0" baseline="0" noProof="0" dirty="0">
              <a:ln>
                <a:noFill/>
              </a:ln>
              <a:solidFill>
                <a:srgbClr val="656565"/>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15151"/>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E3C29932-C153-F771-060D-425C4A99ED35}"/>
              </a:ext>
            </a:extLst>
          </p:cNvPr>
          <p:cNvCxnSpPr>
            <a:cxnSpLocks/>
          </p:cNvCxnSpPr>
          <p:nvPr/>
        </p:nvCxnSpPr>
        <p:spPr>
          <a:xfrm>
            <a:off x="2912882" y="2791663"/>
            <a:ext cx="0" cy="283464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312FFBED-A382-4881-D41D-F5EE10617144}"/>
              </a:ext>
            </a:extLst>
          </p:cNvPr>
          <p:cNvSpPr/>
          <p:nvPr/>
        </p:nvSpPr>
        <p:spPr bwMode="auto">
          <a:xfrm>
            <a:off x="247119" y="3063304"/>
            <a:ext cx="274320" cy="274320"/>
          </a:xfrm>
          <a:prstGeom prst="triangle">
            <a:avLst>
              <a:gd name="adj" fmla="val 100000"/>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C45C653E-1EEC-8110-16AE-64EBA5C6C185}"/>
              </a:ext>
            </a:extLst>
          </p:cNvPr>
          <p:cNvSpPr/>
          <p:nvPr/>
        </p:nvSpPr>
        <p:spPr bwMode="auto">
          <a:xfrm>
            <a:off x="212195" y="2962212"/>
            <a:ext cx="2606757" cy="2266176"/>
          </a:xfrm>
          <a:prstGeom prst="rightArrow">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Highlights</a:t>
            </a:r>
          </a:p>
        </p:txBody>
      </p:sp>
      <p:pic>
        <p:nvPicPr>
          <p:cNvPr id="72" name="Picture 71">
            <a:extLst>
              <a:ext uri="{FF2B5EF4-FFF2-40B4-BE49-F238E27FC236}">
                <a16:creationId xmlns:a16="http://schemas.microsoft.com/office/drawing/2014/main" id="{82AEF7DA-8DFB-D6FC-F885-03EBB45598E5}"/>
              </a:ext>
            </a:extLst>
          </p:cNvPr>
          <p:cNvPicPr>
            <a:picLocks noChangeAspect="1"/>
          </p:cNvPicPr>
          <p:nvPr/>
        </p:nvPicPr>
        <p:blipFill>
          <a:blip r:embed="rId7">
            <a:clrChange>
              <a:clrFrom>
                <a:srgbClr val="1F1F1F"/>
              </a:clrFrom>
              <a:clrTo>
                <a:srgbClr val="1F1F1F">
                  <a:alpha val="0"/>
                </a:srgbClr>
              </a:clrTo>
            </a:clrChange>
          </a:blip>
          <a:stretch>
            <a:fillRect/>
          </a:stretch>
        </p:blipFill>
        <p:spPr>
          <a:xfrm>
            <a:off x="793539" y="1718118"/>
            <a:ext cx="599530" cy="723900"/>
          </a:xfrm>
          <a:prstGeom prst="rect">
            <a:avLst/>
          </a:prstGeom>
        </p:spPr>
      </p:pic>
      <p:graphicFrame>
        <p:nvGraphicFramePr>
          <p:cNvPr id="4" name="Chart 3">
            <a:extLst>
              <a:ext uri="{FF2B5EF4-FFF2-40B4-BE49-F238E27FC236}">
                <a16:creationId xmlns:a16="http://schemas.microsoft.com/office/drawing/2014/main" id="{7019F72B-E956-A132-DC58-6D7B1556BBAB}"/>
              </a:ext>
            </a:extLst>
          </p:cNvPr>
          <p:cNvGraphicFramePr/>
          <p:nvPr/>
        </p:nvGraphicFramePr>
        <p:xfrm>
          <a:off x="5748950" y="5720272"/>
          <a:ext cx="1412341" cy="1032010"/>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descr="A blue and pink cross on a building&#10;&#10;Description automatically generated">
            <a:extLst>
              <a:ext uri="{FF2B5EF4-FFF2-40B4-BE49-F238E27FC236}">
                <a16:creationId xmlns:a16="http://schemas.microsoft.com/office/drawing/2014/main" id="{EDBC4FD2-0EB5-6F7D-5CC2-F768AF207F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3628" y="5757606"/>
            <a:ext cx="886879" cy="886879"/>
          </a:xfrm>
          <a:prstGeom prst="rect">
            <a:avLst/>
          </a:prstGeom>
        </p:spPr>
      </p:pic>
      <p:sp>
        <p:nvSpPr>
          <p:cNvPr id="16" name="Oval 15">
            <a:extLst>
              <a:ext uri="{FF2B5EF4-FFF2-40B4-BE49-F238E27FC236}">
                <a16:creationId xmlns:a16="http://schemas.microsoft.com/office/drawing/2014/main" id="{3306075F-E633-DB79-4670-E9F3DB22BDBB}"/>
              </a:ext>
            </a:extLst>
          </p:cNvPr>
          <p:cNvSpPr/>
          <p:nvPr/>
        </p:nvSpPr>
        <p:spPr bwMode="auto">
          <a:xfrm>
            <a:off x="5985054" y="5792152"/>
            <a:ext cx="942351" cy="886879"/>
          </a:xfrm>
          <a:prstGeom prst="ellipse">
            <a:avLst/>
          </a:prstGeom>
          <a:noFill/>
          <a:ln w="57150">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descr="A red circle with white stars on it&#10;&#10;Description automatically generated">
            <a:extLst>
              <a:ext uri="{FF2B5EF4-FFF2-40B4-BE49-F238E27FC236}">
                <a16:creationId xmlns:a16="http://schemas.microsoft.com/office/drawing/2014/main" id="{8AF42508-B7BE-77F9-3EFE-7FC13C7D46AA}"/>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04872" y="82033"/>
            <a:ext cx="1195752" cy="1195752"/>
          </a:xfrm>
          <a:prstGeom prst="rect">
            <a:avLst/>
          </a:prstGeom>
        </p:spPr>
      </p:pic>
      <p:pic>
        <p:nvPicPr>
          <p:cNvPr id="17" name="Picture 16" descr="A red circle with white stars on it&#10;&#10;Description automatically generated">
            <a:extLst>
              <a:ext uri="{FF2B5EF4-FFF2-40B4-BE49-F238E27FC236}">
                <a16:creationId xmlns:a16="http://schemas.microsoft.com/office/drawing/2014/main" id="{1FEAFCC3-A9DD-5F57-3070-19A74C5D9FF3}"/>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79622" y="82032"/>
            <a:ext cx="1163601" cy="1163601"/>
          </a:xfrm>
          <a:prstGeom prst="rect">
            <a:avLst/>
          </a:prstGeom>
        </p:spPr>
      </p:pic>
    </p:spTree>
    <p:custDataLst>
      <p:tags r:id="rId1"/>
    </p:custDataLst>
    <p:extLst>
      <p:ext uri="{BB962C8B-B14F-4D97-AF65-F5344CB8AC3E}">
        <p14:creationId xmlns:p14="http://schemas.microsoft.com/office/powerpoint/2010/main" val="351649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504335" y="1584324"/>
            <a:ext cx="10220940" cy="4676776"/>
          </a:xfrm>
          <a:ln>
            <a:noFill/>
          </a:ln>
        </p:spPr>
        <p:txBody>
          <a:bodyPr lIns="91440"/>
          <a:lstStyle/>
          <a:p>
            <a:pPr lvl="1">
              <a:spcAft>
                <a:spcPts val="1200"/>
              </a:spcAft>
            </a:pPr>
            <a:r>
              <a:rPr lang="en-US" sz="1600">
                <a:solidFill>
                  <a:schemeClr val="accent2"/>
                </a:solidFill>
              </a:rPr>
              <a:t>Minor procedures: 5 minutes or less </a:t>
            </a:r>
          </a:p>
          <a:p>
            <a:pPr marL="365760" lvl="2">
              <a:spcAft>
                <a:spcPts val="0"/>
              </a:spcAft>
            </a:pPr>
            <a:r>
              <a:rPr lang="en-US"/>
              <a:t>TP must be present the entire time in order to bill</a:t>
            </a:r>
          </a:p>
          <a:p>
            <a:pPr lvl="1">
              <a:spcAft>
                <a:spcPts val="1200"/>
              </a:spcAft>
            </a:pPr>
            <a:endParaRPr lang="en-US" sz="1600">
              <a:solidFill>
                <a:schemeClr val="accent2"/>
              </a:solidFill>
            </a:endParaRPr>
          </a:p>
          <a:p>
            <a:pPr lvl="1">
              <a:spcAft>
                <a:spcPts val="1200"/>
              </a:spcAft>
            </a:pPr>
            <a:endParaRPr lang="en-US" sz="1600">
              <a:solidFill>
                <a:schemeClr val="accent2"/>
              </a:solidFill>
            </a:endParaRPr>
          </a:p>
          <a:p>
            <a:pPr lvl="1">
              <a:spcAft>
                <a:spcPts val="1200"/>
              </a:spcAft>
            </a:pPr>
            <a:r>
              <a:rPr lang="en-US" sz="1600">
                <a:solidFill>
                  <a:schemeClr val="accent2"/>
                </a:solidFill>
              </a:rPr>
              <a:t>Endoscopies (other than surgical operations)</a:t>
            </a:r>
          </a:p>
          <a:p>
            <a:pPr marL="365760" lvl="2">
              <a:spcAft>
                <a:spcPts val="0"/>
              </a:spcAft>
            </a:pPr>
            <a:r>
              <a:rPr lang="en-US"/>
              <a:t>TP must be present for entire viewing, including insertion and removal</a:t>
            </a:r>
          </a:p>
          <a:p>
            <a:pPr lvl="1">
              <a:spcAft>
                <a:spcPts val="1200"/>
              </a:spcAft>
            </a:pPr>
            <a:endParaRPr lang="en-US" sz="1600">
              <a:solidFill>
                <a:schemeClr val="accent2"/>
              </a:solidFill>
            </a:endParaRPr>
          </a:p>
          <a:p>
            <a:pPr lvl="1">
              <a:spcAft>
                <a:spcPts val="1200"/>
              </a:spcAft>
            </a:pPr>
            <a:endParaRPr lang="en-US" sz="1600">
              <a:solidFill>
                <a:schemeClr val="accent2"/>
              </a:solidFill>
            </a:endParaRPr>
          </a:p>
          <a:p>
            <a:pPr lvl="1">
              <a:spcAft>
                <a:spcPts val="1200"/>
              </a:spcAft>
            </a:pPr>
            <a:r>
              <a:rPr lang="en-US" sz="1600">
                <a:solidFill>
                  <a:schemeClr val="accent2"/>
                </a:solidFill>
              </a:rPr>
              <a:t>All time-based services</a:t>
            </a:r>
          </a:p>
          <a:p>
            <a:pPr marL="365760" lvl="2">
              <a:spcAft>
                <a:spcPts val="1200"/>
              </a:spcAft>
            </a:pPr>
            <a:r>
              <a:rPr lang="en-US"/>
              <a:t>TP must be present the entire amount of time billed</a:t>
            </a:r>
          </a:p>
          <a:p>
            <a:pPr marL="365760" lvl="2">
              <a:spcAft>
                <a:spcPts val="1200"/>
              </a:spcAft>
            </a:pPr>
            <a:endParaRPr lang="en-US"/>
          </a:p>
          <a:p>
            <a:pPr marL="138747" lvl="2" indent="0">
              <a:spcAft>
                <a:spcPts val="1200"/>
              </a:spcAft>
              <a:buNone/>
            </a:pPr>
            <a:endParaRPr lang="en-US"/>
          </a:p>
          <a:p>
            <a:pPr marL="365760" lvl="2">
              <a:spcAft>
                <a:spcPts val="1200"/>
              </a:spcAft>
            </a:pPr>
            <a:endParaRPr lang="en-US"/>
          </a:p>
        </p:txBody>
      </p:sp>
      <p:sp>
        <p:nvSpPr>
          <p:cNvPr id="11" name="Title 10"/>
          <p:cNvSpPr>
            <a:spLocks noGrp="1"/>
          </p:cNvSpPr>
          <p:nvPr>
            <p:ph type="title"/>
          </p:nvPr>
        </p:nvSpPr>
        <p:spPr>
          <a:xfrm>
            <a:off x="466724" y="342900"/>
            <a:ext cx="12967173" cy="723900"/>
          </a:xfrm>
        </p:spPr>
        <p:txBody>
          <a:bodyPr/>
          <a:lstStyle/>
          <a:p>
            <a:r>
              <a:rPr lang="en-US"/>
              <a:t>TP must be present for procedures less than 5 minutes, endoscopies, and all time-based procedures in order to bill</a:t>
            </a:r>
          </a:p>
        </p:txBody>
      </p:sp>
      <p:sp>
        <p:nvSpPr>
          <p:cNvPr id="3" name="Content Placeholder 2"/>
          <p:cNvSpPr>
            <a:spLocks noGrp="1"/>
          </p:cNvSpPr>
          <p:nvPr>
            <p:ph sz="quarter" idx="4294967295"/>
          </p:nvPr>
        </p:nvSpPr>
        <p:spPr>
          <a:xfrm>
            <a:off x="8424808" y="1584326"/>
            <a:ext cx="3767191" cy="4316252"/>
          </a:xfrm>
        </p:spPr>
        <p:txBody>
          <a:bodyPr/>
          <a:lstStyle/>
          <a:p>
            <a:endParaRPr lang="en-US"/>
          </a:p>
          <a:p>
            <a:endParaRPr lang="en-US"/>
          </a:p>
          <a:p>
            <a:endParaRPr lang="en-US"/>
          </a:p>
        </p:txBody>
      </p:sp>
      <p:sp>
        <p:nvSpPr>
          <p:cNvPr id="6" name="Slide Number Placeholder 5"/>
          <p:cNvSpPr>
            <a:spLocks noGrp="1"/>
          </p:cNvSpPr>
          <p:nvPr>
            <p:ph type="sldNum" sz="quarter" idx="4294967295"/>
          </p:nvPr>
        </p:nvSpPr>
        <p:spPr>
          <a:xfrm>
            <a:off x="254793" y="6489290"/>
            <a:ext cx="423863" cy="209550"/>
          </a:xfrm>
        </p:spPr>
        <p:txBody>
          <a:bodyPr/>
          <a:lstStyle/>
          <a:p>
            <a:fld id="{63DCA5C9-2E11-4C67-86EB-AE1DE127DC64}" type="slidenum">
              <a:rPr lang="en-US" smtClean="0"/>
              <a:pPr/>
              <a:t>29</a:t>
            </a:fld>
            <a:endParaRPr lang="en-US"/>
          </a:p>
        </p:txBody>
      </p:sp>
      <p:pic>
        <p:nvPicPr>
          <p:cNvPr id="9" name="Picture 8"/>
          <p:cNvPicPr>
            <a:picLocks noChangeAspect="1"/>
          </p:cNvPicPr>
          <p:nvPr/>
        </p:nvPicPr>
        <p:blipFill>
          <a:blip r:embed="rId4"/>
          <a:stretch>
            <a:fillRect/>
          </a:stretch>
        </p:blipFill>
        <p:spPr>
          <a:xfrm>
            <a:off x="466725" y="1627515"/>
            <a:ext cx="1037610" cy="1015787"/>
          </a:xfrm>
          <a:prstGeom prst="rect">
            <a:avLst/>
          </a:prstGeom>
        </p:spPr>
      </p:pic>
      <p:pic>
        <p:nvPicPr>
          <p:cNvPr id="10" name="Picture 9"/>
          <p:cNvPicPr>
            <a:picLocks noChangeAspect="1"/>
          </p:cNvPicPr>
          <p:nvPr/>
        </p:nvPicPr>
        <p:blipFill>
          <a:blip r:embed="rId5"/>
          <a:stretch>
            <a:fillRect/>
          </a:stretch>
        </p:blipFill>
        <p:spPr>
          <a:xfrm>
            <a:off x="431907" y="2850233"/>
            <a:ext cx="1132401" cy="1080551"/>
          </a:xfrm>
          <a:prstGeom prst="rect">
            <a:avLst/>
          </a:prstGeom>
        </p:spPr>
      </p:pic>
      <p:pic>
        <p:nvPicPr>
          <p:cNvPr id="7" name="Picture 6" descr="Medicine doctor | Free SV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0008" y="3741273"/>
            <a:ext cx="2391570" cy="2391570"/>
          </a:xfrm>
          <a:prstGeom prst="rect">
            <a:avLst/>
          </a:prstGeom>
        </p:spPr>
      </p:pic>
      <p:sp>
        <p:nvSpPr>
          <p:cNvPr id="8" name="Cloud Callout 7"/>
          <p:cNvSpPr/>
          <p:nvPr/>
        </p:nvSpPr>
        <p:spPr bwMode="auto">
          <a:xfrm>
            <a:off x="9438930" y="1479031"/>
            <a:ext cx="2617076" cy="1744716"/>
          </a:xfrm>
          <a:prstGeom prst="cloudCallout">
            <a:avLst>
              <a:gd name="adj1" fmla="val -27876"/>
              <a:gd name="adj2" fmla="val 74099"/>
            </a:avLst>
          </a:prstGeom>
          <a:solidFill>
            <a:schemeClr val="accent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138747" lvl="2" indent="0">
              <a:spcAft>
                <a:spcPts val="0"/>
              </a:spcAft>
              <a:buNone/>
            </a:pPr>
            <a:r>
              <a:rPr lang="en-US" sz="1400" dirty="0">
                <a:solidFill>
                  <a:schemeClr val="tx2"/>
                </a:solidFill>
              </a:rPr>
              <a:t>I will use the </a:t>
            </a:r>
          </a:p>
          <a:p>
            <a:pPr marL="138747" lvl="2" indent="0">
              <a:spcAft>
                <a:spcPts val="0"/>
              </a:spcAft>
              <a:buNone/>
            </a:pPr>
            <a:r>
              <a:rPr lang="en-US" sz="1400" dirty="0">
                <a:solidFill>
                  <a:schemeClr val="tx2"/>
                </a:solidFill>
              </a:rPr>
              <a:t>short cut .TP15 to </a:t>
            </a:r>
          </a:p>
          <a:p>
            <a:pPr marL="138747" lvl="2" indent="0">
              <a:spcAft>
                <a:spcPts val="0"/>
              </a:spcAft>
              <a:buNone/>
            </a:pPr>
            <a:r>
              <a:rPr lang="en-US" sz="1400" dirty="0">
                <a:solidFill>
                  <a:schemeClr val="tx2"/>
                </a:solidFill>
              </a:rPr>
              <a:t>document my presence.</a:t>
            </a:r>
          </a:p>
          <a:p>
            <a:pPr marL="138747" lvl="2" indent="0">
              <a:spcAft>
                <a:spcPts val="0"/>
              </a:spcAft>
              <a:buNone/>
            </a:pPr>
            <a:r>
              <a:rPr lang="en-US" sz="1400" i="1" dirty="0">
                <a:solidFill>
                  <a:schemeClr val="tx2"/>
                </a:solidFill>
              </a:rPr>
              <a:t>I was present for </a:t>
            </a:r>
          </a:p>
          <a:p>
            <a:pPr marL="138747" lvl="2" indent="0">
              <a:spcAft>
                <a:spcPts val="0"/>
              </a:spcAft>
              <a:buNone/>
            </a:pPr>
            <a:r>
              <a:rPr lang="en-US" sz="1400" i="1" dirty="0">
                <a:solidFill>
                  <a:schemeClr val="tx2"/>
                </a:solidFill>
              </a:rPr>
              <a:t>the entirety of </a:t>
            </a:r>
          </a:p>
          <a:p>
            <a:pPr marL="138747" lvl="2" indent="0">
              <a:spcAft>
                <a:spcPts val="0"/>
              </a:spcAft>
              <a:buNone/>
            </a:pPr>
            <a:r>
              <a:rPr lang="en-US" sz="1400" i="1" dirty="0">
                <a:solidFill>
                  <a:schemeClr val="tx2"/>
                </a:solidFill>
              </a:rPr>
              <a:t>the procedure(s). </a:t>
            </a:r>
            <a:endParaRPr lang="en-US" sz="1600" dirty="0">
              <a:solidFill>
                <a:schemeClr val="tx2"/>
              </a:solidFill>
            </a:endParaRPr>
          </a:p>
        </p:txBody>
      </p:sp>
      <p:pic>
        <p:nvPicPr>
          <p:cNvPr id="4" name="Picture 3"/>
          <p:cNvPicPr>
            <a:picLocks noChangeAspect="1"/>
          </p:cNvPicPr>
          <p:nvPr/>
        </p:nvPicPr>
        <p:blipFill>
          <a:blip r:embed="rId7"/>
          <a:stretch>
            <a:fillRect/>
          </a:stretch>
        </p:blipFill>
        <p:spPr>
          <a:xfrm flipH="1">
            <a:off x="466071" y="4261019"/>
            <a:ext cx="1038264" cy="1057390"/>
          </a:xfrm>
          <a:prstGeom prst="rect">
            <a:avLst/>
          </a:prstGeom>
        </p:spPr>
      </p:pic>
    </p:spTree>
    <p:custDataLst>
      <p:tags r:id="rId1"/>
    </p:custDataLst>
    <p:extLst>
      <p:ext uri="{BB962C8B-B14F-4D97-AF65-F5344CB8AC3E}">
        <p14:creationId xmlns:p14="http://schemas.microsoft.com/office/powerpoint/2010/main" val="103073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0" y="0"/>
            <a:ext cx="2542073" cy="6858000"/>
          </a:xfrm>
          <a:custGeom>
            <a:avLst/>
            <a:gdLst/>
            <a:ahLst/>
            <a:cxnLst/>
            <a:rect l="l" t="t" r="r" b="b"/>
            <a:pathLst>
              <a:path w="3133725" h="5486400">
                <a:moveTo>
                  <a:pt x="3133724" y="0"/>
                </a:moveTo>
                <a:lnTo>
                  <a:pt x="0" y="0"/>
                </a:lnTo>
                <a:lnTo>
                  <a:pt x="0" y="5486399"/>
                </a:lnTo>
                <a:lnTo>
                  <a:pt x="3133724" y="5486399"/>
                </a:lnTo>
                <a:lnTo>
                  <a:pt x="3133724" y="0"/>
                </a:lnTo>
                <a:close/>
              </a:path>
            </a:pathLst>
          </a:custGeom>
          <a:solidFill>
            <a:schemeClr val="accent2">
              <a:lumMod val="60000"/>
              <a:lumOff val="40000"/>
            </a:schemeClr>
          </a:solidFill>
        </p:spPr>
        <p:txBody>
          <a:bodyPr wrap="square" lIns="0" tIns="0" rIns="0" bIns="0" rtlCol="0"/>
          <a:lstStyle/>
          <a:p>
            <a:endParaRPr sz="2250"/>
          </a:p>
        </p:txBody>
      </p:sp>
      <p:sp>
        <p:nvSpPr>
          <p:cNvPr id="3" name="object 3"/>
          <p:cNvSpPr txBox="1"/>
          <p:nvPr/>
        </p:nvSpPr>
        <p:spPr>
          <a:xfrm>
            <a:off x="476756" y="2538198"/>
            <a:ext cx="2124193" cy="1170192"/>
          </a:xfrm>
          <a:prstGeom prst="rect">
            <a:avLst/>
          </a:prstGeom>
        </p:spPr>
        <p:txBody>
          <a:bodyPr vert="horz" wrap="square" lIns="0" tIns="15875" rIns="0" bIns="0" rtlCol="0">
            <a:spAutoFit/>
          </a:bodyPr>
          <a:lstStyle/>
          <a:p>
            <a:pPr marL="15875">
              <a:spcBef>
                <a:spcPts val="125"/>
              </a:spcBef>
            </a:pPr>
            <a:r>
              <a:rPr sz="3750" spc="-38">
                <a:cs typeface="Gill Sans MT"/>
              </a:rPr>
              <a:t>Today's</a:t>
            </a:r>
            <a:r>
              <a:rPr sz="3750" spc="-181">
                <a:cs typeface="Gill Sans MT"/>
              </a:rPr>
              <a:t> </a:t>
            </a:r>
            <a:r>
              <a:rPr sz="3750" spc="-19">
                <a:cs typeface="Gill Sans MT"/>
              </a:rPr>
              <a:t>Agenda</a:t>
            </a:r>
            <a:endParaRPr sz="3750">
              <a:cs typeface="Gill Sans MT"/>
            </a:endParaRPr>
          </a:p>
        </p:txBody>
      </p:sp>
      <p:sp>
        <p:nvSpPr>
          <p:cNvPr id="27" name="TextBox 26"/>
          <p:cNvSpPr txBox="1"/>
          <p:nvPr/>
        </p:nvSpPr>
        <p:spPr>
          <a:xfrm>
            <a:off x="3018829" y="864439"/>
            <a:ext cx="8170030" cy="4938486"/>
          </a:xfrm>
          <a:prstGeom prst="rect">
            <a:avLst/>
          </a:prstGeom>
          <a:noFill/>
        </p:spPr>
        <p:txBody>
          <a:bodyPr wrap="square" lIns="0" tIns="73152" rIns="0" bIns="0" rtlCol="0" anchor="t">
            <a:normAutofit/>
          </a:bodyPr>
          <a:lstStyle/>
          <a:p>
            <a:pPr marL="393383" indent="-342900">
              <a:spcBef>
                <a:spcPts val="600"/>
              </a:spcBef>
              <a:spcAft>
                <a:spcPts val="1200"/>
              </a:spcAft>
              <a:buClr>
                <a:srgbClr val="99CCFF"/>
              </a:buClr>
              <a:buSzPct val="100000"/>
              <a:buFont typeface="Arial" panose="020B0604020202020204" pitchFamily="34" charset="0"/>
              <a:buChar char="•"/>
              <a:defRPr/>
            </a:pPr>
            <a:r>
              <a:rPr lang="en-US" sz="1600" dirty="0"/>
              <a:t>Review Basic Principles of Coding and Documentation </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Coding and Documenting Radiology Services</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Consultations</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Modifiers</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Diagnosis Coding</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Teaching Physician Guidelines</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Review Data Replication and Scribe Policies</a:t>
            </a:r>
          </a:p>
          <a:p>
            <a:pPr marL="393383" indent="-342900">
              <a:spcBef>
                <a:spcPts val="600"/>
              </a:spcBef>
              <a:spcAft>
                <a:spcPts val="1200"/>
              </a:spcAft>
              <a:buClr>
                <a:srgbClr val="99CCFF"/>
              </a:buClr>
              <a:buSzPct val="100000"/>
              <a:buFont typeface="Arial" panose="020B0604020202020204" pitchFamily="34" charset="0"/>
              <a:buChar char="•"/>
              <a:defRPr/>
            </a:pPr>
            <a:r>
              <a:rPr lang="en-US" sz="1600" dirty="0"/>
              <a:t>Attestations</a:t>
            </a:r>
          </a:p>
          <a:p>
            <a:pPr marL="342900" indent="-342900">
              <a:lnSpc>
                <a:spcPct val="200000"/>
              </a:lnSpc>
              <a:buFont typeface="Arial" panose="020B0604020202020204" pitchFamily="34" charset="0"/>
              <a:buChar char="•"/>
            </a:pPr>
            <a:endParaRPr lang="en-US" sz="1600" dirty="0">
              <a:solidFill>
                <a:schemeClr val="accent1"/>
              </a:solidFill>
              <a:cs typeface="Arial"/>
            </a:endParaRPr>
          </a:p>
        </p:txBody>
      </p:sp>
      <p:sp>
        <p:nvSpPr>
          <p:cNvPr id="22" name="object 22"/>
          <p:cNvSpPr/>
          <p:nvPr/>
        </p:nvSpPr>
        <p:spPr>
          <a:xfrm>
            <a:off x="1003141" y="1378789"/>
            <a:ext cx="750094" cy="763588"/>
          </a:xfrm>
          <a:custGeom>
            <a:avLst/>
            <a:gdLst/>
            <a:ahLst/>
            <a:cxnLst/>
            <a:rect l="l" t="t" r="r" b="b"/>
            <a:pathLst>
              <a:path w="600075" h="610869">
                <a:moveTo>
                  <a:pt x="300037" y="0"/>
                </a:moveTo>
                <a:lnTo>
                  <a:pt x="251535" y="4014"/>
                </a:lnTo>
                <a:lnTo>
                  <a:pt x="205464" y="15630"/>
                </a:lnTo>
                <a:lnTo>
                  <a:pt x="162453" y="34206"/>
                </a:lnTo>
                <a:lnTo>
                  <a:pt x="123134" y="59102"/>
                </a:lnTo>
                <a:lnTo>
                  <a:pt x="88134" y="89676"/>
                </a:lnTo>
                <a:lnTo>
                  <a:pt x="58086" y="125287"/>
                </a:lnTo>
                <a:lnTo>
                  <a:pt x="33618" y="165294"/>
                </a:lnTo>
                <a:lnTo>
                  <a:pt x="15361" y="209057"/>
                </a:lnTo>
                <a:lnTo>
                  <a:pt x="3945" y="255933"/>
                </a:lnTo>
                <a:lnTo>
                  <a:pt x="0" y="305282"/>
                </a:lnTo>
                <a:lnTo>
                  <a:pt x="3945" y="354631"/>
                </a:lnTo>
                <a:lnTo>
                  <a:pt x="15361" y="401508"/>
                </a:lnTo>
                <a:lnTo>
                  <a:pt x="33618" y="445270"/>
                </a:lnTo>
                <a:lnTo>
                  <a:pt x="58086" y="485277"/>
                </a:lnTo>
                <a:lnTo>
                  <a:pt x="88134" y="520888"/>
                </a:lnTo>
                <a:lnTo>
                  <a:pt x="123134" y="551462"/>
                </a:lnTo>
                <a:lnTo>
                  <a:pt x="162453" y="576358"/>
                </a:lnTo>
                <a:lnTo>
                  <a:pt x="205464" y="594934"/>
                </a:lnTo>
                <a:lnTo>
                  <a:pt x="251535" y="606550"/>
                </a:lnTo>
                <a:lnTo>
                  <a:pt x="300037" y="610565"/>
                </a:lnTo>
                <a:lnTo>
                  <a:pt x="348539" y="606550"/>
                </a:lnTo>
                <a:lnTo>
                  <a:pt x="394610" y="594934"/>
                </a:lnTo>
                <a:lnTo>
                  <a:pt x="422699" y="582803"/>
                </a:lnTo>
                <a:lnTo>
                  <a:pt x="300037" y="582803"/>
                </a:lnTo>
                <a:lnTo>
                  <a:pt x="251174" y="578311"/>
                </a:lnTo>
                <a:lnTo>
                  <a:pt x="205116" y="565368"/>
                </a:lnTo>
                <a:lnTo>
                  <a:pt x="162650" y="544773"/>
                </a:lnTo>
                <a:lnTo>
                  <a:pt x="124561" y="517326"/>
                </a:lnTo>
                <a:lnTo>
                  <a:pt x="91635" y="483826"/>
                </a:lnTo>
                <a:lnTo>
                  <a:pt x="64658" y="445072"/>
                </a:lnTo>
                <a:lnTo>
                  <a:pt x="44416" y="401864"/>
                </a:lnTo>
                <a:lnTo>
                  <a:pt x="31694" y="355001"/>
                </a:lnTo>
                <a:lnTo>
                  <a:pt x="27279" y="305282"/>
                </a:lnTo>
                <a:lnTo>
                  <a:pt x="31694" y="255563"/>
                </a:lnTo>
                <a:lnTo>
                  <a:pt x="44416" y="208700"/>
                </a:lnTo>
                <a:lnTo>
                  <a:pt x="64658" y="165492"/>
                </a:lnTo>
                <a:lnTo>
                  <a:pt x="91635" y="126738"/>
                </a:lnTo>
                <a:lnTo>
                  <a:pt x="124561" y="93238"/>
                </a:lnTo>
                <a:lnTo>
                  <a:pt x="162650" y="65791"/>
                </a:lnTo>
                <a:lnTo>
                  <a:pt x="205116" y="45197"/>
                </a:lnTo>
                <a:lnTo>
                  <a:pt x="251174" y="32254"/>
                </a:lnTo>
                <a:lnTo>
                  <a:pt x="300037" y="27762"/>
                </a:lnTo>
                <a:lnTo>
                  <a:pt x="422081" y="27762"/>
                </a:lnTo>
                <a:lnTo>
                  <a:pt x="410248" y="21597"/>
                </a:lnTo>
                <a:lnTo>
                  <a:pt x="356916" y="5578"/>
                </a:lnTo>
                <a:lnTo>
                  <a:pt x="300037" y="0"/>
                </a:lnTo>
                <a:close/>
              </a:path>
              <a:path w="600075" h="610869">
                <a:moveTo>
                  <a:pt x="554901" y="144399"/>
                </a:moveTo>
                <a:lnTo>
                  <a:pt x="536143" y="166522"/>
                </a:lnTo>
                <a:lnTo>
                  <a:pt x="551653" y="198740"/>
                </a:lnTo>
                <a:lnTo>
                  <a:pt x="563165" y="232778"/>
                </a:lnTo>
                <a:lnTo>
                  <a:pt x="570329" y="268377"/>
                </a:lnTo>
                <a:lnTo>
                  <a:pt x="572795" y="305282"/>
                </a:lnTo>
                <a:lnTo>
                  <a:pt x="568380" y="355001"/>
                </a:lnTo>
                <a:lnTo>
                  <a:pt x="555660" y="401864"/>
                </a:lnTo>
                <a:lnTo>
                  <a:pt x="535419" y="445072"/>
                </a:lnTo>
                <a:lnTo>
                  <a:pt x="508443" y="483826"/>
                </a:lnTo>
                <a:lnTo>
                  <a:pt x="475518" y="517326"/>
                </a:lnTo>
                <a:lnTo>
                  <a:pt x="437430" y="544773"/>
                </a:lnTo>
                <a:lnTo>
                  <a:pt x="394963" y="565368"/>
                </a:lnTo>
                <a:lnTo>
                  <a:pt x="348904" y="578311"/>
                </a:lnTo>
                <a:lnTo>
                  <a:pt x="300037" y="582803"/>
                </a:lnTo>
                <a:lnTo>
                  <a:pt x="422699" y="582803"/>
                </a:lnTo>
                <a:lnTo>
                  <a:pt x="476940" y="551462"/>
                </a:lnTo>
                <a:lnTo>
                  <a:pt x="511940" y="520888"/>
                </a:lnTo>
                <a:lnTo>
                  <a:pt x="541988" y="485277"/>
                </a:lnTo>
                <a:lnTo>
                  <a:pt x="566456" y="445270"/>
                </a:lnTo>
                <a:lnTo>
                  <a:pt x="584713" y="401508"/>
                </a:lnTo>
                <a:lnTo>
                  <a:pt x="596129" y="354631"/>
                </a:lnTo>
                <a:lnTo>
                  <a:pt x="600075" y="305282"/>
                </a:lnTo>
                <a:lnTo>
                  <a:pt x="597043" y="261608"/>
                </a:lnTo>
                <a:lnTo>
                  <a:pt x="588227" y="220159"/>
                </a:lnTo>
                <a:lnTo>
                  <a:pt x="574041" y="181051"/>
                </a:lnTo>
                <a:lnTo>
                  <a:pt x="554901" y="144399"/>
                </a:lnTo>
                <a:close/>
              </a:path>
              <a:path w="600075" h="610869">
                <a:moveTo>
                  <a:pt x="174307" y="277088"/>
                </a:moveTo>
                <a:lnTo>
                  <a:pt x="155562" y="297484"/>
                </a:lnTo>
                <a:lnTo>
                  <a:pt x="277025" y="412394"/>
                </a:lnTo>
                <a:lnTo>
                  <a:pt x="287680" y="422363"/>
                </a:lnTo>
                <a:lnTo>
                  <a:pt x="320799" y="382473"/>
                </a:lnTo>
                <a:lnTo>
                  <a:pt x="285115" y="382473"/>
                </a:lnTo>
                <a:lnTo>
                  <a:pt x="174307" y="277088"/>
                </a:lnTo>
                <a:close/>
              </a:path>
              <a:path w="600075" h="610869">
                <a:moveTo>
                  <a:pt x="548932" y="65913"/>
                </a:moveTo>
                <a:lnTo>
                  <a:pt x="285115" y="382473"/>
                </a:lnTo>
                <a:lnTo>
                  <a:pt x="320799" y="382473"/>
                </a:lnTo>
                <a:lnTo>
                  <a:pt x="569391" y="83693"/>
                </a:lnTo>
                <a:lnTo>
                  <a:pt x="548932" y="65913"/>
                </a:lnTo>
                <a:close/>
              </a:path>
              <a:path w="600075" h="610869">
                <a:moveTo>
                  <a:pt x="422081" y="27762"/>
                </a:moveTo>
                <a:lnTo>
                  <a:pt x="300037" y="27762"/>
                </a:lnTo>
                <a:lnTo>
                  <a:pt x="351818" y="32839"/>
                </a:lnTo>
                <a:lnTo>
                  <a:pt x="400275" y="47444"/>
                </a:lnTo>
                <a:lnTo>
                  <a:pt x="444641" y="70635"/>
                </a:lnTo>
                <a:lnTo>
                  <a:pt x="484149" y="101473"/>
                </a:lnTo>
                <a:lnTo>
                  <a:pt x="502056" y="80657"/>
                </a:lnTo>
                <a:lnTo>
                  <a:pt x="458978" y="46982"/>
                </a:lnTo>
                <a:lnTo>
                  <a:pt x="422081" y="27762"/>
                </a:lnTo>
                <a:close/>
              </a:path>
            </a:pathLst>
          </a:custGeom>
          <a:solidFill>
            <a:srgbClr val="FFFFFF"/>
          </a:solidFill>
        </p:spPr>
        <p:txBody>
          <a:bodyPr wrap="square" lIns="0" tIns="0" rIns="0" bIns="0" rtlCol="0"/>
          <a:lstStyle/>
          <a:p>
            <a:endParaRPr sz="2250"/>
          </a:p>
        </p:txBody>
      </p:sp>
      <p:sp>
        <p:nvSpPr>
          <p:cNvPr id="19" name="Content Placeholder 1"/>
          <p:cNvSpPr txBox="1">
            <a:spLocks/>
          </p:cNvSpPr>
          <p:nvPr/>
        </p:nvSpPr>
        <p:spPr>
          <a:xfrm>
            <a:off x="9655435" y="3303537"/>
            <a:ext cx="1928394" cy="1832908"/>
          </a:xfrm>
          <a:prstGeom prst="rect">
            <a:avLst/>
          </a:prstGeom>
        </p:spPr>
        <p:txBody>
          <a:bodyPr vert="horz" lIns="0" tIns="73152" rIns="0" bIns="0" rtlCol="0" anchor="t">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1" algn="ctr">
              <a:lnSpc>
                <a:spcPct val="150000"/>
              </a:lnSpc>
            </a:pPr>
            <a:endParaRPr lang="en-US" sz="1600" b="0">
              <a:solidFill>
                <a:srgbClr val="515151"/>
              </a:solidFill>
              <a:ea typeface="+mn-lt"/>
              <a:cs typeface="+mn-lt"/>
            </a:endParaRPr>
          </a:p>
        </p:txBody>
      </p:sp>
    </p:spTree>
    <p:custDataLst>
      <p:tags r:id="rId1"/>
    </p:custDataLst>
    <p:extLst>
      <p:ext uri="{BB962C8B-B14F-4D97-AF65-F5344CB8AC3E}">
        <p14:creationId xmlns:p14="http://schemas.microsoft.com/office/powerpoint/2010/main" val="423669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4" y="1472665"/>
            <a:ext cx="13440661" cy="4788435"/>
          </a:xfrm>
        </p:spPr>
        <p:txBody>
          <a:bodyPr vert="horz" lIns="0" tIns="73152" rIns="1938528" bIns="0" rtlCol="0" anchor="t">
            <a:noAutofit/>
          </a:bodyPr>
          <a:lstStyle/>
          <a:p>
            <a:pPr lvl="1">
              <a:spcAft>
                <a:spcPts val="600"/>
              </a:spcAft>
            </a:pPr>
            <a:r>
              <a:rPr lang="en-US" sz="1600" dirty="0">
                <a:solidFill>
                  <a:schemeClr val="accent2"/>
                </a:solidFill>
              </a:rPr>
              <a:t>All Surgeries </a:t>
            </a:r>
            <a:r>
              <a:rPr lang="en-US" sz="1600" u="sng" dirty="0">
                <a:solidFill>
                  <a:schemeClr val="accent4"/>
                </a:solidFill>
              </a:rPr>
              <a:t>excluding Complex and High-Risk</a:t>
            </a:r>
            <a:r>
              <a:rPr lang="en-US" sz="1600" dirty="0">
                <a:solidFill>
                  <a:schemeClr val="accent4"/>
                </a:solidFill>
              </a:rPr>
              <a:t>:</a:t>
            </a:r>
          </a:p>
          <a:p>
            <a:pPr marL="365760" lvl="2" indent="-226695">
              <a:spcAft>
                <a:spcPts val="600"/>
              </a:spcAft>
            </a:pPr>
            <a:r>
              <a:rPr lang="en-US" dirty="0"/>
              <a:t>The Teaching Physician (TP) must be present during critical and key portions &amp; immediately available throughout the surgical procedure.</a:t>
            </a:r>
          </a:p>
          <a:p>
            <a:pPr marL="365760" lvl="2" indent="-226695">
              <a:spcAft>
                <a:spcPts val="600"/>
              </a:spcAft>
            </a:pPr>
            <a:r>
              <a:rPr lang="en-US" dirty="0"/>
              <a:t>The TP’s presence is not required during the opening and closing of the surgical field unless these activities are considered to be critical or key portions of the procedure.</a:t>
            </a:r>
          </a:p>
          <a:p>
            <a:pPr marL="365760" lvl="2" indent="-226695">
              <a:spcAft>
                <a:spcPts val="600"/>
              </a:spcAft>
            </a:pPr>
            <a:endParaRPr lang="en-US" dirty="0"/>
          </a:p>
          <a:p>
            <a:pPr marL="1270" lvl="2" indent="0">
              <a:spcBef>
                <a:spcPts val="1200"/>
              </a:spcBef>
              <a:spcAft>
                <a:spcPts val="600"/>
              </a:spcAft>
              <a:buNone/>
            </a:pPr>
            <a:r>
              <a:rPr lang="en-US" b="1" dirty="0">
                <a:solidFill>
                  <a:schemeClr val="accent2"/>
                </a:solidFill>
              </a:rPr>
              <a:t>Single Surgery</a:t>
            </a:r>
          </a:p>
          <a:p>
            <a:pPr marL="365760" lvl="2" indent="-226695">
              <a:spcAft>
                <a:spcPts val="600"/>
              </a:spcAft>
            </a:pPr>
            <a:r>
              <a:rPr lang="en-US" dirty="0"/>
              <a:t>The TP decides what portions are critical and key.</a:t>
            </a:r>
          </a:p>
          <a:p>
            <a:pPr marL="594360" lvl="3">
              <a:spcAft>
                <a:spcPts val="600"/>
              </a:spcAft>
            </a:pPr>
            <a:r>
              <a:rPr lang="en-US" dirty="0"/>
              <a:t>If the TP is present the entire time, the resident/fellow can document their presence.</a:t>
            </a:r>
          </a:p>
          <a:p>
            <a:pPr marL="594360" lvl="3">
              <a:spcAft>
                <a:spcPts val="600"/>
              </a:spcAft>
            </a:pPr>
            <a:r>
              <a:rPr lang="en-US" dirty="0"/>
              <a:t>If present for critical/key portions only, TP must document extent of involvement.</a:t>
            </a:r>
          </a:p>
          <a:p>
            <a:pPr lvl="1"/>
            <a:endParaRPr lang="en-US" dirty="0"/>
          </a:p>
        </p:txBody>
      </p:sp>
      <p:sp>
        <p:nvSpPr>
          <p:cNvPr id="6" name="Title 5"/>
          <p:cNvSpPr>
            <a:spLocks noGrp="1"/>
          </p:cNvSpPr>
          <p:nvPr>
            <p:ph type="title"/>
          </p:nvPr>
        </p:nvSpPr>
        <p:spPr>
          <a:xfrm>
            <a:off x="466725" y="342900"/>
            <a:ext cx="13201149" cy="723900"/>
          </a:xfrm>
        </p:spPr>
        <p:txBody>
          <a:bodyPr/>
          <a:lstStyle/>
          <a:p>
            <a:br>
              <a:rPr lang="en-US" dirty="0"/>
            </a:br>
            <a:r>
              <a:rPr lang="en-US" dirty="0"/>
              <a:t>Teaching Physician must be present for all key and critical portions of surgery</a:t>
            </a:r>
          </a:p>
        </p:txBody>
      </p:sp>
      <p:sp>
        <p:nvSpPr>
          <p:cNvPr id="2" name="Slide Number Placeholder 1"/>
          <p:cNvSpPr>
            <a:spLocks noGrp="1"/>
          </p:cNvSpPr>
          <p:nvPr>
            <p:ph type="sldNum" sz="quarter" idx="11"/>
          </p:nvPr>
        </p:nvSpPr>
        <p:spPr>
          <a:xfrm>
            <a:off x="370472" y="6458207"/>
            <a:ext cx="424392" cy="208758"/>
          </a:xfrm>
        </p:spPr>
        <p:txBody>
          <a:bodyPr/>
          <a:lstStyle/>
          <a:p>
            <a:pPr lvl="8"/>
            <a:fld id="{63DCA5C9-2E11-4C67-86EB-AE1DE127DC64}" type="slidenum">
              <a:rPr lang="en-US" smtClean="0"/>
              <a:pPr lvl="8"/>
              <a:t>30</a:t>
            </a:fld>
            <a:endParaRPr lang="en-US" dirty="0"/>
          </a:p>
        </p:txBody>
      </p:sp>
      <p:pic>
        <p:nvPicPr>
          <p:cNvPr id="3" name="Picture 2" descr="Orthopedic Board Hasn’t Adopted Surgeon Scorecard Afte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799" y="3220919"/>
            <a:ext cx="3035437" cy="2022360"/>
          </a:xfrm>
          <a:prstGeom prst="rect">
            <a:avLst/>
          </a:prstGeom>
        </p:spPr>
      </p:pic>
      <p:sp>
        <p:nvSpPr>
          <p:cNvPr id="9" name="Rectangle 8"/>
          <p:cNvSpPr/>
          <p:nvPr/>
        </p:nvSpPr>
        <p:spPr>
          <a:xfrm>
            <a:off x="466725" y="5575185"/>
            <a:ext cx="11356680" cy="859537"/>
          </a:xfrm>
          <a:prstGeom prst="rect">
            <a:avLst/>
          </a:prstGeom>
          <a:solidFill>
            <a:schemeClr val="accent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300"/>
              </a:spcAft>
              <a:defRPr/>
            </a:pPr>
            <a:r>
              <a:rPr lang="en-US" sz="1600" b="1" dirty="0">
                <a:solidFill>
                  <a:schemeClr val="bg1"/>
                </a:solidFill>
              </a:rPr>
              <a:t>SmartPhrase MULTIPLE PROCEDURES .TP14 or .TPKEY:</a:t>
            </a:r>
          </a:p>
          <a:p>
            <a:pPr>
              <a:spcAft>
                <a:spcPts val="300"/>
              </a:spcAft>
              <a:defRPr/>
            </a:pPr>
            <a:r>
              <a:rPr lang="en-US" sz="1600" dirty="0">
                <a:solidFill>
                  <a:schemeClr val="bg1"/>
                </a:solidFill>
              </a:rPr>
              <a:t>“I was present during all critical and key portions of the procedure and immediately available to furnish services throughout the entire duration of the procedure.  See resident note for details.”</a:t>
            </a:r>
          </a:p>
        </p:txBody>
      </p:sp>
    </p:spTree>
    <p:custDataLst>
      <p:tags r:id="rId1"/>
    </p:custDataLst>
    <p:extLst>
      <p:ext uri="{BB962C8B-B14F-4D97-AF65-F5344CB8AC3E}">
        <p14:creationId xmlns:p14="http://schemas.microsoft.com/office/powerpoint/2010/main" val="3964619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66725" y="1472139"/>
            <a:ext cx="5497513" cy="5095290"/>
          </a:xfrm>
          <a:prstGeom prst="rect">
            <a:avLst/>
          </a:prstGeom>
          <a:solidFill>
            <a:schemeClr val="accent2">
              <a:lumMod val="20000"/>
              <a:lumOff val="80000"/>
            </a:schemeClr>
          </a:solidFill>
          <a:ln>
            <a:solidFill>
              <a:schemeClr val="accent2"/>
            </a:solidFill>
          </a:ln>
        </p:spPr>
        <p:txBody>
          <a:bodyPr lIns="91440"/>
          <a:lstStyle/>
          <a:p>
            <a:pPr algn="ctr"/>
            <a:r>
              <a:rPr lang="en-US" sz="2000" b="1" dirty="0">
                <a:solidFill>
                  <a:schemeClr val="accent2"/>
                </a:solidFill>
              </a:rPr>
              <a:t>Diagnostic Tests</a:t>
            </a:r>
          </a:p>
          <a:p>
            <a:pPr marL="285750" indent="-285750">
              <a:buClr>
                <a:schemeClr val="accent2"/>
              </a:buClr>
              <a:buFont typeface="Arial" panose="020B0604020202020204" pitchFamily="34" charset="0"/>
              <a:buChar char="•"/>
            </a:pPr>
            <a:r>
              <a:rPr lang="en-US" dirty="0"/>
              <a:t>Medicare requires interpretation of diagnostic radiology and other diagnostic tests to be </a:t>
            </a:r>
            <a:r>
              <a:rPr lang="en-US" b="1" u="sng" dirty="0">
                <a:solidFill>
                  <a:schemeClr val="accent2"/>
                </a:solidFill>
              </a:rPr>
              <a:t>performed or reviewed</a:t>
            </a:r>
            <a:r>
              <a:rPr lang="en-US" u="sng" dirty="0">
                <a:solidFill>
                  <a:schemeClr val="accent2"/>
                </a:solidFill>
              </a:rPr>
              <a:t> </a:t>
            </a:r>
            <a:r>
              <a:rPr lang="en-US" dirty="0"/>
              <a:t>by a </a:t>
            </a:r>
            <a:r>
              <a:rPr lang="en-US" b="1" dirty="0">
                <a:solidFill>
                  <a:schemeClr val="accent2"/>
                </a:solidFill>
              </a:rPr>
              <a:t>Teaching Physician (TP). </a:t>
            </a:r>
          </a:p>
          <a:p>
            <a:pPr marL="285750" indent="-285750">
              <a:buClr>
                <a:schemeClr val="accent2"/>
              </a:buClr>
              <a:buFont typeface="Arial" panose="020B0604020202020204" pitchFamily="34" charset="0"/>
              <a:buChar char="•"/>
            </a:pPr>
            <a:r>
              <a:rPr lang="en-US" dirty="0"/>
              <a:t>If a </a:t>
            </a:r>
            <a:r>
              <a:rPr lang="en-US" b="1" dirty="0">
                <a:solidFill>
                  <a:schemeClr val="accent2"/>
                </a:solidFill>
              </a:rPr>
              <a:t>resident prepares </a:t>
            </a:r>
            <a:r>
              <a:rPr lang="en-US" dirty="0"/>
              <a:t>and </a:t>
            </a:r>
            <a:r>
              <a:rPr lang="en-US" b="1" dirty="0">
                <a:solidFill>
                  <a:schemeClr val="accent2"/>
                </a:solidFill>
              </a:rPr>
              <a:t>signs the interpretation</a:t>
            </a:r>
            <a:r>
              <a:rPr lang="en-US" dirty="0"/>
              <a:t>, the </a:t>
            </a:r>
            <a:r>
              <a:rPr lang="en-US" b="1" dirty="0">
                <a:solidFill>
                  <a:schemeClr val="accent2"/>
                </a:solidFill>
              </a:rPr>
              <a:t>teaching physician must </a:t>
            </a:r>
            <a:r>
              <a:rPr lang="en-US" dirty="0"/>
              <a:t>indicate they </a:t>
            </a:r>
            <a:r>
              <a:rPr lang="en-US" b="1" dirty="0">
                <a:solidFill>
                  <a:schemeClr val="accent2"/>
                </a:solidFill>
              </a:rPr>
              <a:t>personally reviewed the image and the resident’s interpretation</a:t>
            </a:r>
            <a:r>
              <a:rPr lang="en-US" dirty="0"/>
              <a:t> and either </a:t>
            </a:r>
            <a:r>
              <a:rPr lang="en-US" b="1" u="sng" dirty="0">
                <a:solidFill>
                  <a:schemeClr val="accent2"/>
                </a:solidFill>
              </a:rPr>
              <a:t>agrees</a:t>
            </a:r>
            <a:r>
              <a:rPr lang="en-US" u="sng" dirty="0">
                <a:solidFill>
                  <a:schemeClr val="accent2"/>
                </a:solidFill>
              </a:rPr>
              <a:t> </a:t>
            </a:r>
            <a:r>
              <a:rPr lang="en-US" b="1" u="sng" dirty="0">
                <a:solidFill>
                  <a:schemeClr val="accent2"/>
                </a:solidFill>
              </a:rPr>
              <a:t>with</a:t>
            </a:r>
            <a:r>
              <a:rPr lang="en-US" dirty="0">
                <a:solidFill>
                  <a:schemeClr val="accent2"/>
                </a:solidFill>
              </a:rPr>
              <a:t> </a:t>
            </a:r>
            <a:r>
              <a:rPr lang="en-US" dirty="0"/>
              <a:t>it or </a:t>
            </a:r>
            <a:r>
              <a:rPr lang="en-US" b="1" u="sng" dirty="0">
                <a:solidFill>
                  <a:schemeClr val="accent2"/>
                </a:solidFill>
              </a:rPr>
              <a:t>edits the findings</a:t>
            </a:r>
            <a:r>
              <a:rPr lang="en-US" b="1" dirty="0">
                <a:solidFill>
                  <a:schemeClr val="accent2"/>
                </a:solidFill>
              </a:rPr>
              <a:t>. </a:t>
            </a:r>
          </a:p>
        </p:txBody>
      </p:sp>
      <p:sp>
        <p:nvSpPr>
          <p:cNvPr id="7" name="Content Placeholder 6"/>
          <p:cNvSpPr>
            <a:spLocks noGrp="1"/>
          </p:cNvSpPr>
          <p:nvPr>
            <p:ph sz="quarter" idx="13"/>
          </p:nvPr>
        </p:nvSpPr>
        <p:spPr>
          <a:xfrm>
            <a:off x="6246811" y="1475940"/>
            <a:ext cx="5479793" cy="5139317"/>
          </a:xfrm>
          <a:prstGeom prst="rect">
            <a:avLst/>
          </a:prstGeom>
          <a:solidFill>
            <a:schemeClr val="accent4">
              <a:lumMod val="20000"/>
              <a:lumOff val="80000"/>
            </a:schemeClr>
          </a:solidFill>
          <a:ln>
            <a:solidFill>
              <a:schemeClr val="accent4"/>
            </a:solidFill>
          </a:ln>
        </p:spPr>
        <p:txBody>
          <a:bodyPr vert="horz" lIns="91440" tIns="73152" rIns="0" bIns="0" rtlCol="0" anchor="t">
            <a:noAutofit/>
          </a:bodyPr>
          <a:lstStyle/>
          <a:p>
            <a:pPr algn="ctr"/>
            <a:r>
              <a:rPr lang="en-US" sz="2000" b="1" dirty="0">
                <a:solidFill>
                  <a:schemeClr val="accent2"/>
                </a:solidFill>
              </a:rPr>
              <a:t>Interventational Radiology</a:t>
            </a:r>
          </a:p>
          <a:p>
            <a:pPr marL="285750" indent="-285750">
              <a:buClr>
                <a:schemeClr val="accent2"/>
              </a:buClr>
              <a:buFont typeface="Arial" panose="020B0604020202020204" pitchFamily="34" charset="0"/>
              <a:buChar char="•"/>
            </a:pPr>
            <a:r>
              <a:rPr lang="en-US" dirty="0"/>
              <a:t>The </a:t>
            </a:r>
            <a:r>
              <a:rPr lang="en-US" b="1" dirty="0">
                <a:solidFill>
                  <a:schemeClr val="accent2"/>
                </a:solidFill>
              </a:rPr>
              <a:t>TP must be present </a:t>
            </a:r>
            <a:r>
              <a:rPr lang="en-US" dirty="0"/>
              <a:t>for the </a:t>
            </a:r>
            <a:r>
              <a:rPr lang="en-US" b="1" dirty="0">
                <a:solidFill>
                  <a:schemeClr val="accent2"/>
                </a:solidFill>
              </a:rPr>
              <a:t>entire time </a:t>
            </a:r>
            <a:r>
              <a:rPr lang="en-US" dirty="0"/>
              <a:t>for </a:t>
            </a:r>
            <a:r>
              <a:rPr lang="en-US" b="1" u="sng" dirty="0">
                <a:solidFill>
                  <a:schemeClr val="accent2"/>
                </a:solidFill>
              </a:rPr>
              <a:t>complex or high-risk procedures</a:t>
            </a:r>
            <a:r>
              <a:rPr lang="en-US" dirty="0">
                <a:solidFill>
                  <a:schemeClr val="accent2"/>
                </a:solidFill>
              </a:rPr>
              <a:t>.</a:t>
            </a:r>
            <a:r>
              <a:rPr lang="en-US" dirty="0"/>
              <a:t> </a:t>
            </a:r>
          </a:p>
          <a:p>
            <a:pPr marL="285750" indent="-285750">
              <a:buClr>
                <a:schemeClr val="accent2"/>
              </a:buClr>
              <a:buFont typeface="Arial" panose="020B0604020202020204" pitchFamily="34" charset="0"/>
              <a:buChar char="•"/>
            </a:pPr>
            <a:r>
              <a:rPr lang="en-US" dirty="0">
                <a:cs typeface="Arial"/>
              </a:rPr>
              <a:t>Procedures include but are not limited to interventional radiologic and cardiologic supervision and interpretation codes, cardiac catheterization, cardiovascular stress tests, and trans-esophageal echocardiography. Any procedure that requires personal (in person) supervision. </a:t>
            </a:r>
            <a:endParaRPr lang="en-US" dirty="0"/>
          </a:p>
        </p:txBody>
      </p:sp>
      <p:sp>
        <p:nvSpPr>
          <p:cNvPr id="3" name="Slide Number Placeholder 2"/>
          <p:cNvSpPr>
            <a:spLocks noGrp="1"/>
          </p:cNvSpPr>
          <p:nvPr>
            <p:ph type="sldNum" sz="quarter" idx="16"/>
          </p:nvPr>
        </p:nvSpPr>
        <p:spPr>
          <a:xfrm>
            <a:off x="466725" y="6567429"/>
            <a:ext cx="424392" cy="208758"/>
          </a:xfrm>
        </p:spPr>
        <p:txBody>
          <a:bodyPr/>
          <a:lstStyle/>
          <a:p>
            <a:pPr lvl="8"/>
            <a:fld id="{63DCA5C9-2E11-4C67-86EB-AE1DE127DC64}" type="slidenum">
              <a:rPr lang="en-US" smtClean="0"/>
              <a:pPr lvl="8"/>
              <a:t>31</a:t>
            </a:fld>
            <a:endParaRPr lang="en-US" dirty="0"/>
          </a:p>
        </p:txBody>
      </p:sp>
      <p:sp>
        <p:nvSpPr>
          <p:cNvPr id="6" name="Title 5"/>
          <p:cNvSpPr>
            <a:spLocks noGrp="1"/>
          </p:cNvSpPr>
          <p:nvPr>
            <p:ph type="title"/>
          </p:nvPr>
        </p:nvSpPr>
        <p:spPr/>
        <p:txBody>
          <a:bodyPr/>
          <a:lstStyle/>
          <a:p>
            <a:r>
              <a:rPr lang="en-US" dirty="0"/>
              <a:t>Teaching Physician Presence and Attestation Requirements </a:t>
            </a:r>
          </a:p>
        </p:txBody>
      </p:sp>
      <p:sp>
        <p:nvSpPr>
          <p:cNvPr id="8" name="TextBox 7"/>
          <p:cNvSpPr txBox="1"/>
          <p:nvPr/>
        </p:nvSpPr>
        <p:spPr>
          <a:xfrm>
            <a:off x="466725" y="5509866"/>
            <a:ext cx="5507037" cy="1057563"/>
          </a:xfrm>
          <a:prstGeom prst="flowChartDocument">
            <a:avLst/>
          </a:prstGeom>
          <a:solidFill>
            <a:schemeClr val="accent2"/>
          </a:solidFill>
        </p:spPr>
        <p:txBody>
          <a:bodyPr wrap="none" lIns="91440" tIns="73152" rIns="0" bIns="0" rtlCol="0">
            <a:normAutofit/>
          </a:bodyPr>
          <a:lstStyle/>
          <a:p>
            <a:r>
              <a:rPr lang="en-US" sz="1600" b="1" dirty="0">
                <a:solidFill>
                  <a:schemeClr val="bg2"/>
                </a:solidFill>
              </a:rPr>
              <a:t>DotPhrase: .TP29 or .TPRDINTR</a:t>
            </a:r>
          </a:p>
          <a:p>
            <a:r>
              <a:rPr lang="en-US" sz="1600" i="1" dirty="0">
                <a:solidFill>
                  <a:schemeClr val="bg2"/>
                </a:solidFill>
              </a:rPr>
              <a:t>I independently reviewed the image(s) and agree with the</a:t>
            </a:r>
          </a:p>
          <a:p>
            <a:r>
              <a:rPr lang="en-US" sz="1600" i="1" dirty="0">
                <a:solidFill>
                  <a:schemeClr val="bg2"/>
                </a:solidFill>
              </a:rPr>
              <a:t>resident/fellow's interpretation</a:t>
            </a:r>
            <a:r>
              <a:rPr lang="en-US" sz="1600" dirty="0">
                <a:solidFill>
                  <a:schemeClr val="bg2"/>
                </a:solidFill>
              </a:rPr>
              <a:t>.</a:t>
            </a:r>
          </a:p>
        </p:txBody>
      </p:sp>
      <p:sp>
        <p:nvSpPr>
          <p:cNvPr id="9" name="TextBox 8"/>
          <p:cNvSpPr txBox="1"/>
          <p:nvPr/>
        </p:nvSpPr>
        <p:spPr>
          <a:xfrm>
            <a:off x="6256335" y="5554553"/>
            <a:ext cx="5497513" cy="1060704"/>
          </a:xfrm>
          <a:prstGeom prst="flowChartDocument">
            <a:avLst/>
          </a:prstGeom>
          <a:solidFill>
            <a:schemeClr val="accent4"/>
          </a:solidFill>
        </p:spPr>
        <p:txBody>
          <a:bodyPr wrap="none" lIns="91440" tIns="73152" rIns="0" bIns="0" rtlCol="0" anchor="t">
            <a:normAutofit fontScale="92500" lnSpcReduction="20000"/>
          </a:bodyPr>
          <a:lstStyle/>
          <a:p>
            <a:r>
              <a:rPr lang="en-US" sz="1600" b="1" dirty="0">
                <a:solidFill>
                  <a:schemeClr val="bg2"/>
                </a:solidFill>
              </a:rPr>
              <a:t>DotPhrase .TP25 or .TPCOMPLEX</a:t>
            </a:r>
          </a:p>
          <a:p>
            <a:r>
              <a:rPr lang="en-US" sz="1700" i="1" dirty="0">
                <a:solidFill>
                  <a:schemeClr val="bg2"/>
                </a:solidFill>
              </a:rPr>
              <a:t>I was present for the entirety of the complex procedure. I </a:t>
            </a:r>
          </a:p>
          <a:p>
            <a:r>
              <a:rPr lang="en-US" sz="1700" i="1" dirty="0">
                <a:solidFill>
                  <a:schemeClr val="bg2"/>
                </a:solidFill>
              </a:rPr>
              <a:t>Agree with the resident's documentation of the complex </a:t>
            </a:r>
            <a:endParaRPr lang="en-US" sz="1700" i="1" dirty="0">
              <a:solidFill>
                <a:schemeClr val="bg2"/>
              </a:solidFill>
              <a:cs typeface="Arial"/>
            </a:endParaRPr>
          </a:p>
          <a:p>
            <a:r>
              <a:rPr lang="en-US" sz="1700" i="1" dirty="0">
                <a:solidFill>
                  <a:schemeClr val="bg2"/>
                </a:solidFill>
              </a:rPr>
              <a:t>procedure. The procedure was complex because ***.</a:t>
            </a:r>
          </a:p>
        </p:txBody>
      </p:sp>
      <p:pic>
        <p:nvPicPr>
          <p:cNvPr id="10" name="Picture 9" descr="Coronary anatomy - PC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63" y="3962680"/>
            <a:ext cx="2708017" cy="1351961"/>
          </a:xfrm>
          <a:prstGeom prst="rect">
            <a:avLst/>
          </a:prstGeom>
        </p:spPr>
      </p:pic>
      <p:pic>
        <p:nvPicPr>
          <p:cNvPr id="12" name="Picture 11" descr="xray held by hands isolated over a white background | Freestock photos"/>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5075" y="3899435"/>
            <a:ext cx="990600" cy="1496907"/>
          </a:xfrm>
          <a:prstGeom prst="rect">
            <a:avLst/>
          </a:prstGeom>
        </p:spPr>
      </p:pic>
    </p:spTree>
    <p:extLst>
      <p:ext uri="{BB962C8B-B14F-4D97-AF65-F5344CB8AC3E}">
        <p14:creationId xmlns:p14="http://schemas.microsoft.com/office/powerpoint/2010/main" val="2551339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66724" y="1584324"/>
            <a:ext cx="13015359" cy="4676776"/>
          </a:xfrm>
        </p:spPr>
        <p:txBody>
          <a:bodyPr/>
          <a:lstStyle/>
          <a:p>
            <a:pPr lvl="1"/>
            <a:r>
              <a:rPr lang="en-US" sz="1600" dirty="0">
                <a:solidFill>
                  <a:schemeClr val="tx2"/>
                </a:solidFill>
              </a:rPr>
              <a:t>Specific complex or high-risk procedures require </a:t>
            </a:r>
            <a:r>
              <a:rPr lang="en-US" sz="1600" u="sng" dirty="0">
                <a:solidFill>
                  <a:schemeClr val="tx2"/>
                </a:solidFill>
              </a:rPr>
              <a:t>continual personal supervision</a:t>
            </a:r>
            <a:r>
              <a:rPr lang="en-US" sz="1600" dirty="0">
                <a:solidFill>
                  <a:schemeClr val="tx2"/>
                </a:solidFill>
              </a:rPr>
              <a:t> by the TP (i.e., TP is in the room)</a:t>
            </a:r>
          </a:p>
          <a:p>
            <a:pPr marL="457200" lvl="2"/>
            <a:r>
              <a:rPr lang="en-US" dirty="0"/>
              <a:t>Interventional radiology</a:t>
            </a:r>
          </a:p>
          <a:p>
            <a:pPr marL="457200" lvl="2"/>
            <a:r>
              <a:rPr lang="en-US" dirty="0"/>
              <a:t>Cardiac catheterization</a:t>
            </a:r>
          </a:p>
          <a:p>
            <a:pPr marL="457200" lvl="2"/>
            <a:r>
              <a:rPr lang="en-US" dirty="0"/>
              <a:t>Stress tests</a:t>
            </a:r>
          </a:p>
          <a:p>
            <a:pPr marL="457200" lvl="2"/>
            <a:r>
              <a:rPr lang="en-US" dirty="0"/>
              <a:t>Trans-esophageal echocardiography</a:t>
            </a:r>
          </a:p>
          <a:p>
            <a:endParaRPr lang="en-US" dirty="0"/>
          </a:p>
        </p:txBody>
      </p:sp>
      <p:sp>
        <p:nvSpPr>
          <p:cNvPr id="5" name="Title 4"/>
          <p:cNvSpPr>
            <a:spLocks noGrp="1"/>
          </p:cNvSpPr>
          <p:nvPr>
            <p:ph type="title"/>
          </p:nvPr>
        </p:nvSpPr>
        <p:spPr>
          <a:xfrm>
            <a:off x="466725" y="342900"/>
            <a:ext cx="12325544" cy="723900"/>
          </a:xfrm>
        </p:spPr>
        <p:txBody>
          <a:bodyPr/>
          <a:lstStyle/>
          <a:p>
            <a:r>
              <a:rPr lang="en-US"/>
              <a:t>TP must be present physically present throughout the entire complex and high risk procedure</a:t>
            </a:r>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32</a:t>
            </a:fld>
            <a:endParaRPr lang="en-US"/>
          </a:p>
        </p:txBody>
      </p:sp>
      <p:pic>
        <p:nvPicPr>
          <p:cNvPr id="3" name="Picture 2" descr="ClinMed International Library | Diagnosis of Stres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540" y="4950779"/>
            <a:ext cx="4545913" cy="1721268"/>
          </a:xfrm>
          <a:prstGeom prst="rect">
            <a:avLst/>
          </a:prstGeom>
        </p:spPr>
      </p:pic>
      <p:sp>
        <p:nvSpPr>
          <p:cNvPr id="10" name="Oval Callout 9"/>
          <p:cNvSpPr/>
          <p:nvPr/>
        </p:nvSpPr>
        <p:spPr bwMode="auto">
          <a:xfrm>
            <a:off x="2403466" y="3751951"/>
            <a:ext cx="1876119" cy="1252907"/>
          </a:xfrm>
          <a:prstGeom prst="wedgeEllipseCallout">
            <a:avLst>
              <a:gd name="adj1" fmla="val -64845"/>
              <a:gd name="adj2" fmla="val 85352"/>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Do I have to </a:t>
            </a:r>
          </a:p>
          <a:p>
            <a:pPr algn="ctr"/>
            <a:r>
              <a:rPr lang="en-US" sz="1600" dirty="0">
                <a:solidFill>
                  <a:schemeClr val="bg1"/>
                </a:solidFill>
              </a:rPr>
              <a:t>be present for a </a:t>
            </a:r>
          </a:p>
          <a:p>
            <a:pPr algn="ctr"/>
            <a:r>
              <a:rPr lang="en-US" sz="1600" dirty="0">
                <a:solidFill>
                  <a:schemeClr val="bg1"/>
                </a:solidFill>
              </a:rPr>
              <a:t>complex</a:t>
            </a:r>
          </a:p>
          <a:p>
            <a:pPr algn="ctr"/>
            <a:r>
              <a:rPr lang="en-US" sz="1600" dirty="0">
                <a:solidFill>
                  <a:schemeClr val="bg1"/>
                </a:solidFill>
              </a:rPr>
              <a:t>procedure? </a:t>
            </a:r>
          </a:p>
        </p:txBody>
      </p:sp>
      <p:pic>
        <p:nvPicPr>
          <p:cNvPr id="11" name="Picture 10" descr="Doctor Free Stock Photo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328" y="2959018"/>
            <a:ext cx="1732999" cy="1732999"/>
          </a:xfrm>
          <a:prstGeom prst="rect">
            <a:avLst/>
          </a:prstGeom>
        </p:spPr>
      </p:pic>
      <p:sp>
        <p:nvSpPr>
          <p:cNvPr id="7" name="Oval Callout 6"/>
          <p:cNvSpPr/>
          <p:nvPr/>
        </p:nvSpPr>
        <p:spPr bwMode="auto">
          <a:xfrm>
            <a:off x="6045717" y="3242141"/>
            <a:ext cx="2344665" cy="1191114"/>
          </a:xfrm>
          <a:prstGeom prst="wedgeEllipseCallout">
            <a:avLst>
              <a:gd name="adj1" fmla="val -62981"/>
              <a:gd name="adj2" fmla="val -51681"/>
            </a:avLst>
          </a:prstGeom>
          <a:solidFill>
            <a:schemeClr val="accent5"/>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defRPr/>
            </a:pPr>
            <a:r>
              <a:rPr lang="en-US" sz="1600" dirty="0">
                <a:solidFill>
                  <a:schemeClr val="bg1"/>
                </a:solidFill>
              </a:rPr>
              <a:t>Yes, you must be </a:t>
            </a:r>
          </a:p>
          <a:p>
            <a:pPr>
              <a:defRPr/>
            </a:pPr>
            <a:r>
              <a:rPr lang="en-US" sz="1600" dirty="0">
                <a:solidFill>
                  <a:schemeClr val="bg1"/>
                </a:solidFill>
              </a:rPr>
              <a:t>present for the entire </a:t>
            </a:r>
          </a:p>
          <a:p>
            <a:pPr>
              <a:defRPr/>
            </a:pPr>
            <a:r>
              <a:rPr lang="en-US" sz="1600" dirty="0">
                <a:solidFill>
                  <a:schemeClr val="bg1"/>
                </a:solidFill>
              </a:rPr>
              <a:t>complex procedure. </a:t>
            </a:r>
          </a:p>
        </p:txBody>
      </p:sp>
      <p:pic>
        <p:nvPicPr>
          <p:cNvPr id="6" name="Picture 5" descr="File:US Navy 040422-N-9273C-058 Cdr. Joseph Sherrill, a visiting ..."/>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0251" y="4726743"/>
            <a:ext cx="1390046" cy="1945304"/>
          </a:xfrm>
          <a:prstGeom prst="rect">
            <a:avLst/>
          </a:prstGeom>
        </p:spPr>
      </p:pic>
      <p:sp>
        <p:nvSpPr>
          <p:cNvPr id="12" name="Rectangle 11"/>
          <p:cNvSpPr/>
          <p:nvPr/>
        </p:nvSpPr>
        <p:spPr>
          <a:xfrm>
            <a:off x="8965497" y="2108145"/>
            <a:ext cx="3116761" cy="2536066"/>
          </a:xfrm>
          <a:prstGeom prst="rect">
            <a:avLst/>
          </a:prstGeom>
          <a:solidFill>
            <a:srgbClr val="ADD6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600"/>
              </a:spcAft>
              <a:defRPr/>
            </a:pPr>
            <a:r>
              <a:rPr lang="en-US" b="1" dirty="0" err="1">
                <a:solidFill>
                  <a:schemeClr val="tx1"/>
                </a:solidFill>
              </a:rPr>
              <a:t>SmartPhrase</a:t>
            </a:r>
            <a:r>
              <a:rPr lang="en-US" b="1" dirty="0">
                <a:solidFill>
                  <a:schemeClr val="tx1"/>
                </a:solidFill>
              </a:rPr>
              <a:t> .TP25: </a:t>
            </a:r>
          </a:p>
          <a:p>
            <a:pPr>
              <a:spcAft>
                <a:spcPts val="600"/>
              </a:spcAft>
              <a:defRPr/>
            </a:pPr>
            <a:r>
              <a:rPr lang="en-US" dirty="0">
                <a:solidFill>
                  <a:schemeClr val="tx1"/>
                </a:solidFill>
              </a:rPr>
              <a:t>“I was present for the entirety of the complex  procedure. I agree with the residents documentation of the complex procedure. The procedure was complex because ***. TP Name”</a:t>
            </a:r>
          </a:p>
        </p:txBody>
      </p:sp>
    </p:spTree>
    <p:custDataLst>
      <p:tags r:id="rId1"/>
    </p:custDataLst>
    <p:extLst>
      <p:ext uri="{BB962C8B-B14F-4D97-AF65-F5344CB8AC3E}">
        <p14:creationId xmlns:p14="http://schemas.microsoft.com/office/powerpoint/2010/main" val="419472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1"/>
            <a:r>
              <a:rPr lang="en-US" dirty="0"/>
              <a:t>Examples: Unacceptable Attestations</a:t>
            </a:r>
          </a:p>
          <a:p>
            <a:pPr lvl="2"/>
            <a:r>
              <a:rPr lang="en-US" dirty="0"/>
              <a:t>“Agree with above.”</a:t>
            </a:r>
          </a:p>
          <a:p>
            <a:pPr lvl="2"/>
            <a:r>
              <a:rPr lang="en-US" dirty="0"/>
              <a:t>“I was available.” </a:t>
            </a:r>
          </a:p>
          <a:p>
            <a:pPr lvl="2"/>
            <a:r>
              <a:rPr lang="en-US" dirty="0"/>
              <a:t>An electronic countersignature or identity alone</a:t>
            </a:r>
          </a:p>
          <a:p>
            <a:endParaRPr lang="en-US" dirty="0"/>
          </a:p>
        </p:txBody>
      </p:sp>
      <p:sp>
        <p:nvSpPr>
          <p:cNvPr id="5" name="Title 4"/>
          <p:cNvSpPr>
            <a:spLocks noGrp="1"/>
          </p:cNvSpPr>
          <p:nvPr>
            <p:ph type="title"/>
          </p:nvPr>
        </p:nvSpPr>
        <p:spPr/>
        <p:txBody>
          <a:bodyPr/>
          <a:lstStyle/>
          <a:p>
            <a:r>
              <a:rPr lang="en-US" dirty="0"/>
              <a:t>Unacceptable TP Attestations for Medicare</a:t>
            </a:r>
          </a:p>
        </p:txBody>
      </p:sp>
      <p:pic>
        <p:nvPicPr>
          <p:cNvPr id="3" name="Picture 2" descr="A person holding a cell phone&#10;&#10;Description automatically generated">
            <a:extLst>
              <a:ext uri="{FF2B5EF4-FFF2-40B4-BE49-F238E27FC236}">
                <a16:creationId xmlns:a16="http://schemas.microsoft.com/office/drawing/2014/main" id="{5171F66F-D8DD-F47F-E15D-DC98BD039A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33225" y="1731347"/>
            <a:ext cx="2921819" cy="4382729"/>
          </a:xfrm>
          <a:prstGeom prst="rect">
            <a:avLst/>
          </a:prstGeom>
        </p:spPr>
      </p:pic>
    </p:spTree>
    <p:extLst>
      <p:ext uri="{BB962C8B-B14F-4D97-AF65-F5344CB8AC3E}">
        <p14:creationId xmlns:p14="http://schemas.microsoft.com/office/powerpoint/2010/main" val="3498703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NC Medicaid Procedures</a:t>
            </a:r>
          </a:p>
        </p:txBody>
      </p:sp>
      <p:sp>
        <p:nvSpPr>
          <p:cNvPr id="3" name="Slide Number Placeholder 2"/>
          <p:cNvSpPr>
            <a:spLocks noGrp="1"/>
          </p:cNvSpPr>
          <p:nvPr>
            <p:ph type="sldNum" sz="quarter" idx="4294967295"/>
          </p:nvPr>
        </p:nvSpPr>
        <p:spPr>
          <a:xfrm>
            <a:off x="254793" y="6530465"/>
            <a:ext cx="423863" cy="209550"/>
          </a:xfrm>
        </p:spPr>
        <p:txBody>
          <a:bodyPr/>
          <a:lstStyle/>
          <a:p>
            <a:pPr lvl="8"/>
            <a:fld id="{63DCA5C9-2E11-4C67-86EB-AE1DE127DC64}" type="slidenum">
              <a:rPr lang="en-US" smtClean="0"/>
              <a:pPr lvl="8"/>
              <a:t>34</a:t>
            </a:fld>
            <a:endParaRPr lang="en-US"/>
          </a:p>
        </p:txBody>
      </p:sp>
    </p:spTree>
    <p:custDataLst>
      <p:tags r:id="rId1"/>
    </p:custDataLst>
    <p:extLst>
      <p:ext uri="{BB962C8B-B14F-4D97-AF65-F5344CB8AC3E}">
        <p14:creationId xmlns:p14="http://schemas.microsoft.com/office/powerpoint/2010/main" val="245647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8C047C6A-F48B-8B7A-ED3D-77D0380D48BC}"/>
              </a:ext>
            </a:extLst>
          </p:cNvPr>
          <p:cNvGraphicFramePr>
            <a:graphicFrameLocks noChangeAspect="1"/>
          </p:cNvGraphicFramePr>
          <p:nvPr>
            <p:custDataLst>
              <p:tags r:id="rId2"/>
            </p:custDataLst>
            <p:extLst>
              <p:ext uri="{D42A27DB-BD31-4B8C-83A1-F6EECF244321}">
                <p14:modId xmlns:p14="http://schemas.microsoft.com/office/powerpoint/2010/main" val="3597047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sz="quarter" idx="12"/>
          </p:nvPr>
        </p:nvSpPr>
        <p:spPr/>
        <p:txBody>
          <a:bodyPr/>
          <a:lstStyle/>
          <a:p>
            <a:pPr lvl="2">
              <a:spcAft>
                <a:spcPts val="600"/>
              </a:spcAft>
            </a:pPr>
            <a:r>
              <a:rPr lang="en-US" dirty="0"/>
              <a:t>The degree of supervision is based on the skill, level of training, and experience of the resident as well as the patient's condition.</a:t>
            </a:r>
          </a:p>
          <a:p>
            <a:pPr lvl="2">
              <a:spcAft>
                <a:spcPts val="0"/>
              </a:spcAft>
            </a:pPr>
            <a:r>
              <a:rPr lang="en-US" dirty="0">
                <a:cs typeface="Arial" charset="0"/>
              </a:rPr>
              <a:t>TP must provide “direct supervision” (available in the office or procedural suite).</a:t>
            </a:r>
          </a:p>
          <a:p>
            <a:pPr lvl="2">
              <a:spcAft>
                <a:spcPts val="0"/>
              </a:spcAft>
            </a:pPr>
            <a:endParaRPr lang="en-US" dirty="0"/>
          </a:p>
          <a:p>
            <a:pPr lvl="2">
              <a:spcAft>
                <a:spcPts val="0"/>
              </a:spcAft>
            </a:pPr>
            <a:r>
              <a:rPr lang="en-US" dirty="0"/>
              <a:t>Written documentation in the medical record for NC Medicaid patients must clearly designate the </a:t>
            </a:r>
          </a:p>
          <a:p>
            <a:pPr marL="0" lvl="2" indent="231775">
              <a:spcAft>
                <a:spcPts val="600"/>
              </a:spcAft>
              <a:buNone/>
            </a:pPr>
            <a:r>
              <a:rPr lang="en-US" dirty="0"/>
              <a:t>supervising physician and be signed by that physician.</a:t>
            </a:r>
          </a:p>
          <a:p>
            <a:pPr lvl="2"/>
            <a:endParaRPr lang="en-US" dirty="0"/>
          </a:p>
          <a:p>
            <a:endParaRPr lang="en-US" dirty="0"/>
          </a:p>
        </p:txBody>
      </p:sp>
      <p:sp>
        <p:nvSpPr>
          <p:cNvPr id="2" name="Slide Number Placeholder 1"/>
          <p:cNvSpPr>
            <a:spLocks noGrp="1"/>
          </p:cNvSpPr>
          <p:nvPr>
            <p:ph type="sldNum" sz="quarter" idx="16"/>
          </p:nvPr>
        </p:nvSpPr>
        <p:spPr/>
        <p:txBody>
          <a:bodyPr/>
          <a:lstStyle/>
          <a:p>
            <a:pPr lvl="8"/>
            <a:fld id="{63DCA5C9-2E11-4C67-86EB-AE1DE127DC64}" type="slidenum">
              <a:rPr lang="en-US" smtClean="0"/>
              <a:pPr lvl="8"/>
              <a:t>35</a:t>
            </a:fld>
            <a:endParaRPr lang="en-US"/>
          </a:p>
        </p:txBody>
      </p:sp>
      <p:sp>
        <p:nvSpPr>
          <p:cNvPr id="6" name="Title 5"/>
          <p:cNvSpPr>
            <a:spLocks noGrp="1"/>
          </p:cNvSpPr>
          <p:nvPr>
            <p:ph type="title"/>
          </p:nvPr>
        </p:nvSpPr>
        <p:spPr/>
        <p:txBody>
          <a:bodyPr vert="horz"/>
          <a:lstStyle/>
          <a:p>
            <a:r>
              <a:rPr lang="en-US"/>
              <a:t>Procedures for NC Medicaid require direct supervision </a:t>
            </a:r>
          </a:p>
        </p:txBody>
      </p:sp>
      <p:sp>
        <p:nvSpPr>
          <p:cNvPr id="9" name="Rectangle 8"/>
          <p:cNvSpPr/>
          <p:nvPr/>
        </p:nvSpPr>
        <p:spPr>
          <a:xfrm>
            <a:off x="466724" y="5451676"/>
            <a:ext cx="11300058" cy="809425"/>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a:solidFill>
                  <a:schemeClr val="bg1"/>
                </a:solidFill>
              </a:rPr>
              <a:t>IMMEDIATELY AVAILABLE PROCEDURE </a:t>
            </a:r>
            <a:r>
              <a:rPr lang="en-US" sz="1600" b="1" err="1">
                <a:solidFill>
                  <a:schemeClr val="bg1"/>
                </a:solidFill>
              </a:rPr>
              <a:t>SmartPhrase</a:t>
            </a:r>
            <a:r>
              <a:rPr lang="en-US" sz="1600" b="1">
                <a:solidFill>
                  <a:schemeClr val="bg1"/>
                </a:solidFill>
              </a:rPr>
              <a:t> .TP20 or .TPAVAL</a:t>
            </a:r>
          </a:p>
          <a:p>
            <a:pPr>
              <a:defRPr/>
            </a:pPr>
            <a:r>
              <a:rPr lang="en-US" sz="1600">
                <a:solidFill>
                  <a:schemeClr val="bg1"/>
                </a:solidFill>
              </a:rPr>
              <a:t>“This service was rendered under my overall direction and control.  I was immediately available in the procedural suite providing direct supervision.”</a:t>
            </a:r>
          </a:p>
        </p:txBody>
      </p:sp>
      <p:pic>
        <p:nvPicPr>
          <p:cNvPr id="4" name="Picture 3" descr="A doctor holding a clipboard&#10;&#10;Description automatically generated">
            <a:extLst>
              <a:ext uri="{FF2B5EF4-FFF2-40B4-BE49-F238E27FC236}">
                <a16:creationId xmlns:a16="http://schemas.microsoft.com/office/drawing/2014/main" id="{50A6C05B-09AB-732B-6875-3B7AD58E92F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88017" y="1652656"/>
            <a:ext cx="4954986" cy="3308284"/>
          </a:xfrm>
          <a:prstGeom prst="rect">
            <a:avLst/>
          </a:prstGeom>
        </p:spPr>
      </p:pic>
      <p:sp>
        <p:nvSpPr>
          <p:cNvPr id="5" name="TextBox 4">
            <a:extLst>
              <a:ext uri="{FF2B5EF4-FFF2-40B4-BE49-F238E27FC236}">
                <a16:creationId xmlns:a16="http://schemas.microsoft.com/office/drawing/2014/main" id="{35D09A31-9640-D9FD-66C3-5A82F58CC711}"/>
              </a:ext>
            </a:extLst>
          </p:cNvPr>
          <p:cNvSpPr txBox="1"/>
          <p:nvPr/>
        </p:nvSpPr>
        <p:spPr>
          <a:xfrm>
            <a:off x="7049729" y="5006890"/>
            <a:ext cx="3451123" cy="212366"/>
          </a:xfrm>
          <a:prstGeom prst="rect">
            <a:avLst/>
          </a:prstGeom>
          <a:noFill/>
        </p:spPr>
        <p:txBody>
          <a:bodyPr wrap="square" lIns="0" tIns="73152" rIns="0" bIns="0" rtlCol="0">
            <a:spAutoFit/>
          </a:bodyPr>
          <a:lstStyle/>
          <a:p>
            <a:r>
              <a:rPr lang="en-US" sz="900" dirty="0">
                <a:hlinkClick r:id="rId8" tooltip="https://www.geritech.org/category/aging-health-needs/page/3/"/>
              </a:rPr>
              <a:t>This Photo</a:t>
            </a:r>
            <a:r>
              <a:rPr lang="en-US" sz="900" dirty="0"/>
              <a:t> by Unknown Author is licensed under </a:t>
            </a:r>
            <a:r>
              <a:rPr lang="en-US" sz="900" dirty="0">
                <a:hlinkClick r:id="rId9" tooltip="https://creativecommons.org/licenses/by-nc-nd/3.0/"/>
              </a:rPr>
              <a:t>CC BY-NC-ND</a:t>
            </a:r>
            <a:endParaRPr lang="en-US" sz="900" dirty="0"/>
          </a:p>
        </p:txBody>
      </p:sp>
    </p:spTree>
    <p:custDataLst>
      <p:tags r:id="rId1"/>
    </p:custDataLst>
    <p:extLst>
      <p:ext uri="{BB962C8B-B14F-4D97-AF65-F5344CB8AC3E}">
        <p14:creationId xmlns:p14="http://schemas.microsoft.com/office/powerpoint/2010/main" val="112995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Documentation Integrity in the Medical Record</a:t>
            </a:r>
          </a:p>
        </p:txBody>
      </p:sp>
    </p:spTree>
    <p:extLst>
      <p:ext uri="{BB962C8B-B14F-4D97-AF65-F5344CB8AC3E}">
        <p14:creationId xmlns:p14="http://schemas.microsoft.com/office/powerpoint/2010/main" val="1418774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66724" y="1584324"/>
            <a:ext cx="12108733" cy="4676776"/>
          </a:xfrm>
        </p:spPr>
        <p:txBody>
          <a:bodyPr/>
          <a:lstStyle/>
          <a:p>
            <a:pPr marL="50483">
              <a:spcBef>
                <a:spcPts val="600"/>
              </a:spcBef>
              <a:spcAft>
                <a:spcPts val="600"/>
              </a:spcAft>
              <a:buClr>
                <a:srgbClr val="99CCFF"/>
              </a:buClr>
              <a:buSzPct val="150000"/>
              <a:defRPr/>
            </a:pPr>
            <a:r>
              <a:rPr lang="en-US" dirty="0">
                <a:solidFill>
                  <a:srgbClr val="333333"/>
                </a:solidFill>
              </a:rPr>
              <a:t>Altering notes improperly may undermine the integrity of the electronic health record (EHR) and jeopardize reimbursement and patient safety.</a:t>
            </a:r>
          </a:p>
          <a:p>
            <a:pPr marL="680721" lvl="1" indent="-342900">
              <a:spcBef>
                <a:spcPts val="600"/>
              </a:spcBef>
              <a:spcAft>
                <a:spcPts val="600"/>
              </a:spcAft>
              <a:buClr>
                <a:srgbClr val="99CCFF"/>
              </a:buClr>
              <a:buSzPct val="100000"/>
              <a:buFont typeface="Arial" panose="020B0604020202020204" pitchFamily="34" charset="0"/>
              <a:buChar char="•"/>
              <a:defRPr/>
            </a:pPr>
            <a:r>
              <a:rPr lang="en-US" sz="1600" b="0" dirty="0">
                <a:solidFill>
                  <a:srgbClr val="333333"/>
                </a:solidFill>
              </a:rPr>
              <a:t>Medicare allows documentation changes within limits, including amendments, corrections, addenda, and delayed entries if they are clearly identified and there is no tampering with original content.</a:t>
            </a:r>
          </a:p>
          <a:p>
            <a:pPr marL="393383" indent="-342900">
              <a:spcBef>
                <a:spcPts val="600"/>
              </a:spcBef>
              <a:spcAft>
                <a:spcPts val="600"/>
              </a:spcAft>
              <a:buClr>
                <a:srgbClr val="99CCFF"/>
              </a:buClr>
              <a:buSzPct val="100000"/>
              <a:buFont typeface="Arial" panose="020B0604020202020204" pitchFamily="34" charset="0"/>
              <a:buChar char="•"/>
              <a:defRPr/>
            </a:pPr>
            <a:r>
              <a:rPr lang="en-US" dirty="0">
                <a:solidFill>
                  <a:srgbClr val="333333"/>
                </a:solidFill>
              </a:rPr>
              <a:t>The billing provider is responsible for the content of the documentation including its accuracy and any copied information.</a:t>
            </a:r>
          </a:p>
          <a:p>
            <a:pPr marL="393383" indent="-342900">
              <a:spcBef>
                <a:spcPts val="600"/>
              </a:spcBef>
              <a:spcAft>
                <a:spcPts val="600"/>
              </a:spcAft>
              <a:buClr>
                <a:srgbClr val="99CCFF"/>
              </a:buClr>
              <a:buSzPct val="100000"/>
              <a:buFont typeface="Arial" panose="020B0604020202020204" pitchFamily="34" charset="0"/>
              <a:buChar char="•"/>
              <a:defRPr/>
            </a:pPr>
            <a:r>
              <a:rPr lang="en-US" dirty="0">
                <a:solidFill>
                  <a:srgbClr val="333333"/>
                </a:solidFill>
              </a:rPr>
              <a:t>Clinical documentation must demonstrate clearly distinct variation between notes.</a:t>
            </a:r>
          </a:p>
          <a:p>
            <a:pPr marL="393383" indent="-342900">
              <a:spcBef>
                <a:spcPts val="600"/>
              </a:spcBef>
              <a:spcAft>
                <a:spcPts val="600"/>
              </a:spcAft>
              <a:buClr>
                <a:srgbClr val="99CCFF"/>
              </a:buClr>
              <a:buSzPct val="100000"/>
              <a:buFont typeface="Arial" panose="020B0604020202020204" pitchFamily="34" charset="0"/>
              <a:buChar char="•"/>
              <a:defRPr/>
            </a:pPr>
            <a:r>
              <a:rPr lang="en-US" b="1" dirty="0">
                <a:solidFill>
                  <a:srgbClr val="333333"/>
                </a:solidFill>
              </a:rPr>
              <a:t>The HPI, ROS, exam, and impression and plan must demonstrate documentation relevant to EACH clinical encounter and be reviewed and edited appropriately.</a:t>
            </a:r>
          </a:p>
          <a:p>
            <a:pPr marL="393383" indent="-342900">
              <a:spcBef>
                <a:spcPts val="600"/>
              </a:spcBef>
              <a:spcAft>
                <a:spcPts val="600"/>
              </a:spcAft>
              <a:buClr>
                <a:srgbClr val="99CCFF"/>
              </a:buClr>
              <a:buSzPct val="100000"/>
              <a:buFont typeface="Arial" panose="020B0604020202020204" pitchFamily="34" charset="0"/>
              <a:buChar char="•"/>
              <a:defRPr/>
            </a:pPr>
            <a:r>
              <a:rPr lang="en-US" dirty="0">
                <a:solidFill>
                  <a:srgbClr val="333333"/>
                </a:solidFill>
              </a:rPr>
              <a:t>When possible, the use of copying and pasting of laboratory, pathology or radiology results in its entirety should be minimized in order to reduce “note bloat.” Summarizing findings and medical judgment is encouraged. </a:t>
            </a:r>
          </a:p>
          <a:p>
            <a:pPr marL="393383" indent="-342900">
              <a:spcBef>
                <a:spcPts val="600"/>
              </a:spcBef>
              <a:spcAft>
                <a:spcPts val="600"/>
              </a:spcAft>
              <a:buClr>
                <a:srgbClr val="99CCFF"/>
              </a:buClr>
              <a:buSzPct val="100000"/>
              <a:buFont typeface="Arial" panose="020B0604020202020204" pitchFamily="34" charset="0"/>
              <a:buChar char="•"/>
              <a:defRPr/>
            </a:pPr>
            <a:endParaRPr lang="en-US" dirty="0">
              <a:solidFill>
                <a:srgbClr val="333333"/>
              </a:solidFill>
            </a:endParaRPr>
          </a:p>
          <a:p>
            <a:pPr marL="50483">
              <a:spcBef>
                <a:spcPts val="600"/>
              </a:spcBef>
              <a:spcAft>
                <a:spcPts val="600"/>
              </a:spcAft>
              <a:buClr>
                <a:srgbClr val="99CCFF"/>
              </a:buClr>
              <a:buSzPct val="100000"/>
              <a:defRPr/>
            </a:pPr>
            <a:r>
              <a:rPr lang="en-US" sz="1400" i="1" dirty="0">
                <a:solidFill>
                  <a:srgbClr val="333333"/>
                </a:solidFill>
              </a:rPr>
              <a:t>UNC Health Policy: </a:t>
            </a:r>
            <a:r>
              <a:rPr lang="en-US" sz="1400" i="1" dirty="0">
                <a:solidFill>
                  <a:srgbClr val="333333"/>
                </a:solidFill>
                <a:hlinkClick r:id="rId3"/>
              </a:rPr>
              <a:t>Copying and Pasting and Data Replication in Electronic Documentation</a:t>
            </a:r>
            <a:endParaRPr lang="en-US" sz="1800" i="1" dirty="0">
              <a:solidFill>
                <a:srgbClr val="333333"/>
              </a:solidFill>
            </a:endParaRPr>
          </a:p>
          <a:p>
            <a:endParaRPr lang="en-US" dirty="0"/>
          </a:p>
        </p:txBody>
      </p:sp>
      <p:sp>
        <p:nvSpPr>
          <p:cNvPr id="5" name="Title 4"/>
          <p:cNvSpPr>
            <a:spLocks noGrp="1"/>
          </p:cNvSpPr>
          <p:nvPr>
            <p:ph type="title"/>
          </p:nvPr>
        </p:nvSpPr>
        <p:spPr/>
        <p:txBody>
          <a:bodyPr/>
          <a:lstStyle/>
          <a:p>
            <a:r>
              <a:rPr lang="en-US" dirty="0"/>
              <a:t>Data Replication in Electronic Documentation</a:t>
            </a:r>
          </a:p>
        </p:txBody>
      </p:sp>
      <p:pic>
        <p:nvPicPr>
          <p:cNvPr id="6" name="Picture 5" descr="Policy - Free of Charge Creative Commons Handwriting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87464" y="158913"/>
            <a:ext cx="1637811" cy="1091874"/>
          </a:xfrm>
          <a:prstGeom prst="rect">
            <a:avLst/>
          </a:prstGeom>
        </p:spPr>
      </p:pic>
    </p:spTree>
    <p:extLst>
      <p:ext uri="{BB962C8B-B14F-4D97-AF65-F5344CB8AC3E}">
        <p14:creationId xmlns:p14="http://schemas.microsoft.com/office/powerpoint/2010/main" val="2447585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857140"/>
            <a:ext cx="7984256" cy="3475813"/>
          </a:xfrm>
        </p:spPr>
        <p:txBody>
          <a:bodyPr/>
          <a:lstStyle/>
          <a:p>
            <a:r>
              <a:rPr lang="en-US" dirty="0">
                <a:ea typeface="+mj-lt"/>
                <a:cs typeface="+mj-lt"/>
              </a:rPr>
              <a:t>Attestations</a:t>
            </a:r>
          </a:p>
          <a:p>
            <a:endParaRPr lang="en-US" dirty="0"/>
          </a:p>
        </p:txBody>
      </p:sp>
      <p:sp>
        <p:nvSpPr>
          <p:cNvPr id="5" name="Slide Number Placeholder 4"/>
          <p:cNvSpPr>
            <a:spLocks noGrp="1"/>
          </p:cNvSpPr>
          <p:nvPr>
            <p:ph type="sldNum" sz="quarter" idx="12"/>
          </p:nvPr>
        </p:nvSpPr>
        <p:spPr/>
        <p:txBody>
          <a:bodyPr/>
          <a:lstStyle/>
          <a:p>
            <a:fld id="{63DCA5C9-2E11-4C67-86EB-AE1DE127DC64}" type="slidenum">
              <a:rPr lang="en-US" smtClean="0"/>
              <a:pPr/>
              <a:t>38</a:t>
            </a:fld>
            <a:endParaRPr lang="en-US"/>
          </a:p>
        </p:txBody>
      </p:sp>
    </p:spTree>
    <p:custDataLst>
      <p:tags r:id="rId1"/>
    </p:custDataLst>
    <p:extLst>
      <p:ext uri="{BB962C8B-B14F-4D97-AF65-F5344CB8AC3E}">
        <p14:creationId xmlns:p14="http://schemas.microsoft.com/office/powerpoint/2010/main" val="420746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First Eight Things to Do with Your New Computer - Ask Leo!"/>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416581" y="2142292"/>
            <a:ext cx="5497513" cy="3668414"/>
          </a:xfrm>
        </p:spPr>
      </p:pic>
      <p:sp>
        <p:nvSpPr>
          <p:cNvPr id="9" name="Content Placeholder 8"/>
          <p:cNvSpPr>
            <a:spLocks noGrp="1"/>
          </p:cNvSpPr>
          <p:nvPr>
            <p:ph sz="quarter" idx="13"/>
          </p:nvPr>
        </p:nvSpPr>
        <p:spPr>
          <a:xfrm>
            <a:off x="466725" y="1638112"/>
            <a:ext cx="5497513" cy="4676775"/>
          </a:xfrm>
        </p:spPr>
        <p:txBody>
          <a:bodyPr/>
          <a:lstStyle/>
          <a:p>
            <a:pPr marL="285750" indent="-285750">
              <a:buClr>
                <a:schemeClr val="accent2"/>
              </a:buClr>
              <a:buFont typeface="Arial" panose="020B0604020202020204" pitchFamily="34" charset="0"/>
              <a:buChar char="•"/>
            </a:pPr>
            <a:r>
              <a:rPr lang="en-US"/>
              <a:t>Type </a:t>
            </a:r>
            <a:r>
              <a:rPr lang="en-US">
                <a:solidFill>
                  <a:schemeClr val="accent2"/>
                </a:solidFill>
              </a:rPr>
              <a:t>.ALLATTESTATIONSUNCHCS </a:t>
            </a:r>
            <a:r>
              <a:rPr lang="en-US"/>
              <a:t>directly in your note to access the Compliance built attestations in Epic. </a:t>
            </a:r>
          </a:p>
          <a:p>
            <a:pPr marL="285750" indent="-285750">
              <a:buClr>
                <a:schemeClr val="accent2"/>
              </a:buClr>
              <a:buFont typeface="Arial" panose="020B0604020202020204" pitchFamily="34" charset="0"/>
              <a:buChar char="•"/>
            </a:pPr>
            <a:r>
              <a:rPr lang="en-US"/>
              <a:t>Utilize the Compliance attestation shortcuts (</a:t>
            </a:r>
            <a:r>
              <a:rPr lang="en-US">
                <a:solidFill>
                  <a:schemeClr val="accent2"/>
                </a:solidFill>
              </a:rPr>
              <a:t>.TPXX</a:t>
            </a:r>
            <a:r>
              <a:rPr lang="en-US"/>
              <a:t>) to save you time. </a:t>
            </a:r>
          </a:p>
          <a:p>
            <a:pPr marL="285750" indent="-285750">
              <a:buClr>
                <a:schemeClr val="accent2"/>
              </a:buClr>
              <a:buFont typeface="Arial" panose="020B0604020202020204" pitchFamily="34" charset="0"/>
              <a:buChar char="•"/>
            </a:pPr>
            <a:r>
              <a:rPr lang="en-US"/>
              <a:t>Choose the attestation that represents how you participated in the service. Epic logic will determine if the service is billable. </a:t>
            </a:r>
          </a:p>
          <a:p>
            <a:pPr marL="285750" indent="-285750">
              <a:buClr>
                <a:schemeClr val="accent2"/>
              </a:buClr>
              <a:buFont typeface="Arial" panose="020B0604020202020204" pitchFamily="34" charset="0"/>
              <a:buChar char="•"/>
            </a:pPr>
            <a:r>
              <a:rPr lang="en-US"/>
              <a:t>Do not create your own attestations or Epic logic will not work. You may edit the attestations if needed. </a:t>
            </a:r>
          </a:p>
          <a:p>
            <a:endParaRPr lang="en-US"/>
          </a:p>
        </p:txBody>
      </p:sp>
      <p:sp>
        <p:nvSpPr>
          <p:cNvPr id="5" name="Slide Number Placeholder 4"/>
          <p:cNvSpPr>
            <a:spLocks noGrp="1"/>
          </p:cNvSpPr>
          <p:nvPr>
            <p:ph type="sldNum" sz="quarter" idx="16"/>
          </p:nvPr>
        </p:nvSpPr>
        <p:spPr/>
        <p:txBody>
          <a:bodyPr/>
          <a:lstStyle/>
          <a:p>
            <a:fld id="{63DCA5C9-2E11-4C67-86EB-AE1DE127DC64}" type="slidenum">
              <a:rPr lang="en-US" smtClean="0"/>
              <a:pPr/>
              <a:t>39</a:t>
            </a:fld>
            <a:endParaRPr lang="en-US"/>
          </a:p>
        </p:txBody>
      </p:sp>
      <p:sp>
        <p:nvSpPr>
          <p:cNvPr id="6" name="Title 5"/>
          <p:cNvSpPr>
            <a:spLocks noGrp="1"/>
          </p:cNvSpPr>
          <p:nvPr>
            <p:ph type="title"/>
          </p:nvPr>
        </p:nvSpPr>
        <p:spPr>
          <a:xfrm>
            <a:off x="466725" y="342900"/>
            <a:ext cx="13327096" cy="723900"/>
          </a:xfrm>
        </p:spPr>
        <p:txBody>
          <a:bodyPr/>
          <a:lstStyle/>
          <a:p>
            <a:r>
              <a:rPr lang="en-US"/>
              <a:t>Use Epic attestations for all residents note (.ALLATTESTATIONUNCHCS) </a:t>
            </a:r>
          </a:p>
        </p:txBody>
      </p:sp>
    </p:spTree>
    <p:custDataLst>
      <p:tags r:id="rId1"/>
    </p:custDataLst>
    <p:extLst>
      <p:ext uri="{BB962C8B-B14F-4D97-AF65-F5344CB8AC3E}">
        <p14:creationId xmlns:p14="http://schemas.microsoft.com/office/powerpoint/2010/main" val="300145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Principles of Coding and Documentation</a:t>
            </a:r>
          </a:p>
        </p:txBody>
      </p:sp>
    </p:spTree>
    <p:extLst>
      <p:ext uri="{BB962C8B-B14F-4D97-AF65-F5344CB8AC3E}">
        <p14:creationId xmlns:p14="http://schemas.microsoft.com/office/powerpoint/2010/main" val="2638174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40</a:t>
            </a:fld>
            <a:endParaRPr lang="en-US"/>
          </a:p>
        </p:txBody>
      </p:sp>
      <p:sp>
        <p:nvSpPr>
          <p:cNvPr id="11" name="Title 10"/>
          <p:cNvSpPr>
            <a:spLocks noGrp="1"/>
          </p:cNvSpPr>
          <p:nvPr>
            <p:ph type="title"/>
          </p:nvPr>
        </p:nvSpPr>
        <p:spPr/>
        <p:txBody>
          <a:bodyPr/>
          <a:lstStyle/>
          <a:p>
            <a:r>
              <a:rPr lang="en-US"/>
              <a:t>Utilize Compliance Attestations in Epic </a:t>
            </a:r>
          </a:p>
        </p:txBody>
      </p:sp>
      <p:pic>
        <p:nvPicPr>
          <p:cNvPr id="9" name="Picture 8"/>
          <p:cNvPicPr>
            <a:picLocks noChangeAspect="1"/>
          </p:cNvPicPr>
          <p:nvPr/>
        </p:nvPicPr>
        <p:blipFill>
          <a:blip r:embed="rId4"/>
          <a:stretch>
            <a:fillRect/>
          </a:stretch>
        </p:blipFill>
        <p:spPr>
          <a:xfrm>
            <a:off x="327862" y="1466754"/>
            <a:ext cx="7515770" cy="4230101"/>
          </a:xfrm>
          <a:prstGeom prst="rect">
            <a:avLst/>
          </a:prstGeom>
        </p:spPr>
      </p:pic>
      <p:pic>
        <p:nvPicPr>
          <p:cNvPr id="10" name="Picture 9"/>
          <p:cNvPicPr>
            <a:picLocks noChangeAspect="1"/>
          </p:cNvPicPr>
          <p:nvPr/>
        </p:nvPicPr>
        <p:blipFill>
          <a:blip r:embed="rId5"/>
          <a:stretch>
            <a:fillRect/>
          </a:stretch>
        </p:blipFill>
        <p:spPr>
          <a:xfrm>
            <a:off x="507262" y="4871733"/>
            <a:ext cx="7156970" cy="1650244"/>
          </a:xfrm>
          <a:prstGeom prst="rect">
            <a:avLst/>
          </a:prstGeom>
        </p:spPr>
      </p:pic>
      <p:sp>
        <p:nvSpPr>
          <p:cNvPr id="12" name="Rectangle 11"/>
          <p:cNvSpPr/>
          <p:nvPr/>
        </p:nvSpPr>
        <p:spPr>
          <a:xfrm>
            <a:off x="8236681" y="6189559"/>
            <a:ext cx="3459152" cy="276999"/>
          </a:xfrm>
          <a:prstGeom prst="rect">
            <a:avLst/>
          </a:prstGeom>
        </p:spPr>
        <p:txBody>
          <a:bodyPr wrap="none">
            <a:spAutoFit/>
          </a:bodyPr>
          <a:lstStyle/>
          <a:p>
            <a:pPr algn="ctr"/>
            <a:r>
              <a:rPr lang="en-US" sz="1200">
                <a:hlinkClick r:id="rId6"/>
              </a:rPr>
              <a:t>Compliance Attestations.pdf (unchealthcare.org)</a:t>
            </a:r>
            <a:endParaRPr lang="en-US" sz="1200">
              <a:solidFill>
                <a:schemeClr val="tx2"/>
              </a:solidFill>
            </a:endParaRPr>
          </a:p>
        </p:txBody>
      </p:sp>
      <p:pic>
        <p:nvPicPr>
          <p:cNvPr id="13" name="Content Placeholder 6"/>
          <p:cNvPicPr>
            <a:picLocks noChangeAspect="1"/>
          </p:cNvPicPr>
          <p:nvPr/>
        </p:nvPicPr>
        <p:blipFill>
          <a:blip r:embed="rId7"/>
          <a:stretch>
            <a:fillRect/>
          </a:stretch>
        </p:blipFill>
        <p:spPr>
          <a:xfrm>
            <a:off x="9082995" y="170590"/>
            <a:ext cx="2386516" cy="1114098"/>
          </a:xfrm>
          <a:prstGeom prst="rect">
            <a:avLst/>
          </a:prstGeom>
        </p:spPr>
      </p:pic>
      <p:pic>
        <p:nvPicPr>
          <p:cNvPr id="15" name="Picture 14"/>
          <p:cNvPicPr>
            <a:picLocks noChangeAspect="1"/>
          </p:cNvPicPr>
          <p:nvPr/>
        </p:nvPicPr>
        <p:blipFill>
          <a:blip r:embed="rId8"/>
          <a:stretch>
            <a:fillRect/>
          </a:stretch>
        </p:blipFill>
        <p:spPr>
          <a:xfrm>
            <a:off x="7884169" y="1466754"/>
            <a:ext cx="4207528" cy="4112243"/>
          </a:xfrm>
          <a:prstGeom prst="rect">
            <a:avLst/>
          </a:prstGeom>
        </p:spPr>
      </p:pic>
    </p:spTree>
    <p:custDataLst>
      <p:tags r:id="rId1"/>
    </p:custDataLst>
    <p:extLst>
      <p:ext uri="{BB962C8B-B14F-4D97-AF65-F5344CB8AC3E}">
        <p14:creationId xmlns:p14="http://schemas.microsoft.com/office/powerpoint/2010/main" val="1683116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r>
              <a:rPr lang="en-US" sz="1800" dirty="0"/>
              <a:t>PhysicianCompliance@unchealth.unc.edu</a:t>
            </a:r>
          </a:p>
          <a:p>
            <a:pPr lvl="2"/>
            <a:r>
              <a:rPr lang="en-US" sz="1700" dirty="0">
                <a:hlinkClick r:id="rId2"/>
              </a:rPr>
              <a:t>https://unchcs.intranet.unchealthcare.org/dept/ACP/compliance/</a:t>
            </a:r>
            <a:r>
              <a:rPr lang="en-US" sz="1700" dirty="0"/>
              <a:t> </a:t>
            </a:r>
          </a:p>
          <a:p>
            <a:pPr marL="1587" lvl="2" indent="0">
              <a:buNone/>
            </a:pPr>
            <a:endParaRPr lang="en-US" dirty="0"/>
          </a:p>
          <a:p>
            <a:endParaRPr lang="en-US" dirty="0"/>
          </a:p>
        </p:txBody>
      </p:sp>
      <p:sp>
        <p:nvSpPr>
          <p:cNvPr id="5" name="Title 4"/>
          <p:cNvSpPr>
            <a:spLocks noGrp="1"/>
          </p:cNvSpPr>
          <p:nvPr>
            <p:ph type="title"/>
          </p:nvPr>
        </p:nvSpPr>
        <p:spPr/>
        <p:txBody>
          <a:bodyPr/>
          <a:lstStyle/>
          <a:p>
            <a:r>
              <a:rPr lang="en-US" dirty="0"/>
              <a:t>Contact us – We are here to help!</a:t>
            </a:r>
          </a:p>
        </p:txBody>
      </p:sp>
      <p:graphicFrame>
        <p:nvGraphicFramePr>
          <p:cNvPr id="7" name="Table 6"/>
          <p:cNvGraphicFramePr>
            <a:graphicFrameLocks noGrp="1"/>
          </p:cNvGraphicFramePr>
          <p:nvPr/>
        </p:nvGraphicFramePr>
        <p:xfrm>
          <a:off x="1981200" y="2686051"/>
          <a:ext cx="8229600" cy="3482027"/>
        </p:xfrm>
        <a:graphic>
          <a:graphicData uri="http://schemas.openxmlformats.org/drawingml/2006/table">
            <a:tbl>
              <a:tblPr bandRow="1"/>
              <a:tblGrid>
                <a:gridCol w="3699544">
                  <a:extLst>
                    <a:ext uri="{9D8B030D-6E8A-4147-A177-3AD203B41FA5}">
                      <a16:colId xmlns:a16="http://schemas.microsoft.com/office/drawing/2014/main" val="20000"/>
                    </a:ext>
                  </a:extLst>
                </a:gridCol>
                <a:gridCol w="4530056">
                  <a:extLst>
                    <a:ext uri="{9D8B030D-6E8A-4147-A177-3AD203B41FA5}">
                      <a16:colId xmlns:a16="http://schemas.microsoft.com/office/drawing/2014/main" val="20001"/>
                    </a:ext>
                  </a:extLst>
                </a:gridCol>
              </a:tblGrid>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EXECUTIVE DIRECTOR</a:t>
                      </a: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0"/>
                  </a:ext>
                </a:extLst>
              </a:tr>
              <a:tr h="155445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Robin Davis Shuping, RN, MHA, CPC </a:t>
                      </a:r>
                      <a:r>
                        <a:rPr lang="en-US" sz="1400" dirty="0"/>
                        <a:t>| Executive Director, Physician Compliance</a:t>
                      </a:r>
                    </a:p>
                    <a:p>
                      <a:pPr>
                        <a:defRPr/>
                      </a:pPr>
                      <a:r>
                        <a:rPr lang="en-US" sz="1400" dirty="0"/>
                        <a:t>UNC Health</a:t>
                      </a:r>
                    </a:p>
                    <a:p>
                      <a:pPr>
                        <a:defRPr/>
                      </a:pPr>
                      <a:r>
                        <a:rPr lang="en-US" sz="1400" dirty="0"/>
                        <a:t>Phone 984.974.1017</a:t>
                      </a:r>
                    </a:p>
                    <a:p>
                      <a:pPr>
                        <a:defRPr/>
                      </a:pPr>
                      <a:r>
                        <a:rPr lang="en-US" sz="1400" u="none" dirty="0"/>
                        <a:t>Robin.Shuping@unchealth.unc.edu</a:t>
                      </a:r>
                    </a:p>
                    <a:p>
                      <a:pPr>
                        <a:defRPr/>
                      </a:pPr>
                      <a:endParaRPr lang="en-US" sz="1400"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pPr>
                        <a:defRPr/>
                      </a:pPr>
                      <a:endParaRPr lang="en-US" sz="1200" dirty="0"/>
                    </a:p>
                  </a:txBody>
                  <a:tcPr/>
                </a:tc>
                <a:extLst>
                  <a:ext uri="{0D108BD9-81ED-4DB2-BD59-A6C34878D82A}">
                    <a16:rowId xmlns:a16="http://schemas.microsoft.com/office/drawing/2014/main" val="10001"/>
                  </a:ext>
                </a:extLst>
              </a:tr>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ASSOCIATE DIRECTOR</a:t>
                      </a: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2"/>
                  </a:ext>
                </a:extLst>
              </a:tr>
              <a:tr h="13180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solidFill>
                          <a:schemeClr val="tx1"/>
                        </a:solidFill>
                      </a:endParaRP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995989" y="4831320"/>
            <a:ext cx="7059436" cy="954107"/>
          </a:xfrm>
          <a:prstGeom prst="rect">
            <a:avLst/>
          </a:prstGeom>
          <a:noFill/>
        </p:spPr>
        <p:txBody>
          <a:bodyPr wrap="square" rtlCol="0">
            <a:spAutoFit/>
          </a:bodyPr>
          <a:lstStyle/>
          <a:p>
            <a:pPr algn="l">
              <a:defRPr/>
            </a:pPr>
            <a:r>
              <a:rPr lang="en-US" sz="1400" b="1" dirty="0"/>
              <a:t>Noel Wagner, RN, MSN, CPC </a:t>
            </a:r>
            <a:r>
              <a:rPr lang="en-US" sz="1400" dirty="0"/>
              <a:t>| Associate Director, Physician Compliance</a:t>
            </a:r>
          </a:p>
          <a:p>
            <a:pPr algn="l">
              <a:defRPr/>
            </a:pPr>
            <a:r>
              <a:rPr lang="en-US" sz="1400" dirty="0"/>
              <a:t>UNC Health</a:t>
            </a:r>
          </a:p>
          <a:p>
            <a:pPr algn="l">
              <a:defRPr/>
            </a:pPr>
            <a:r>
              <a:rPr lang="en-US" sz="1400" dirty="0"/>
              <a:t>Phone 984.974.1308</a:t>
            </a:r>
          </a:p>
          <a:p>
            <a:pPr algn="l">
              <a:defRPr/>
            </a:pPr>
            <a:r>
              <a:rPr lang="en-US" sz="1400" dirty="0"/>
              <a:t>Noel.Wagner@unchealth.unc.edu</a:t>
            </a:r>
          </a:p>
        </p:txBody>
      </p:sp>
      <p:graphicFrame>
        <p:nvGraphicFramePr>
          <p:cNvPr id="9" name="Table 8"/>
          <p:cNvGraphicFramePr>
            <a:graphicFrameLocks noGrp="1"/>
          </p:cNvGraphicFramePr>
          <p:nvPr/>
        </p:nvGraphicFramePr>
        <p:xfrm>
          <a:off x="4295775" y="6054846"/>
          <a:ext cx="4000500" cy="655320"/>
        </p:xfrm>
        <a:graphic>
          <a:graphicData uri="http://schemas.openxmlformats.org/drawingml/2006/table">
            <a:tbl>
              <a:tblPr bandRow="1"/>
              <a:tblGrid>
                <a:gridCol w="4000500">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rPr>
                        <a:t>Confidential Hotline:</a:t>
                      </a:r>
                      <a:r>
                        <a:rPr lang="en-US" sz="1600" baseline="0" dirty="0">
                          <a:solidFill>
                            <a:schemeClr val="tx1"/>
                          </a:solidFill>
                          <a:latin typeface="+mn-lt"/>
                        </a:rPr>
                        <a:t> </a:t>
                      </a:r>
                      <a:r>
                        <a:rPr lang="en-US" sz="1600" dirty="0">
                          <a:solidFill>
                            <a:schemeClr val="tx1"/>
                          </a:solidFill>
                          <a:latin typeface="+mn-lt"/>
                        </a:rPr>
                        <a:t>1-800-362-2921 </a:t>
                      </a:r>
                    </a:p>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hlinkClick r:id="rId3"/>
                        </a:rPr>
                        <a:t>http://hotline.unchealthcare.org</a:t>
                      </a:r>
                      <a:r>
                        <a:rPr lang="en-US" sz="1600" dirty="0">
                          <a:solidFill>
                            <a:schemeClr val="tx1"/>
                          </a:solidFill>
                          <a:latin typeface="+mn-lt"/>
                        </a:rPr>
                        <a:t> </a:t>
                      </a:r>
                    </a:p>
                  </a:txBody>
                  <a:tcPr marL="96012" marR="960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a:stretch>
            <a:fillRect/>
          </a:stretch>
        </p:blipFill>
        <p:spPr>
          <a:xfrm>
            <a:off x="3905085" y="6021699"/>
            <a:ext cx="647828" cy="640214"/>
          </a:xfrm>
          <a:prstGeom prst="rect">
            <a:avLst/>
          </a:prstGeom>
        </p:spPr>
      </p:pic>
    </p:spTree>
    <p:extLst>
      <p:ext uri="{BB962C8B-B14F-4D97-AF65-F5344CB8AC3E}">
        <p14:creationId xmlns:p14="http://schemas.microsoft.com/office/powerpoint/2010/main" val="1556271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736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5" y="1584324"/>
            <a:ext cx="12600346" cy="4676776"/>
          </a:xfrm>
        </p:spPr>
        <p:txBody>
          <a:bodyPr/>
          <a:lstStyle/>
          <a:p>
            <a:pPr marL="50483">
              <a:spcBef>
                <a:spcPts val="1200"/>
              </a:spcBef>
              <a:spcAft>
                <a:spcPts val="1200"/>
              </a:spcAft>
              <a:buClr>
                <a:srgbClr val="99CCFF"/>
              </a:buClr>
              <a:buSzPct val="150000"/>
              <a:defRPr/>
            </a:pPr>
            <a:r>
              <a:rPr lang="en-US" dirty="0"/>
              <a:t>Appropriate billing requires three components:</a:t>
            </a:r>
          </a:p>
          <a:p>
            <a:pPr marL="909321" lvl="2" indent="-342900">
              <a:spcBef>
                <a:spcPts val="1200"/>
              </a:spcBef>
              <a:spcAft>
                <a:spcPts val="1200"/>
              </a:spcAft>
              <a:buClr>
                <a:srgbClr val="99CCFF"/>
              </a:buClr>
              <a:buSzPct val="100000"/>
              <a:defRPr/>
            </a:pPr>
            <a:r>
              <a:rPr lang="en-US" b="1" dirty="0">
                <a:solidFill>
                  <a:schemeClr val="accent2">
                    <a:lumMod val="75000"/>
                  </a:schemeClr>
                </a:solidFill>
              </a:rPr>
              <a:t>Doing only what is medically necessary</a:t>
            </a:r>
          </a:p>
          <a:p>
            <a:pPr marL="909321" lvl="2" indent="-342900">
              <a:spcBef>
                <a:spcPts val="1200"/>
              </a:spcBef>
              <a:spcAft>
                <a:spcPts val="1200"/>
              </a:spcAft>
              <a:buClr>
                <a:srgbClr val="99CCFF"/>
              </a:buClr>
              <a:buSzPct val="100000"/>
              <a:defRPr/>
            </a:pPr>
            <a:r>
              <a:rPr lang="en-US" b="1" dirty="0">
                <a:solidFill>
                  <a:schemeClr val="accent2">
                    <a:lumMod val="75000"/>
                  </a:schemeClr>
                </a:solidFill>
              </a:rPr>
              <a:t>Documenting what is done</a:t>
            </a:r>
          </a:p>
          <a:p>
            <a:pPr marL="909321" lvl="2" indent="-342900">
              <a:spcBef>
                <a:spcPts val="1200"/>
              </a:spcBef>
              <a:spcAft>
                <a:spcPts val="2400"/>
              </a:spcAft>
              <a:buClr>
                <a:srgbClr val="99CCFF"/>
              </a:buClr>
              <a:buSzPct val="100000"/>
              <a:defRPr/>
            </a:pPr>
            <a:r>
              <a:rPr lang="en-US" b="1" dirty="0">
                <a:solidFill>
                  <a:schemeClr val="accent2">
                    <a:lumMod val="75000"/>
                  </a:schemeClr>
                </a:solidFill>
              </a:rPr>
              <a:t>Billing what is documented</a:t>
            </a:r>
          </a:p>
          <a:p>
            <a:pPr marL="50483">
              <a:spcBef>
                <a:spcPts val="1200"/>
              </a:spcBef>
              <a:spcAft>
                <a:spcPts val="2400"/>
              </a:spcAft>
              <a:buClr>
                <a:srgbClr val="99CCFF"/>
              </a:buClr>
              <a:buSzPct val="150000"/>
              <a:defRPr/>
            </a:pPr>
            <a:r>
              <a:rPr lang="en-US" dirty="0"/>
              <a:t>Understanding and applying coding and documentation conventions allows for compliant billing, potential for increased revenue, and generally improved quality of the medical record documentation. </a:t>
            </a:r>
            <a:r>
              <a:rPr lang="en-US" sz="1600" dirty="0"/>
              <a:t>Appropriate documentation and billing practices make for good patient care and maximized compensation.</a:t>
            </a:r>
          </a:p>
          <a:p>
            <a:pPr marL="50483">
              <a:spcBef>
                <a:spcPts val="1200"/>
              </a:spcBef>
              <a:spcAft>
                <a:spcPts val="2400"/>
              </a:spcAft>
              <a:buClr>
                <a:srgbClr val="99CCFF"/>
              </a:buClr>
              <a:buSzPct val="150000"/>
              <a:defRPr/>
            </a:pPr>
            <a:endParaRPr lang="en-US" dirty="0"/>
          </a:p>
        </p:txBody>
      </p:sp>
      <p:sp>
        <p:nvSpPr>
          <p:cNvPr id="6" name="Title 5"/>
          <p:cNvSpPr>
            <a:spLocks noGrp="1"/>
          </p:cNvSpPr>
          <p:nvPr>
            <p:ph type="title"/>
          </p:nvPr>
        </p:nvSpPr>
        <p:spPr/>
        <p:txBody>
          <a:bodyPr/>
          <a:lstStyle/>
          <a:p>
            <a:r>
              <a:rPr lang="en-US" dirty="0"/>
              <a:t>Principles of Coding and Documentation</a:t>
            </a:r>
          </a:p>
        </p:txBody>
      </p:sp>
      <p:pic>
        <p:nvPicPr>
          <p:cNvPr id="3" name="Picture 2" descr="A person typing on a computer&#10;&#10;Description automatically generated">
            <a:extLst>
              <a:ext uri="{FF2B5EF4-FFF2-40B4-BE49-F238E27FC236}">
                <a16:creationId xmlns:a16="http://schemas.microsoft.com/office/drawing/2014/main" id="{25A36D6C-A6BE-CA86-1778-F7A3952159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66898" y="1556158"/>
            <a:ext cx="3862612" cy="2172356"/>
          </a:xfrm>
          <a:prstGeom prst="rect">
            <a:avLst/>
          </a:prstGeom>
        </p:spPr>
      </p:pic>
    </p:spTree>
    <p:extLst>
      <p:ext uri="{BB962C8B-B14F-4D97-AF65-F5344CB8AC3E}">
        <p14:creationId xmlns:p14="http://schemas.microsoft.com/office/powerpoint/2010/main" val="268653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Coding and Documenting Radiology Services</a:t>
            </a:r>
          </a:p>
        </p:txBody>
      </p:sp>
    </p:spTree>
    <p:extLst>
      <p:ext uri="{BB962C8B-B14F-4D97-AF65-F5344CB8AC3E}">
        <p14:creationId xmlns:p14="http://schemas.microsoft.com/office/powerpoint/2010/main" val="358731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6831AE8-3C4F-3B29-4519-9F0FC2D444EB}"/>
              </a:ext>
            </a:extLst>
          </p:cNvPr>
          <p:cNvGraphicFramePr>
            <a:graphicFrameLocks noChangeAspect="1"/>
          </p:cNvGraphicFramePr>
          <p:nvPr>
            <p:custDataLst>
              <p:tags r:id="rId1"/>
            </p:custDataLst>
            <p:extLst>
              <p:ext uri="{D42A27DB-BD31-4B8C-83A1-F6EECF244321}">
                <p14:modId xmlns:p14="http://schemas.microsoft.com/office/powerpoint/2010/main" val="4201363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p:cNvSpPr>
            <a:spLocks noGrp="1"/>
          </p:cNvSpPr>
          <p:nvPr>
            <p:ph sz="quarter" idx="12"/>
          </p:nvPr>
        </p:nvSpPr>
        <p:spPr>
          <a:xfrm>
            <a:off x="498764" y="1584324"/>
            <a:ext cx="12585469" cy="4676776"/>
          </a:xfrm>
        </p:spPr>
        <p:txBody>
          <a:bodyPr/>
          <a:lstStyle/>
          <a:p>
            <a:pPr lvl="1">
              <a:spcBef>
                <a:spcPts val="600"/>
              </a:spcBef>
              <a:spcAft>
                <a:spcPts val="1200"/>
              </a:spcAft>
              <a:buClr>
                <a:srgbClr val="99CCFF"/>
              </a:buClr>
              <a:buSzPct val="150000"/>
              <a:tabLst/>
              <a:defRPr/>
            </a:pPr>
            <a:r>
              <a:rPr lang="en-US" sz="1600" b="0" dirty="0">
                <a:solidFill>
                  <a:schemeClr val="tx2"/>
                </a:solidFill>
              </a:rPr>
              <a:t>Documentation for Interventional Radiology (IVR) procedures should include the following:</a:t>
            </a:r>
          </a:p>
          <a:p>
            <a:pPr marL="572771" lvl="1" indent="-342900">
              <a:spcBef>
                <a:spcPts val="600"/>
              </a:spcBef>
              <a:spcAft>
                <a:spcPts val="1200"/>
              </a:spcAft>
              <a:buClr>
                <a:srgbClr val="99CCFF"/>
              </a:buClr>
              <a:buSzPct val="100000"/>
              <a:buFont typeface="Arial" panose="020B0604020202020204" pitchFamily="34" charset="0"/>
              <a:buChar char="•"/>
              <a:defRPr/>
            </a:pPr>
            <a:r>
              <a:rPr lang="en-US" sz="1600" b="0" dirty="0">
                <a:solidFill>
                  <a:schemeClr val="tx2"/>
                </a:solidFill>
              </a:rPr>
              <a:t>The reason for the service</a:t>
            </a:r>
          </a:p>
          <a:p>
            <a:pPr marL="572771" lvl="1" indent="-342900">
              <a:spcBef>
                <a:spcPts val="600"/>
              </a:spcBef>
              <a:spcAft>
                <a:spcPts val="1200"/>
              </a:spcAft>
              <a:buClr>
                <a:srgbClr val="99CCFF"/>
              </a:buClr>
              <a:buSzPct val="100000"/>
              <a:buFont typeface="Arial" panose="020B0604020202020204" pitchFamily="34" charset="0"/>
              <a:buChar char="•"/>
              <a:defRPr/>
            </a:pPr>
            <a:r>
              <a:rPr lang="en-US" sz="1600" b="0" dirty="0">
                <a:solidFill>
                  <a:schemeClr val="tx2"/>
                </a:solidFill>
              </a:rPr>
              <a:t>Specific documentation of radiological guidance, if used during the procedure </a:t>
            </a:r>
          </a:p>
          <a:p>
            <a:pPr marL="572771" lvl="1" indent="-342900">
              <a:spcBef>
                <a:spcPts val="600"/>
              </a:spcBef>
              <a:spcAft>
                <a:spcPts val="1200"/>
              </a:spcAft>
              <a:buClr>
                <a:srgbClr val="99CCFF"/>
              </a:buClr>
              <a:buSzPct val="100000"/>
              <a:buFont typeface="Arial" panose="020B0604020202020204" pitchFamily="34" charset="0"/>
              <a:buChar char="•"/>
              <a:defRPr/>
            </a:pPr>
            <a:r>
              <a:rPr lang="en-US" sz="1600" b="0" dirty="0">
                <a:solidFill>
                  <a:schemeClr val="tx2"/>
                </a:solidFill>
              </a:rPr>
              <a:t>Any associated diagnosis codes</a:t>
            </a:r>
          </a:p>
        </p:txBody>
      </p:sp>
      <p:sp>
        <p:nvSpPr>
          <p:cNvPr id="6" name="Title 5"/>
          <p:cNvSpPr>
            <a:spLocks noGrp="1"/>
          </p:cNvSpPr>
          <p:nvPr>
            <p:ph type="title"/>
          </p:nvPr>
        </p:nvSpPr>
        <p:spPr>
          <a:xfrm>
            <a:off x="498763" y="401089"/>
            <a:ext cx="12194682" cy="723900"/>
          </a:xfrm>
        </p:spPr>
        <p:txBody>
          <a:bodyPr vert="horz"/>
          <a:lstStyle/>
          <a:p>
            <a:r>
              <a:rPr lang="en-US" dirty="0"/>
              <a:t>Documentation should include the reason for service, radiological guidance if used, and any associated diagnosis codes</a:t>
            </a:r>
          </a:p>
        </p:txBody>
      </p:sp>
      <p:pic>
        <p:nvPicPr>
          <p:cNvPr id="2" name="Picture 1" descr="Radiology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6916" y="3596496"/>
            <a:ext cx="3837313" cy="2740481"/>
          </a:xfrm>
          <a:prstGeom prst="rect">
            <a:avLst/>
          </a:prstGeom>
        </p:spPr>
      </p:pic>
    </p:spTree>
    <p:extLst>
      <p:ext uri="{BB962C8B-B14F-4D97-AF65-F5344CB8AC3E}">
        <p14:creationId xmlns:p14="http://schemas.microsoft.com/office/powerpoint/2010/main" val="227935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66725" y="1584324"/>
            <a:ext cx="12617508" cy="4676776"/>
          </a:xfrm>
        </p:spPr>
        <p:txBody>
          <a:bodyPr/>
          <a:lstStyle/>
          <a:p>
            <a:pPr marL="50483">
              <a:spcBef>
                <a:spcPts val="600"/>
              </a:spcBef>
              <a:spcAft>
                <a:spcPts val="600"/>
              </a:spcAft>
              <a:buClr>
                <a:srgbClr val="99CCFF"/>
              </a:buClr>
              <a:buSzPct val="150000"/>
              <a:defRPr/>
            </a:pPr>
            <a:r>
              <a:rPr lang="en-US" dirty="0"/>
              <a:t>Some radiology CPT code descriptions refer specifically to supervision of the imaging such as:</a:t>
            </a:r>
          </a:p>
          <a:p>
            <a:pPr marL="572771" lvl="1" indent="-342900">
              <a:spcBef>
                <a:spcPts val="600"/>
              </a:spcBef>
              <a:spcAft>
                <a:spcPts val="600"/>
              </a:spcAft>
              <a:buClr>
                <a:srgbClr val="99CCFF"/>
              </a:buClr>
              <a:buSzPct val="100000"/>
              <a:buFont typeface="Arial" panose="020B0604020202020204" pitchFamily="34" charset="0"/>
              <a:buChar char="•"/>
              <a:defRPr/>
            </a:pPr>
            <a:r>
              <a:rPr lang="en-US" sz="1600" b="0" dirty="0">
                <a:solidFill>
                  <a:schemeClr val="tx2"/>
                </a:solidFill>
              </a:rPr>
              <a:t>CPT 75605 – Aortography, thoracic, by </a:t>
            </a:r>
            <a:r>
              <a:rPr lang="en-US" sz="1600" b="0" dirty="0" err="1">
                <a:solidFill>
                  <a:schemeClr val="tx2"/>
                </a:solidFill>
              </a:rPr>
              <a:t>serialography</a:t>
            </a:r>
            <a:r>
              <a:rPr lang="en-US" sz="1600" b="0" dirty="0">
                <a:solidFill>
                  <a:schemeClr val="tx2"/>
                </a:solidFill>
              </a:rPr>
              <a:t>, radiological </a:t>
            </a:r>
            <a:r>
              <a:rPr lang="en-US" sz="1600" u="sng" dirty="0">
                <a:solidFill>
                  <a:schemeClr val="accent4"/>
                </a:solidFill>
              </a:rPr>
              <a:t>supervision</a:t>
            </a:r>
            <a:r>
              <a:rPr lang="en-US" sz="1600" dirty="0">
                <a:solidFill>
                  <a:schemeClr val="accent4"/>
                </a:solidFill>
              </a:rPr>
              <a:t> and interpretation</a:t>
            </a:r>
            <a:r>
              <a:rPr lang="en-US" sz="1600" b="0" dirty="0">
                <a:solidFill>
                  <a:schemeClr val="tx2"/>
                </a:solidFill>
              </a:rPr>
              <a:t>.  </a:t>
            </a:r>
          </a:p>
          <a:p>
            <a:pPr marL="572771" lvl="1" indent="-342900">
              <a:spcBef>
                <a:spcPts val="600"/>
              </a:spcBef>
              <a:spcAft>
                <a:spcPts val="600"/>
              </a:spcAft>
              <a:buClr>
                <a:srgbClr val="99CCFF"/>
              </a:buClr>
              <a:buSzPct val="150000"/>
              <a:buFont typeface="Wingdings" panose="05000000000000000000" pitchFamily="2" charset="2"/>
              <a:buChar char="§"/>
              <a:defRPr/>
            </a:pPr>
            <a:endParaRPr lang="en-US" sz="1600" dirty="0">
              <a:solidFill>
                <a:schemeClr val="tx2"/>
              </a:solidFill>
            </a:endParaRPr>
          </a:p>
          <a:p>
            <a:pPr marL="50483">
              <a:spcBef>
                <a:spcPts val="600"/>
              </a:spcBef>
              <a:spcAft>
                <a:spcPts val="600"/>
              </a:spcAft>
              <a:buClr>
                <a:srgbClr val="99CCFF"/>
              </a:buClr>
              <a:buSzPct val="150000"/>
              <a:defRPr/>
            </a:pPr>
            <a:r>
              <a:rPr lang="en-US" dirty="0"/>
              <a:t>Procedures that include the “supervision and interpretation” notation are known as </a:t>
            </a:r>
            <a:r>
              <a:rPr lang="en-US" b="1" dirty="0">
                <a:solidFill>
                  <a:schemeClr val="accent2"/>
                </a:solidFill>
              </a:rPr>
              <a:t>S&amp;I </a:t>
            </a:r>
            <a:r>
              <a:rPr lang="en-US" dirty="0"/>
              <a:t>codes, which include two distinct parts:</a:t>
            </a:r>
          </a:p>
          <a:p>
            <a:pPr marL="572771" lvl="1" indent="-342900">
              <a:spcBef>
                <a:spcPts val="600"/>
              </a:spcBef>
              <a:spcAft>
                <a:spcPts val="600"/>
              </a:spcAft>
              <a:buClr>
                <a:srgbClr val="99CCFF"/>
              </a:buClr>
              <a:buSzPct val="100000"/>
              <a:buFont typeface="Arial" panose="020B0604020202020204" pitchFamily="34" charset="0"/>
              <a:buChar char="•"/>
              <a:defRPr/>
            </a:pPr>
            <a:r>
              <a:rPr lang="en-US" sz="1600" dirty="0">
                <a:solidFill>
                  <a:schemeClr val="accent2"/>
                </a:solidFill>
              </a:rPr>
              <a:t>Personal supervision </a:t>
            </a:r>
            <a:r>
              <a:rPr lang="en-US" sz="1600" b="0" dirty="0">
                <a:solidFill>
                  <a:schemeClr val="tx2"/>
                </a:solidFill>
              </a:rPr>
              <a:t>of the radiologic portion of a procedure</a:t>
            </a:r>
          </a:p>
          <a:p>
            <a:pPr marL="572771" lvl="1" indent="-342900">
              <a:spcBef>
                <a:spcPts val="600"/>
              </a:spcBef>
              <a:spcAft>
                <a:spcPts val="600"/>
              </a:spcAft>
              <a:buClr>
                <a:srgbClr val="99CCFF"/>
              </a:buClr>
              <a:buSzPct val="100000"/>
              <a:buFont typeface="Arial" panose="020B0604020202020204" pitchFamily="34" charset="0"/>
              <a:buChar char="•"/>
              <a:defRPr/>
            </a:pPr>
            <a:r>
              <a:rPr lang="en-US" sz="1600" b="0" dirty="0">
                <a:solidFill>
                  <a:schemeClr val="tx2"/>
                </a:solidFill>
              </a:rPr>
              <a:t>The </a:t>
            </a:r>
            <a:r>
              <a:rPr lang="en-US" sz="1600" dirty="0">
                <a:solidFill>
                  <a:schemeClr val="accent2"/>
                </a:solidFill>
              </a:rPr>
              <a:t>interpretation</a:t>
            </a:r>
            <a:r>
              <a:rPr lang="en-US" sz="1600" b="0" dirty="0">
                <a:solidFill>
                  <a:schemeClr val="tx2"/>
                </a:solidFill>
              </a:rPr>
              <a:t> of the findings</a:t>
            </a:r>
          </a:p>
        </p:txBody>
      </p:sp>
      <p:sp>
        <p:nvSpPr>
          <p:cNvPr id="6" name="Title 5"/>
          <p:cNvSpPr>
            <a:spLocks noGrp="1"/>
          </p:cNvSpPr>
          <p:nvPr>
            <p:ph type="title"/>
          </p:nvPr>
        </p:nvSpPr>
        <p:spPr/>
        <p:txBody>
          <a:bodyPr/>
          <a:lstStyle/>
          <a:p>
            <a:r>
              <a:rPr lang="en-US" dirty="0"/>
              <a:t>Procedures Requiring Supervision</a:t>
            </a:r>
          </a:p>
        </p:txBody>
      </p:sp>
      <p:pic>
        <p:nvPicPr>
          <p:cNvPr id="4" name="Picture 3"/>
          <p:cNvPicPr>
            <a:picLocks noChangeAspect="1"/>
          </p:cNvPicPr>
          <p:nvPr/>
        </p:nvPicPr>
        <p:blipFill>
          <a:blip r:embed="rId3"/>
          <a:stretch>
            <a:fillRect/>
          </a:stretch>
        </p:blipFill>
        <p:spPr>
          <a:xfrm>
            <a:off x="8468348" y="3429000"/>
            <a:ext cx="1842104" cy="2937179"/>
          </a:xfrm>
          <a:prstGeom prst="rect">
            <a:avLst/>
          </a:prstGeom>
        </p:spPr>
      </p:pic>
    </p:spTree>
    <p:extLst>
      <p:ext uri="{BB962C8B-B14F-4D97-AF65-F5344CB8AC3E}">
        <p14:creationId xmlns:p14="http://schemas.microsoft.com/office/powerpoint/2010/main" val="341372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BA7C30AF-2013-9F90-66D2-AE1D3B3629CA}"/>
              </a:ext>
            </a:extLst>
          </p:cNvPr>
          <p:cNvGraphicFramePr>
            <a:graphicFrameLocks noChangeAspect="1"/>
          </p:cNvGraphicFramePr>
          <p:nvPr>
            <p:custDataLst>
              <p:tags r:id="rId1"/>
            </p:custDataLst>
            <p:extLst>
              <p:ext uri="{D42A27DB-BD31-4B8C-83A1-F6EECF244321}">
                <p14:modId xmlns:p14="http://schemas.microsoft.com/office/powerpoint/2010/main" val="4027797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12"/>
          </p:nvPr>
        </p:nvSpPr>
        <p:spPr>
          <a:xfrm>
            <a:off x="2132500" y="1705482"/>
            <a:ext cx="3652353" cy="4641065"/>
          </a:xfrm>
        </p:spPr>
        <p:txBody>
          <a:bodyPr/>
          <a:lstStyle/>
          <a:p>
            <a:pPr>
              <a:buClr>
                <a:schemeClr val="tx2"/>
              </a:buClr>
            </a:pPr>
            <a:endParaRPr lang="en-US" dirty="0"/>
          </a:p>
          <a:p>
            <a:pPr marL="285750" indent="-168275">
              <a:buClr>
                <a:schemeClr val="accent2"/>
              </a:buClr>
              <a:buFont typeface="Arial" panose="020B0604020202020204" pitchFamily="34" charset="0"/>
              <a:buChar char="•"/>
            </a:pPr>
            <a:r>
              <a:rPr lang="en-US" sz="1600" b="0" dirty="0">
                <a:solidFill>
                  <a:schemeClr val="tx2"/>
                </a:solidFill>
              </a:rPr>
              <a:t>Physician must be present during the performance of S&amp;I procedures.</a:t>
            </a:r>
          </a:p>
          <a:p>
            <a:pPr marL="114300" lvl="1"/>
            <a:r>
              <a:rPr lang="en-US" sz="1600" b="0" dirty="0">
                <a:solidFill>
                  <a:schemeClr val="tx2"/>
                </a:solidFill>
              </a:rPr>
              <a:t>  </a:t>
            </a:r>
          </a:p>
          <a:p>
            <a:pPr marL="285750" lvl="1" indent="-171450">
              <a:buClr>
                <a:schemeClr val="accent2"/>
              </a:buClr>
              <a:buFontTx/>
              <a:buChar char="•"/>
            </a:pPr>
            <a:endParaRPr lang="en-US" sz="1600" b="0" dirty="0">
              <a:solidFill>
                <a:schemeClr val="tx2"/>
              </a:solidFill>
            </a:endParaRPr>
          </a:p>
          <a:p>
            <a:pPr marL="285750" lvl="1" indent="-171450">
              <a:buClr>
                <a:schemeClr val="accent2"/>
              </a:buClr>
              <a:buFontTx/>
              <a:buChar char="•"/>
            </a:pPr>
            <a:r>
              <a:rPr lang="en-US" sz="1600" b="0" dirty="0">
                <a:solidFill>
                  <a:schemeClr val="tx2"/>
                </a:solidFill>
              </a:rPr>
              <a:t>Interpretation may be performed later by another physician.</a:t>
            </a:r>
          </a:p>
          <a:p>
            <a:pPr marL="285750" lvl="1" indent="-171450">
              <a:buClr>
                <a:schemeClr val="accent2"/>
              </a:buClr>
              <a:buFontTx/>
              <a:buChar char="•"/>
            </a:pPr>
            <a:r>
              <a:rPr lang="en-US" sz="1600" b="0" dirty="0">
                <a:solidFill>
                  <a:schemeClr val="tx2"/>
                </a:solidFill>
              </a:rPr>
              <a:t>Only one interpretation of an imaging study is billable.</a:t>
            </a:r>
          </a:p>
          <a:p>
            <a:pPr>
              <a:buClr>
                <a:schemeClr val="tx2"/>
              </a:buClr>
            </a:pPr>
            <a:endParaRPr lang="en-US" dirty="0"/>
          </a:p>
          <a:p>
            <a:pPr>
              <a:buClr>
                <a:schemeClr val="tx2"/>
              </a:buClr>
            </a:pPr>
            <a:endParaRPr lang="en-US" sz="1200" dirty="0"/>
          </a:p>
          <a:p>
            <a:pPr marL="285750" lvl="1" indent="-171450">
              <a:buClr>
                <a:schemeClr val="accent2"/>
              </a:buClr>
              <a:buFontTx/>
              <a:buChar char="•"/>
            </a:pPr>
            <a:r>
              <a:rPr lang="en-US" sz="1600" b="0" dirty="0">
                <a:solidFill>
                  <a:schemeClr val="tx2"/>
                </a:solidFill>
              </a:rPr>
              <a:t>Use modifier -52 to indicate a limited service</a:t>
            </a:r>
          </a:p>
          <a:p>
            <a:endParaRPr lang="en-US" dirty="0"/>
          </a:p>
        </p:txBody>
      </p:sp>
      <p:sp>
        <p:nvSpPr>
          <p:cNvPr id="3" name="Content Placeholder 2"/>
          <p:cNvSpPr>
            <a:spLocks noGrp="1"/>
          </p:cNvSpPr>
          <p:nvPr>
            <p:ph sz="quarter" idx="13"/>
          </p:nvPr>
        </p:nvSpPr>
        <p:spPr>
          <a:xfrm>
            <a:off x="7417556" y="1584323"/>
            <a:ext cx="4270138" cy="4883384"/>
          </a:xfrm>
        </p:spPr>
        <p:txBody>
          <a:bodyPr/>
          <a:lstStyle/>
          <a:p>
            <a:pPr>
              <a:buClr>
                <a:schemeClr val="tx2"/>
              </a:buClr>
            </a:pPr>
            <a:endParaRPr lang="en-US" b="1" dirty="0"/>
          </a:p>
          <a:p>
            <a:pPr>
              <a:buClr>
                <a:schemeClr val="tx2"/>
              </a:buClr>
            </a:pPr>
            <a:r>
              <a:rPr lang="en-US" dirty="0"/>
              <a:t>Medicare, Medicare Advantage, and Tricare require the teaching physician to be present during the procedure.</a:t>
            </a:r>
          </a:p>
          <a:p>
            <a:pPr>
              <a:buClr>
                <a:schemeClr val="tx2"/>
              </a:buClr>
            </a:pPr>
            <a:endParaRPr lang="en-US" dirty="0"/>
          </a:p>
          <a:p>
            <a:pPr>
              <a:buClr>
                <a:schemeClr val="tx2"/>
              </a:buClr>
            </a:pPr>
            <a:r>
              <a:rPr lang="en-US" dirty="0"/>
              <a:t>Example:  A radiologist is not usually present when an intraoperative angiogram is performed but may interpret the study following the procedure.</a:t>
            </a:r>
          </a:p>
          <a:p>
            <a:pPr>
              <a:buClr>
                <a:schemeClr val="tx2"/>
              </a:buClr>
            </a:pPr>
            <a:endParaRPr lang="en-US" dirty="0"/>
          </a:p>
          <a:p>
            <a:pPr>
              <a:buClr>
                <a:schemeClr val="tx2"/>
              </a:buClr>
            </a:pPr>
            <a:r>
              <a:rPr lang="en-US" dirty="0"/>
              <a:t>In the example above, the radiologist would bill the service with a -52 modifier to indicate an “interpretation only” and the surgeon would also bill using a -52 modifier to indicate “supervision only.”</a:t>
            </a:r>
          </a:p>
          <a:p>
            <a:endParaRPr lang="en-US" dirty="0"/>
          </a:p>
        </p:txBody>
      </p:sp>
      <p:sp>
        <p:nvSpPr>
          <p:cNvPr id="6" name="Title 5"/>
          <p:cNvSpPr>
            <a:spLocks noGrp="1"/>
          </p:cNvSpPr>
          <p:nvPr>
            <p:ph type="title"/>
          </p:nvPr>
        </p:nvSpPr>
        <p:spPr>
          <a:xfrm>
            <a:off x="457200" y="342900"/>
            <a:ext cx="10429461" cy="723900"/>
          </a:xfrm>
        </p:spPr>
        <p:txBody>
          <a:bodyPr vert="horz"/>
          <a:lstStyle/>
          <a:p>
            <a:r>
              <a:rPr lang="en-US" dirty="0"/>
              <a:t>Billing for Supervision and Interpretation (S&amp;I) Services</a:t>
            </a:r>
          </a:p>
        </p:txBody>
      </p:sp>
      <p:sp>
        <p:nvSpPr>
          <p:cNvPr id="8" name="Rectangle 7"/>
          <p:cNvSpPr/>
          <p:nvPr/>
        </p:nvSpPr>
        <p:spPr bwMode="auto">
          <a:xfrm>
            <a:off x="450472" y="1744753"/>
            <a:ext cx="1499418" cy="1292462"/>
          </a:xfrm>
          <a:prstGeom prst="rect">
            <a:avLst/>
          </a:prstGeom>
          <a:solidFill>
            <a:schemeClr val="accent1">
              <a:lumMod val="25000"/>
              <a:lumOff val="75000"/>
            </a:schemeClr>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algn="ctr" defTabSz="914400" fontAlgn="base">
              <a:spcBef>
                <a:spcPct val="0"/>
              </a:spcBef>
              <a:spcAft>
                <a:spcPct val="0"/>
              </a:spcAft>
            </a:pPr>
            <a:r>
              <a:rPr lang="en-US" sz="1600" b="1" dirty="0">
                <a:solidFill>
                  <a:schemeClr val="bg1"/>
                </a:solidFill>
              </a:rPr>
              <a:t>Billing for </a:t>
            </a:r>
          </a:p>
          <a:p>
            <a:pPr algn="ctr" defTabSz="914400" fontAlgn="base">
              <a:spcBef>
                <a:spcPct val="0"/>
              </a:spcBef>
              <a:spcAft>
                <a:spcPct val="0"/>
              </a:spcAft>
            </a:pPr>
            <a:r>
              <a:rPr lang="en-US" sz="1600" b="1" dirty="0">
                <a:solidFill>
                  <a:schemeClr val="bg1"/>
                </a:solidFill>
              </a:rPr>
              <a:t>supervision</a:t>
            </a:r>
            <a:endParaRPr lang="en-US" sz="1600" b="1" dirty="0">
              <a:solidFill>
                <a:schemeClr val="bg1"/>
              </a:solidFill>
              <a:latin typeface="Arial" charset="0"/>
              <a:cs typeface="Arial" charset="0"/>
            </a:endParaRPr>
          </a:p>
        </p:txBody>
      </p:sp>
      <p:sp>
        <p:nvSpPr>
          <p:cNvPr id="10" name="Rectangle 9"/>
          <p:cNvSpPr/>
          <p:nvPr/>
        </p:nvSpPr>
        <p:spPr bwMode="auto">
          <a:xfrm>
            <a:off x="457200" y="3173168"/>
            <a:ext cx="1499418" cy="1705692"/>
          </a:xfrm>
          <a:prstGeom prst="rect">
            <a:avLst/>
          </a:prstGeom>
          <a:solidFill>
            <a:schemeClr val="accent5"/>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algn="ctr" defTabSz="914400" fontAlgn="base">
              <a:spcBef>
                <a:spcPct val="0"/>
              </a:spcBef>
              <a:spcAft>
                <a:spcPct val="0"/>
              </a:spcAft>
            </a:pPr>
            <a:r>
              <a:rPr lang="en-US" sz="1600" b="1" dirty="0">
                <a:solidFill>
                  <a:schemeClr val="bg1"/>
                </a:solidFill>
              </a:rPr>
              <a:t>Billing for</a:t>
            </a:r>
          </a:p>
          <a:p>
            <a:pPr algn="ctr" defTabSz="914400" fontAlgn="base">
              <a:spcBef>
                <a:spcPct val="0"/>
              </a:spcBef>
              <a:spcAft>
                <a:spcPct val="0"/>
              </a:spcAft>
            </a:pPr>
            <a:r>
              <a:rPr lang="en-US" sz="1600" b="1" dirty="0">
                <a:solidFill>
                  <a:schemeClr val="bg1"/>
                </a:solidFill>
                <a:latin typeface="Arial" charset="0"/>
                <a:cs typeface="Arial" charset="0"/>
              </a:rPr>
              <a:t>interpretation</a:t>
            </a:r>
          </a:p>
        </p:txBody>
      </p:sp>
      <p:sp>
        <p:nvSpPr>
          <p:cNvPr id="12" name="Rectangle 11"/>
          <p:cNvSpPr/>
          <p:nvPr/>
        </p:nvSpPr>
        <p:spPr bwMode="auto">
          <a:xfrm>
            <a:off x="450472" y="5065869"/>
            <a:ext cx="1499418" cy="1111193"/>
          </a:xfrm>
          <a:prstGeom prst="rect">
            <a:avLst/>
          </a:prstGeom>
          <a:solidFill>
            <a:schemeClr val="accent4">
              <a:lumMod val="40000"/>
              <a:lumOff val="60000"/>
            </a:schemeClr>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algn="ctr" defTabSz="914400" fontAlgn="base">
              <a:spcBef>
                <a:spcPct val="0"/>
              </a:spcBef>
              <a:spcAft>
                <a:spcPct val="0"/>
              </a:spcAft>
            </a:pPr>
            <a:r>
              <a:rPr lang="en-US" sz="1600" b="1" dirty="0">
                <a:solidFill>
                  <a:schemeClr val="bg1"/>
                </a:solidFill>
              </a:rPr>
              <a:t>Physician not </a:t>
            </a:r>
          </a:p>
          <a:p>
            <a:pPr algn="ctr" defTabSz="914400" fontAlgn="base">
              <a:spcBef>
                <a:spcPct val="0"/>
              </a:spcBef>
              <a:spcAft>
                <a:spcPct val="0"/>
              </a:spcAft>
            </a:pPr>
            <a:r>
              <a:rPr lang="en-US" sz="1600" b="1" dirty="0">
                <a:solidFill>
                  <a:schemeClr val="bg1"/>
                </a:solidFill>
              </a:rPr>
              <a:t>present</a:t>
            </a:r>
            <a:endParaRPr lang="en-US" sz="1600" b="1" dirty="0">
              <a:solidFill>
                <a:schemeClr val="bg1"/>
              </a:solidFill>
              <a:latin typeface="Arial" charset="0"/>
              <a:cs typeface="Arial" charset="0"/>
            </a:endParaRPr>
          </a:p>
        </p:txBody>
      </p:sp>
      <p:sp>
        <p:nvSpPr>
          <p:cNvPr id="4" name="Arrow: Right 3">
            <a:extLst>
              <a:ext uri="{FF2B5EF4-FFF2-40B4-BE49-F238E27FC236}">
                <a16:creationId xmlns:a16="http://schemas.microsoft.com/office/drawing/2014/main" id="{5D916C0A-317C-4298-8ED6-777F461818B1}"/>
              </a:ext>
            </a:extLst>
          </p:cNvPr>
          <p:cNvSpPr/>
          <p:nvPr/>
        </p:nvSpPr>
        <p:spPr bwMode="auto">
          <a:xfrm>
            <a:off x="5960371" y="2060030"/>
            <a:ext cx="1161288" cy="484632"/>
          </a:xfrm>
          <a:prstGeom prst="rightArrow">
            <a:avLst/>
          </a:prstGeom>
          <a:solidFill>
            <a:schemeClr val="accent1">
              <a:lumMod val="25000"/>
              <a:lumOff val="75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5" name="Arrow: Right 4">
            <a:extLst>
              <a:ext uri="{FF2B5EF4-FFF2-40B4-BE49-F238E27FC236}">
                <a16:creationId xmlns:a16="http://schemas.microsoft.com/office/drawing/2014/main" id="{665C53B5-F6DE-B1D6-A5D7-40692BE9B6B5}"/>
              </a:ext>
            </a:extLst>
          </p:cNvPr>
          <p:cNvSpPr/>
          <p:nvPr/>
        </p:nvSpPr>
        <p:spPr bwMode="auto">
          <a:xfrm>
            <a:off x="5960735" y="3508074"/>
            <a:ext cx="1160924" cy="484632"/>
          </a:xfrm>
          <a:prstGeom prst="rightArrow">
            <a:avLst/>
          </a:prstGeom>
          <a:solidFill>
            <a:schemeClr val="accent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Arrow: Right 6">
            <a:extLst>
              <a:ext uri="{FF2B5EF4-FFF2-40B4-BE49-F238E27FC236}">
                <a16:creationId xmlns:a16="http://schemas.microsoft.com/office/drawing/2014/main" id="{626AEF1F-A4BB-B50A-EF9F-2F39F10F3638}"/>
              </a:ext>
            </a:extLst>
          </p:cNvPr>
          <p:cNvSpPr/>
          <p:nvPr/>
        </p:nvSpPr>
        <p:spPr bwMode="auto">
          <a:xfrm>
            <a:off x="5960371" y="4956118"/>
            <a:ext cx="1161288" cy="484632"/>
          </a:xfrm>
          <a:prstGeom prst="rightArrow">
            <a:avLst/>
          </a:prstGeom>
          <a:solidFill>
            <a:schemeClr val="accent4">
              <a:lumMod val="40000"/>
              <a:lumOff val="6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682479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07C6-A57A-4B03-A83A-45F6327B7BA6}">
  <ds:schemaRefs>
    <ds:schemaRef ds:uri="http://schemas.microsoft.com/office/2006/metadata/properties"/>
    <ds:schemaRef ds:uri="http://purl.org/dc/terms/"/>
    <ds:schemaRef ds:uri="433301fd-6327-46b0-8f07-1dd56f79d9db"/>
    <ds:schemaRef ds:uri="http://schemas.microsoft.com/office/2006/documentManagement/types"/>
    <ds:schemaRef ds:uri="686a8f2c-bfaf-4ad7-9398-9ae773d20429"/>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unch_ppt_16x9_200429</Template>
  <TotalTime>413</TotalTime>
  <Words>5773</Words>
  <Application>Microsoft Office PowerPoint</Application>
  <PresentationFormat>Widescreen</PresentationFormat>
  <Paragraphs>445</Paragraphs>
  <Slides>42</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 Unicode MS</vt:lpstr>
      <vt:lpstr>Calibri</vt:lpstr>
      <vt:lpstr>Gill Sans MT</vt:lpstr>
      <vt:lpstr>System Font Regular</vt:lpstr>
      <vt:lpstr>Trebuchet MS</vt:lpstr>
      <vt:lpstr>Wingdings</vt:lpstr>
      <vt:lpstr>Office Theme</vt:lpstr>
      <vt:lpstr>think-cell Slide</vt:lpstr>
      <vt:lpstr>UNC Health Department of Physician Compliance</vt:lpstr>
      <vt:lpstr>Today’s Agenda…</vt:lpstr>
      <vt:lpstr>PowerPoint Presentation</vt:lpstr>
      <vt:lpstr>Principles of Coding and Documentation</vt:lpstr>
      <vt:lpstr>Principles of Coding and Documentation</vt:lpstr>
      <vt:lpstr>Coding and Documenting Radiology Services</vt:lpstr>
      <vt:lpstr>Documentation should include the reason for service, radiological guidance if used, and any associated diagnosis codes</vt:lpstr>
      <vt:lpstr>Procedures Requiring Supervision</vt:lpstr>
      <vt:lpstr>Billing for Supervision and Interpretation (S&amp;I) Services</vt:lpstr>
      <vt:lpstr>A radiologist can change an active order from a referring provider for only two reasons</vt:lpstr>
      <vt:lpstr>In certain circumstances a radiologist can perform an additional test when a new order cannot be obtained from referring provider</vt:lpstr>
      <vt:lpstr>Consultation Services</vt:lpstr>
      <vt:lpstr>Use the recommended statement when documenting consultations “Patient is seen in consultation at the request of *** for evaluation of ***.”</vt:lpstr>
      <vt:lpstr>Modifiers</vt:lpstr>
      <vt:lpstr>Modifiers That Impact Payment</vt:lpstr>
      <vt:lpstr>Diagnosis Coding</vt:lpstr>
      <vt:lpstr>Diagnosis Coding – Code to highest level of specificity; avoid unspecified codes when possible</vt:lpstr>
      <vt:lpstr>Diagnosis Coding</vt:lpstr>
      <vt:lpstr>Diagnosis Coding</vt:lpstr>
      <vt:lpstr>Teaching Physician Guidelines</vt:lpstr>
      <vt:lpstr>Teaching Physicians must participate and document their involvement to receive payment from Medicare </vt:lpstr>
      <vt:lpstr>Procedures</vt:lpstr>
      <vt:lpstr>Universal Protocol for Operative/Invasive Procedures requires time out prior to starting procedure</vt:lpstr>
      <vt:lpstr>All diagnostic tests must be ordered by a Physician or Advanced Practice Provider (APP)</vt:lpstr>
      <vt:lpstr>Additional tests or changed studies may not be performed without a new or additional order from treating provider</vt:lpstr>
      <vt:lpstr>When referring provider/facility cannot be reached to update the order the radiologist or testing facility must perform meet certain criteria </vt:lpstr>
      <vt:lpstr>Teaching Physician Guidelines for Procedures</vt:lpstr>
      <vt:lpstr>Teaching Physician (TP) Policy will provide internal guidance for TPs working residents and fellows</vt:lpstr>
      <vt:lpstr>TP must be present for procedures less than 5 minutes, endoscopies, and all time-based procedures in order to bill</vt:lpstr>
      <vt:lpstr> Teaching Physician must be present for all key and critical portions of surgery</vt:lpstr>
      <vt:lpstr>Teaching Physician Presence and Attestation Requirements </vt:lpstr>
      <vt:lpstr>TP must be present physically present throughout the entire complex and high risk procedure</vt:lpstr>
      <vt:lpstr>Unacceptable TP Attestations for Medicare</vt:lpstr>
      <vt:lpstr>NC Medicaid Procedures</vt:lpstr>
      <vt:lpstr>Procedures for NC Medicaid require direct supervision </vt:lpstr>
      <vt:lpstr>Documentation Integrity in the Medical Record</vt:lpstr>
      <vt:lpstr>Data Replication in Electronic Documentation</vt:lpstr>
      <vt:lpstr>Attestations </vt:lpstr>
      <vt:lpstr>Use Epic attestations for all residents note (.ALLATTESTATIONUNCHCS) </vt:lpstr>
      <vt:lpstr>Utilize Compliance Attestations in Epic </vt:lpstr>
      <vt:lpstr>Contact us – We are here to help!</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Petty, Dana</cp:lastModifiedBy>
  <cp:revision>22</cp:revision>
  <dcterms:created xsi:type="dcterms:W3CDTF">2020-05-01T00:46:39Z</dcterms:created>
  <dcterms:modified xsi:type="dcterms:W3CDTF">2024-05-13T17:49:03Z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