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6" r:id="rId2"/>
    <p:sldId id="301" r:id="rId3"/>
    <p:sldId id="304" r:id="rId4"/>
    <p:sldId id="318" r:id="rId5"/>
    <p:sldId id="308" r:id="rId6"/>
    <p:sldId id="310" r:id="rId7"/>
    <p:sldId id="317" r:id="rId8"/>
    <p:sldId id="294" r:id="rId9"/>
    <p:sldId id="293" r:id="rId10"/>
    <p:sldId id="316" r:id="rId11"/>
    <p:sldId id="319" r:id="rId12"/>
    <p:sldId id="335" r:id="rId13"/>
    <p:sldId id="330" r:id="rId14"/>
    <p:sldId id="329" r:id="rId15"/>
    <p:sldId id="263" r:id="rId16"/>
    <p:sldId id="331" r:id="rId17"/>
    <p:sldId id="260" r:id="rId18"/>
    <p:sldId id="320" r:id="rId19"/>
    <p:sldId id="262" r:id="rId20"/>
    <p:sldId id="321" r:id="rId21"/>
    <p:sldId id="322" r:id="rId22"/>
    <p:sldId id="323" r:id="rId23"/>
    <p:sldId id="277" r:id="rId24"/>
    <p:sldId id="278" r:id="rId25"/>
    <p:sldId id="279" r:id="rId26"/>
    <p:sldId id="280" r:id="rId27"/>
    <p:sldId id="288" r:id="rId28"/>
    <p:sldId id="287" r:id="rId29"/>
    <p:sldId id="340" r:id="rId30"/>
    <p:sldId id="339" r:id="rId31"/>
    <p:sldId id="324" r:id="rId32"/>
    <p:sldId id="332" r:id="rId33"/>
    <p:sldId id="325" r:id="rId34"/>
    <p:sldId id="334" r:id="rId35"/>
    <p:sldId id="326" r:id="rId36"/>
    <p:sldId id="327" r:id="rId37"/>
    <p:sldId id="328" r:id="rId38"/>
    <p:sldId id="336" r:id="rId39"/>
    <p:sldId id="337" r:id="rId40"/>
    <p:sldId id="338" r:id="rId41"/>
    <p:sldId id="291" r:id="rId42"/>
    <p:sldId id="333" r:id="rId43"/>
  </p:sldIdLst>
  <p:sldSz cx="9144000" cy="6858000" type="screen4x3"/>
  <p:notesSz cx="7077075" cy="9363075"/>
  <p:defaultTextStyle>
    <a:defPPr>
      <a:defRPr lang="en-US"/>
    </a:defPPr>
    <a:lvl1pPr algn="l" defTabSz="457200" rtl="0" fontAlgn="base">
      <a:spcBef>
        <a:spcPct val="0"/>
      </a:spcBef>
      <a:spcAft>
        <a:spcPct val="0"/>
      </a:spcAft>
      <a:defRPr sz="2400" kern="1200">
        <a:solidFill>
          <a:schemeClr val="tx1"/>
        </a:solidFill>
        <a:latin typeface="Calibri" panose="020F0502020204030204" pitchFamily="34" charset="0"/>
        <a:ea typeface="ヒラギノ角ゴ Pro W3" charset="-128"/>
        <a:cs typeface="+mn-cs"/>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ヒラギノ角ゴ Pro W3"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ヒラギノ角ゴ Pro W3"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ヒラギノ角ゴ Pro W3"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ヒラギノ角ゴ Pro W3" charset="-128"/>
        <a:cs typeface="+mn-cs"/>
      </a:defRPr>
    </a:lvl5pPr>
    <a:lvl6pPr marL="2286000" algn="l" defTabSz="914400" rtl="0" eaLnBrk="1" latinLnBrk="0" hangingPunct="1">
      <a:defRPr sz="2400" kern="1200">
        <a:solidFill>
          <a:schemeClr val="tx1"/>
        </a:solidFill>
        <a:latin typeface="Calibri" panose="020F0502020204030204" pitchFamily="34" charset="0"/>
        <a:ea typeface="ヒラギノ角ゴ Pro W3" charset="-128"/>
        <a:cs typeface="+mn-cs"/>
      </a:defRPr>
    </a:lvl6pPr>
    <a:lvl7pPr marL="2743200" algn="l" defTabSz="914400" rtl="0" eaLnBrk="1" latinLnBrk="0" hangingPunct="1">
      <a:defRPr sz="2400" kern="1200">
        <a:solidFill>
          <a:schemeClr val="tx1"/>
        </a:solidFill>
        <a:latin typeface="Calibri" panose="020F0502020204030204" pitchFamily="34" charset="0"/>
        <a:ea typeface="ヒラギノ角ゴ Pro W3" charset="-128"/>
        <a:cs typeface="+mn-cs"/>
      </a:defRPr>
    </a:lvl7pPr>
    <a:lvl8pPr marL="3200400" algn="l" defTabSz="914400" rtl="0" eaLnBrk="1" latinLnBrk="0" hangingPunct="1">
      <a:defRPr sz="2400" kern="1200">
        <a:solidFill>
          <a:schemeClr val="tx1"/>
        </a:solidFill>
        <a:latin typeface="Calibri" panose="020F0502020204030204" pitchFamily="34" charset="0"/>
        <a:ea typeface="ヒラギノ角ゴ Pro W3" charset="-128"/>
        <a:cs typeface="+mn-cs"/>
      </a:defRPr>
    </a:lvl8pPr>
    <a:lvl9pPr marL="3657600" algn="l" defTabSz="914400" rtl="0" eaLnBrk="1" latinLnBrk="0" hangingPunct="1">
      <a:defRPr sz="2400" kern="1200">
        <a:solidFill>
          <a:schemeClr val="tx1"/>
        </a:solidFill>
        <a:latin typeface="Calibri" panose="020F0502020204030204" pitchFamily="34" charset="0"/>
        <a:ea typeface="ヒラギノ角ゴ Pro W3"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ABD8"/>
    <a:srgbClr val="7AC3F6"/>
    <a:srgbClr val="6CADDA"/>
    <a:srgbClr val="75BBEC"/>
    <a:srgbClr val="639E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61" autoAdjust="0"/>
    <p:restoredTop sz="59625" autoAdjust="0"/>
  </p:normalViewPr>
  <p:slideViewPr>
    <p:cSldViewPr snapToGrid="0" snapToObjects="1">
      <p:cViewPr varScale="1">
        <p:scale>
          <a:sx n="43" d="100"/>
          <a:sy n="43" d="100"/>
        </p:scale>
        <p:origin x="1556" y="4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56020880-C745-4551-B705-7CCDA778C44F}" type="datetimeFigureOut">
              <a:rPr lang="en-US" smtClean="0"/>
              <a:t>1/20/2021</a:t>
            </a:fld>
            <a:endParaRPr lang="en-US"/>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89E2A922-6AFE-414C-B93B-16C7BCC10063}" type="slidenum">
              <a:rPr lang="en-US" smtClean="0"/>
              <a:t>‹#›</a:t>
            </a:fld>
            <a:endParaRPr lang="en-US"/>
          </a:p>
        </p:txBody>
      </p:sp>
    </p:spTree>
    <p:extLst>
      <p:ext uri="{BB962C8B-B14F-4D97-AF65-F5344CB8AC3E}">
        <p14:creationId xmlns:p14="http://schemas.microsoft.com/office/powerpoint/2010/main" val="3948278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ncbi.nlm.nih.gov/pubmed/?term=Luft%20LM%5BAuthor%5D&amp;cauthor=true&amp;cauthor_uid=29098052"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AHEC Area Health Education Centers</a:t>
            </a:r>
          </a:p>
        </p:txBody>
      </p:sp>
      <p:sp>
        <p:nvSpPr>
          <p:cNvPr id="4" name="Slide Number Placeholder 3"/>
          <p:cNvSpPr>
            <a:spLocks noGrp="1"/>
          </p:cNvSpPr>
          <p:nvPr>
            <p:ph type="sldNum" sz="quarter" idx="5"/>
          </p:nvPr>
        </p:nvSpPr>
        <p:spPr/>
        <p:txBody>
          <a:bodyPr/>
          <a:lstStyle/>
          <a:p>
            <a:fld id="{89E2A922-6AFE-414C-B93B-16C7BCC10063}" type="slidenum">
              <a:rPr lang="en-US" smtClean="0"/>
              <a:t>3</a:t>
            </a:fld>
            <a:endParaRPr lang="en-US"/>
          </a:p>
        </p:txBody>
      </p:sp>
    </p:spTree>
    <p:extLst>
      <p:ext uri="{BB962C8B-B14F-4D97-AF65-F5344CB8AC3E}">
        <p14:creationId xmlns:p14="http://schemas.microsoft.com/office/powerpoint/2010/main" val="735503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err="1"/>
              <a:t>Haq</a:t>
            </a:r>
            <a:r>
              <a:rPr lang="en-US" dirty="0"/>
              <a:t> 2019 offers one framework based on the social ecological model of public health that describes distinct categories of advocacy, or the various levels engagement can occur to address any identified topic of concern.</a:t>
            </a:r>
          </a:p>
        </p:txBody>
      </p:sp>
      <p:sp>
        <p:nvSpPr>
          <p:cNvPr id="4" name="Slide Number Placeholder 3"/>
          <p:cNvSpPr>
            <a:spLocks noGrp="1"/>
          </p:cNvSpPr>
          <p:nvPr>
            <p:ph type="sldNum" sz="quarter" idx="5"/>
          </p:nvPr>
        </p:nvSpPr>
        <p:spPr/>
        <p:txBody>
          <a:bodyPr/>
          <a:lstStyle/>
          <a:p>
            <a:fld id="{89E2A922-6AFE-414C-B93B-16C7BCC10063}" type="slidenum">
              <a:rPr lang="en-US" smtClean="0"/>
              <a:t>14</a:t>
            </a:fld>
            <a:endParaRPr lang="en-US"/>
          </a:p>
        </p:txBody>
      </p:sp>
    </p:spTree>
    <p:extLst>
      <p:ext uri="{BB962C8B-B14F-4D97-AF65-F5344CB8AC3E}">
        <p14:creationId xmlns:p14="http://schemas.microsoft.com/office/powerpoint/2010/main" val="3239702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should you as a resident physician care about advocacy.  First of all, your governing bodies have already decided that you should care.  Since 2002, the American Board of Internal Medicine has endorsed advocacy as a necessary component of professionalism. The American Medical Association also calls physicians to advocate. The accreditation council for graduate medical education (ACGME) promotes advocacy, and mandates it for pediatric trainees.   </a:t>
            </a:r>
          </a:p>
        </p:txBody>
      </p:sp>
      <p:sp>
        <p:nvSpPr>
          <p:cNvPr id="4" name="Slide Number Placeholder 3"/>
          <p:cNvSpPr>
            <a:spLocks noGrp="1"/>
          </p:cNvSpPr>
          <p:nvPr>
            <p:ph type="sldNum" sz="quarter" idx="5"/>
          </p:nvPr>
        </p:nvSpPr>
        <p:spPr/>
        <p:txBody>
          <a:bodyPr/>
          <a:lstStyle/>
          <a:p>
            <a:fld id="{89E2A922-6AFE-414C-B93B-16C7BCC10063}" type="slidenum">
              <a:rPr lang="en-US" smtClean="0"/>
              <a:t>15</a:t>
            </a:fld>
            <a:endParaRPr lang="en-US"/>
          </a:p>
        </p:txBody>
      </p:sp>
    </p:spTree>
    <p:extLst>
      <p:ext uri="{BB962C8B-B14F-4D97-AF65-F5344CB8AC3E}">
        <p14:creationId xmlns:p14="http://schemas.microsoft.com/office/powerpoint/2010/main" val="480470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propose that another reason you should care is that your patients are whole people and their health can only be optimized by addressing factors outside of the medical encounter. As frameworks and competencies are being developed to enhance your skills in physician advocacy,  only you will decide how or if advocacy works in your practice of medicine.  This may look very different to an academic cardiothoracic surgeon than it looks to a rural pediatrician. However,  the evidence continues to mount that social factors affect health outcomes across all diagnoses.</a:t>
            </a:r>
          </a:p>
        </p:txBody>
      </p:sp>
      <p:sp>
        <p:nvSpPr>
          <p:cNvPr id="4" name="Slide Number Placeholder 3"/>
          <p:cNvSpPr>
            <a:spLocks noGrp="1"/>
          </p:cNvSpPr>
          <p:nvPr>
            <p:ph type="sldNum" sz="quarter" idx="5"/>
          </p:nvPr>
        </p:nvSpPr>
        <p:spPr/>
        <p:txBody>
          <a:bodyPr/>
          <a:lstStyle/>
          <a:p>
            <a:fld id="{89E2A922-6AFE-414C-B93B-16C7BCC10063}" type="slidenum">
              <a:rPr lang="en-US" smtClean="0"/>
              <a:t>16</a:t>
            </a:fld>
            <a:endParaRPr lang="en-US"/>
          </a:p>
        </p:txBody>
      </p:sp>
    </p:spTree>
    <p:extLst>
      <p:ext uri="{BB962C8B-B14F-4D97-AF65-F5344CB8AC3E}">
        <p14:creationId xmlns:p14="http://schemas.microsoft.com/office/powerpoint/2010/main" val="3534461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your colleagues believe about advocacy?  From the limited existing evidence, we know that …..</a:t>
            </a:r>
          </a:p>
          <a:p>
            <a:r>
              <a:rPr lang="en-US" dirty="0"/>
              <a:t>Wright 2005</a:t>
            </a:r>
          </a:p>
          <a:p>
            <a:r>
              <a:rPr lang="en-US" dirty="0"/>
              <a:t>Garg 2019</a:t>
            </a:r>
          </a:p>
          <a:p>
            <a:endParaRPr lang="en-US" dirty="0"/>
          </a:p>
        </p:txBody>
      </p:sp>
      <p:sp>
        <p:nvSpPr>
          <p:cNvPr id="4" name="Slide Number Placeholder 3"/>
          <p:cNvSpPr>
            <a:spLocks noGrp="1"/>
          </p:cNvSpPr>
          <p:nvPr>
            <p:ph type="sldNum" sz="quarter" idx="5"/>
          </p:nvPr>
        </p:nvSpPr>
        <p:spPr/>
        <p:txBody>
          <a:bodyPr/>
          <a:lstStyle/>
          <a:p>
            <a:fld id="{89E2A922-6AFE-414C-B93B-16C7BCC10063}" type="slidenum">
              <a:rPr lang="en-US" smtClean="0"/>
              <a:t>17</a:t>
            </a:fld>
            <a:endParaRPr lang="en-US"/>
          </a:p>
        </p:txBody>
      </p:sp>
    </p:spTree>
    <p:extLst>
      <p:ext uri="{BB962C8B-B14F-4D97-AF65-F5344CB8AC3E}">
        <p14:creationId xmlns:p14="http://schemas.microsoft.com/office/powerpoint/2010/main" val="3466461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the high level of endorsement of the importance of advocacy, it is interesting to note that on a basic index of civic involvement, voting,  physicians score lower than attorneys or the general public. There is also some evidence that physicians’ political involvement is more likely related to protection of economic well-being than on public health initiatives. No actual data on percentage of physicians engaging in advocacy.</a:t>
            </a:r>
          </a:p>
          <a:p>
            <a:r>
              <a:rPr lang="en-US" dirty="0"/>
              <a:t>Grande 2007 Do doctors vote</a:t>
            </a:r>
          </a:p>
          <a:p>
            <a:r>
              <a:rPr lang="en-US" dirty="0"/>
              <a:t>Wright 2005</a:t>
            </a:r>
          </a:p>
          <a:p>
            <a:r>
              <a:rPr lang="en-US" dirty="0"/>
              <a:t>Landers 2004</a:t>
            </a:r>
          </a:p>
        </p:txBody>
      </p:sp>
      <p:sp>
        <p:nvSpPr>
          <p:cNvPr id="4" name="Slide Number Placeholder 3"/>
          <p:cNvSpPr>
            <a:spLocks noGrp="1"/>
          </p:cNvSpPr>
          <p:nvPr>
            <p:ph type="sldNum" sz="quarter" idx="5"/>
          </p:nvPr>
        </p:nvSpPr>
        <p:spPr/>
        <p:txBody>
          <a:bodyPr/>
          <a:lstStyle/>
          <a:p>
            <a:fld id="{89E2A922-6AFE-414C-B93B-16C7BCC10063}" type="slidenum">
              <a:rPr lang="en-US" smtClean="0"/>
              <a:t>18</a:t>
            </a:fld>
            <a:endParaRPr lang="en-US"/>
          </a:p>
        </p:txBody>
      </p:sp>
    </p:spTree>
    <p:extLst>
      <p:ext uri="{BB962C8B-B14F-4D97-AF65-F5344CB8AC3E}">
        <p14:creationId xmlns:p14="http://schemas.microsoft.com/office/powerpoint/2010/main" val="601983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spectrum of physician advocacy ranges from advocating for the patient in front of us, likely the most familiar to physicians in training, to advocating on a global level.  To illustrate advocacy at each of these levels, we will examine case studies for each.  Let’s begin with physicians as patient advocates.</a:t>
            </a:r>
          </a:p>
        </p:txBody>
      </p:sp>
      <p:sp>
        <p:nvSpPr>
          <p:cNvPr id="4" name="Slide Number Placeholder 3"/>
          <p:cNvSpPr>
            <a:spLocks noGrp="1"/>
          </p:cNvSpPr>
          <p:nvPr>
            <p:ph type="sldNum" sz="quarter" idx="5"/>
          </p:nvPr>
        </p:nvSpPr>
        <p:spPr/>
        <p:txBody>
          <a:bodyPr/>
          <a:lstStyle/>
          <a:p>
            <a:fld id="{89E2A922-6AFE-414C-B93B-16C7BCC10063}" type="slidenum">
              <a:rPr lang="en-US" smtClean="0"/>
              <a:t>19</a:t>
            </a:fld>
            <a:endParaRPr lang="en-US"/>
          </a:p>
        </p:txBody>
      </p:sp>
    </p:spTree>
    <p:extLst>
      <p:ext uri="{BB962C8B-B14F-4D97-AF65-F5344CB8AC3E}">
        <p14:creationId xmlns:p14="http://schemas.microsoft.com/office/powerpoint/2010/main" val="1901859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Schwartz L. Is there an Advocate in the House? The role of Health Care Professionals in Patient Advocacy. J Med Ethics 2002</a:t>
            </a:r>
          </a:p>
        </p:txBody>
      </p:sp>
      <p:sp>
        <p:nvSpPr>
          <p:cNvPr id="4" name="Slide Number Placeholder 3"/>
          <p:cNvSpPr>
            <a:spLocks noGrp="1"/>
          </p:cNvSpPr>
          <p:nvPr>
            <p:ph type="sldNum" sz="quarter" idx="5"/>
          </p:nvPr>
        </p:nvSpPr>
        <p:spPr/>
        <p:txBody>
          <a:bodyPr/>
          <a:lstStyle/>
          <a:p>
            <a:fld id="{89E2A922-6AFE-414C-B93B-16C7BCC10063}" type="slidenum">
              <a:rPr lang="en-US" smtClean="0"/>
              <a:t>20</a:t>
            </a:fld>
            <a:endParaRPr lang="en-US"/>
          </a:p>
        </p:txBody>
      </p:sp>
    </p:spTree>
    <p:extLst>
      <p:ext uri="{BB962C8B-B14F-4D97-AF65-F5344CB8AC3E}">
        <p14:creationId xmlns:p14="http://schemas.microsoft.com/office/powerpoint/2010/main" val="4198636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case study shows the natural progression of advocacy for an individual patient to advocacy at a broader systems level.  If you find yourself repetitively dealing with the same barrier to care, you can spend time repeating the same action every day, or you can look outward to create a collaborative team or a working solution so that your patient is better taken care of AND so that you can do the job you are trained to do with greater efficiency and satisfaction. This case also illustrates that even one patient encounter may spur action on a number of topics;  in this case you might choose to target culturally competent services, clinic policies, screening for SDH, or public transportation routes.  This leads us to the role of physician as local advocate.</a:t>
            </a:r>
          </a:p>
        </p:txBody>
      </p:sp>
      <p:sp>
        <p:nvSpPr>
          <p:cNvPr id="4" name="Slide Number Placeholder 3"/>
          <p:cNvSpPr>
            <a:spLocks noGrp="1"/>
          </p:cNvSpPr>
          <p:nvPr>
            <p:ph type="sldNum" sz="quarter" idx="5"/>
          </p:nvPr>
        </p:nvSpPr>
        <p:spPr/>
        <p:txBody>
          <a:bodyPr/>
          <a:lstStyle/>
          <a:p>
            <a:fld id="{89E2A922-6AFE-414C-B93B-16C7BCC10063}" type="slidenum">
              <a:rPr lang="en-US" smtClean="0"/>
              <a:t>22</a:t>
            </a:fld>
            <a:endParaRPr lang="en-US"/>
          </a:p>
        </p:txBody>
      </p:sp>
    </p:spTree>
    <p:extLst>
      <p:ext uri="{BB962C8B-B14F-4D97-AF65-F5344CB8AC3E}">
        <p14:creationId xmlns:p14="http://schemas.microsoft.com/office/powerpoint/2010/main" val="2966378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Haq</a:t>
            </a:r>
            <a:r>
              <a:rPr lang="en-US" dirty="0"/>
              <a:t> 2019 American Family Physician</a:t>
            </a:r>
          </a:p>
          <a:p>
            <a:r>
              <a:rPr lang="en-US" dirty="0"/>
              <a:t>https://www.ncmedsoc.org/</a:t>
            </a:r>
          </a:p>
        </p:txBody>
      </p:sp>
      <p:sp>
        <p:nvSpPr>
          <p:cNvPr id="4" name="Slide Number Placeholder 3"/>
          <p:cNvSpPr>
            <a:spLocks noGrp="1"/>
          </p:cNvSpPr>
          <p:nvPr>
            <p:ph type="sldNum" sz="quarter" idx="5"/>
          </p:nvPr>
        </p:nvSpPr>
        <p:spPr/>
        <p:txBody>
          <a:bodyPr/>
          <a:lstStyle/>
          <a:p>
            <a:fld id="{89E2A922-6AFE-414C-B93B-16C7BCC10063}" type="slidenum">
              <a:rPr lang="en-US" smtClean="0"/>
              <a:t>23</a:t>
            </a:fld>
            <a:endParaRPr lang="en-US"/>
          </a:p>
        </p:txBody>
      </p:sp>
    </p:spTree>
    <p:extLst>
      <p:ext uri="{BB962C8B-B14F-4D97-AF65-F5344CB8AC3E}">
        <p14:creationId xmlns:p14="http://schemas.microsoft.com/office/powerpoint/2010/main" val="1834495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E2A922-6AFE-414C-B93B-16C7BCC10063}" type="slidenum">
              <a:rPr lang="en-US" smtClean="0"/>
              <a:t>24</a:t>
            </a:fld>
            <a:endParaRPr lang="en-US"/>
          </a:p>
        </p:txBody>
      </p:sp>
    </p:spTree>
    <p:extLst>
      <p:ext uri="{BB962C8B-B14F-4D97-AF65-F5344CB8AC3E}">
        <p14:creationId xmlns:p14="http://schemas.microsoft.com/office/powerpoint/2010/main" val="1385774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 our </a:t>
            </a:r>
            <a:r>
              <a:rPr lang="en-US" dirty="0" err="1"/>
              <a:t>poptops</a:t>
            </a:r>
            <a:r>
              <a:rPr lang="en-US" dirty="0"/>
              <a:t> lectures has a twofold purpose.  The first  is to introduce you to population health and the specialty of preventive medicine, specifically our preventive medicine residency program at the University of North Carolina, Chapel Hill. The second is to provide an overview of a population health topic and its relevance to you as a primary care resident in North Carolina. </a:t>
            </a:r>
          </a:p>
        </p:txBody>
      </p:sp>
      <p:sp>
        <p:nvSpPr>
          <p:cNvPr id="4" name="Slide Number Placeholder 3"/>
          <p:cNvSpPr>
            <a:spLocks noGrp="1"/>
          </p:cNvSpPr>
          <p:nvPr>
            <p:ph type="sldNum" sz="quarter" idx="5"/>
          </p:nvPr>
        </p:nvSpPr>
        <p:spPr/>
        <p:txBody>
          <a:bodyPr/>
          <a:lstStyle/>
          <a:p>
            <a:fld id="{89E2A922-6AFE-414C-B93B-16C7BCC10063}" type="slidenum">
              <a:rPr lang="en-US" smtClean="0"/>
              <a:t>4</a:t>
            </a:fld>
            <a:endParaRPr lang="en-US"/>
          </a:p>
        </p:txBody>
      </p:sp>
    </p:spTree>
    <p:extLst>
      <p:ext uri="{BB962C8B-B14F-4D97-AF65-F5344CB8AC3E}">
        <p14:creationId xmlns:p14="http://schemas.microsoft.com/office/powerpoint/2010/main" val="37393613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8ADACFE-93A9-4A51-851D-79FA28C3BB34}"/>
              </a:ext>
            </a:extLst>
          </p:cNvPr>
          <p:cNvSpPr>
            <a:spLocks noGrp="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Advocacy 101 ACOG</a:t>
            </a:r>
          </a:p>
        </p:txBody>
      </p:sp>
      <p:sp>
        <p:nvSpPr>
          <p:cNvPr id="4" name="Slide Number Placeholder 3"/>
          <p:cNvSpPr>
            <a:spLocks noGrp="1"/>
          </p:cNvSpPr>
          <p:nvPr>
            <p:ph type="sldNum" sz="quarter" idx="5"/>
          </p:nvPr>
        </p:nvSpPr>
        <p:spPr/>
        <p:txBody>
          <a:bodyPr/>
          <a:lstStyle/>
          <a:p>
            <a:fld id="{89E2A922-6AFE-414C-B93B-16C7BCC10063}" type="slidenum">
              <a:rPr lang="en-US" smtClean="0"/>
              <a:t>26</a:t>
            </a:fld>
            <a:endParaRPr lang="en-US"/>
          </a:p>
        </p:txBody>
      </p:sp>
    </p:spTree>
    <p:extLst>
      <p:ext uri="{BB962C8B-B14F-4D97-AF65-F5344CB8AC3E}">
        <p14:creationId xmlns:p14="http://schemas.microsoft.com/office/powerpoint/2010/main" val="6306448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E2A922-6AFE-414C-B93B-16C7BCC10063}" type="slidenum">
              <a:rPr lang="en-US" smtClean="0"/>
              <a:t>27</a:t>
            </a:fld>
            <a:endParaRPr lang="en-US"/>
          </a:p>
        </p:txBody>
      </p:sp>
    </p:spTree>
    <p:extLst>
      <p:ext uri="{BB962C8B-B14F-4D97-AF65-F5344CB8AC3E}">
        <p14:creationId xmlns:p14="http://schemas.microsoft.com/office/powerpoint/2010/main" val="9141896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 Senators Thom Tillis (R) and Richard Burr (R)</a:t>
            </a:r>
          </a:p>
          <a:p>
            <a:r>
              <a:rPr lang="en-US" dirty="0"/>
              <a:t>13 Representatives CH, Durham, Raleigh are District 4 (David Price D)</a:t>
            </a:r>
          </a:p>
        </p:txBody>
      </p:sp>
      <p:sp>
        <p:nvSpPr>
          <p:cNvPr id="4" name="Slide Number Placeholder 3"/>
          <p:cNvSpPr>
            <a:spLocks noGrp="1"/>
          </p:cNvSpPr>
          <p:nvPr>
            <p:ph type="sldNum" sz="quarter" idx="5"/>
          </p:nvPr>
        </p:nvSpPr>
        <p:spPr/>
        <p:txBody>
          <a:bodyPr/>
          <a:lstStyle/>
          <a:p>
            <a:fld id="{89E2A922-6AFE-414C-B93B-16C7BCC10063}" type="slidenum">
              <a:rPr lang="en-US" smtClean="0"/>
              <a:t>28</a:t>
            </a:fld>
            <a:endParaRPr lang="en-US"/>
          </a:p>
        </p:txBody>
      </p:sp>
    </p:spTree>
    <p:extLst>
      <p:ext uri="{BB962C8B-B14F-4D97-AF65-F5344CB8AC3E}">
        <p14:creationId xmlns:p14="http://schemas.microsoft.com/office/powerpoint/2010/main" val="21211589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one final case </a:t>
            </a:r>
          </a:p>
        </p:txBody>
      </p:sp>
      <p:sp>
        <p:nvSpPr>
          <p:cNvPr id="4" name="Slide Number Placeholder 3"/>
          <p:cNvSpPr>
            <a:spLocks noGrp="1"/>
          </p:cNvSpPr>
          <p:nvPr>
            <p:ph type="sldNum" sz="quarter" idx="5"/>
          </p:nvPr>
        </p:nvSpPr>
        <p:spPr/>
        <p:txBody>
          <a:bodyPr/>
          <a:lstStyle/>
          <a:p>
            <a:fld id="{89E2A922-6AFE-414C-B93B-16C7BCC10063}" type="slidenum">
              <a:rPr lang="en-US" smtClean="0"/>
              <a:t>31</a:t>
            </a:fld>
            <a:endParaRPr lang="en-US"/>
          </a:p>
        </p:txBody>
      </p:sp>
    </p:spTree>
    <p:extLst>
      <p:ext uri="{BB962C8B-B14F-4D97-AF65-F5344CB8AC3E}">
        <p14:creationId xmlns:p14="http://schemas.microsoft.com/office/powerpoint/2010/main" val="37698684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case study is loosely based on the work of Dr. David </a:t>
            </a:r>
            <a:r>
              <a:rPr lang="en-US" dirty="0" err="1"/>
              <a:t>Gaus</a:t>
            </a:r>
            <a:r>
              <a:rPr lang="en-US" dirty="0"/>
              <a:t> of Andean Health and Development who has built a sustainable primary and secondary care health system in Ecuador over the past 2 decades. You can read more about his work at andeanhealth.org . </a:t>
            </a:r>
          </a:p>
        </p:txBody>
      </p:sp>
      <p:sp>
        <p:nvSpPr>
          <p:cNvPr id="4" name="Slide Number Placeholder 3"/>
          <p:cNvSpPr>
            <a:spLocks noGrp="1"/>
          </p:cNvSpPr>
          <p:nvPr>
            <p:ph type="sldNum" sz="quarter" idx="5"/>
          </p:nvPr>
        </p:nvSpPr>
        <p:spPr/>
        <p:txBody>
          <a:bodyPr/>
          <a:lstStyle/>
          <a:p>
            <a:fld id="{89E2A922-6AFE-414C-B93B-16C7BCC10063}" type="slidenum">
              <a:rPr lang="en-US" smtClean="0"/>
              <a:t>32</a:t>
            </a:fld>
            <a:endParaRPr lang="en-US"/>
          </a:p>
        </p:txBody>
      </p:sp>
    </p:spTree>
    <p:extLst>
      <p:ext uri="{BB962C8B-B14F-4D97-AF65-F5344CB8AC3E}">
        <p14:creationId xmlns:p14="http://schemas.microsoft.com/office/powerpoint/2010/main" val="39536472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there are many powerful examples of physician advocates, the notion that advocacy skills training should be  intrinsic to medical education is a newer concept with multifactorial origins. </a:t>
            </a:r>
            <a:r>
              <a:rPr lang="en-US" dirty="0" err="1"/>
              <a:t>CanMEDS</a:t>
            </a:r>
            <a:r>
              <a:rPr lang="en-US" dirty="0"/>
              <a:t> which is looked to internationally as a guide to physician education delineates advocacy competencies. In the US, the way we instill these competencies into physician training can vary from a 2 week block rotation, to a year long experiential learning curriculum. At this point pediatrics is the sole ACGME specialty </a:t>
            </a:r>
            <a:r>
              <a:rPr lang="en-US" b="1" dirty="0"/>
              <a:t>requiring</a:t>
            </a:r>
            <a:r>
              <a:rPr lang="en-US" dirty="0"/>
              <a:t> advocacy training, and  competencies state only that pediatric trainees participate in an ambulatory rotation that includes “elements of child advocacy”. The CHA (Harvard affiliated primary care residency) has published its model of a year long experiential rotation which includes mandatory scholarly products.  2012-2015; early eval shows residents regard it a high quality rotation and a strength of the residency. </a:t>
            </a:r>
          </a:p>
          <a:p>
            <a:r>
              <a:rPr lang="en-US" dirty="0"/>
              <a:t>IM curriculum (</a:t>
            </a:r>
            <a:r>
              <a:rPr lang="en-US" dirty="0" err="1"/>
              <a:t>Basu</a:t>
            </a:r>
            <a:r>
              <a:rPr lang="en-US" dirty="0"/>
              <a:t>)</a:t>
            </a:r>
          </a:p>
          <a:p>
            <a:r>
              <a:rPr lang="en-US" dirty="0"/>
              <a:t>AAFP Framework (</a:t>
            </a:r>
            <a:r>
              <a:rPr lang="en-US" dirty="0" err="1"/>
              <a:t>Haq</a:t>
            </a:r>
            <a:r>
              <a:rPr lang="en-US" dirty="0"/>
              <a:t>)</a:t>
            </a:r>
          </a:p>
        </p:txBody>
      </p:sp>
      <p:sp>
        <p:nvSpPr>
          <p:cNvPr id="4" name="Slide Number Placeholder 3"/>
          <p:cNvSpPr>
            <a:spLocks noGrp="1"/>
          </p:cNvSpPr>
          <p:nvPr>
            <p:ph type="sldNum" sz="quarter" idx="5"/>
          </p:nvPr>
        </p:nvSpPr>
        <p:spPr/>
        <p:txBody>
          <a:bodyPr/>
          <a:lstStyle/>
          <a:p>
            <a:fld id="{89E2A922-6AFE-414C-B93B-16C7BCC10063}" type="slidenum">
              <a:rPr lang="en-US" smtClean="0"/>
              <a:t>33</a:t>
            </a:fld>
            <a:endParaRPr lang="en-US"/>
          </a:p>
        </p:txBody>
      </p:sp>
    </p:spTree>
    <p:extLst>
      <p:ext uri="{BB962C8B-B14F-4D97-AF65-F5344CB8AC3E}">
        <p14:creationId xmlns:p14="http://schemas.microsoft.com/office/powerpoint/2010/main" val="39265953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 program 2012-2015; early eval shows residents regard it a high quality rotation and a strength of the residency. (</a:t>
            </a:r>
            <a:r>
              <a:rPr lang="en-US" dirty="0" err="1"/>
              <a:t>Basu</a:t>
            </a:r>
            <a:r>
              <a:rPr lang="en-US" dirty="0"/>
              <a:t>)</a:t>
            </a:r>
            <a:endParaRPr lang="en-US" b="1" dirty="0"/>
          </a:p>
          <a:p>
            <a:r>
              <a:rPr lang="en-US" b="1" dirty="0"/>
              <a:t>The essential role of physician as advocate: how and why we pass it on</a:t>
            </a:r>
          </a:p>
          <a:p>
            <a:r>
              <a:rPr lang="en-US" dirty="0">
                <a:hlinkClick r:id="rId3"/>
              </a:rPr>
              <a:t>LeeAnne M. Luft</a:t>
            </a:r>
            <a:r>
              <a:rPr lang="en-US" baseline="30000" dirty="0"/>
              <a:t>1,2</a:t>
            </a:r>
            <a:endParaRPr lang="en-US" dirty="0"/>
          </a:p>
          <a:p>
            <a:endParaRPr lang="en-US" dirty="0"/>
          </a:p>
        </p:txBody>
      </p:sp>
      <p:sp>
        <p:nvSpPr>
          <p:cNvPr id="4" name="Slide Number Placeholder 3"/>
          <p:cNvSpPr>
            <a:spLocks noGrp="1"/>
          </p:cNvSpPr>
          <p:nvPr>
            <p:ph type="sldNum" sz="quarter" idx="5"/>
          </p:nvPr>
        </p:nvSpPr>
        <p:spPr/>
        <p:txBody>
          <a:bodyPr/>
          <a:lstStyle/>
          <a:p>
            <a:fld id="{89E2A922-6AFE-414C-B93B-16C7BCC10063}" type="slidenum">
              <a:rPr lang="en-US" smtClean="0"/>
              <a:t>34</a:t>
            </a:fld>
            <a:endParaRPr lang="en-US"/>
          </a:p>
        </p:txBody>
      </p:sp>
    </p:spTree>
    <p:extLst>
      <p:ext uri="{BB962C8B-B14F-4D97-AF65-F5344CB8AC3E}">
        <p14:creationId xmlns:p14="http://schemas.microsoft.com/office/powerpoint/2010/main" val="33010467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Proposed by Earnest</a:t>
            </a:r>
          </a:p>
        </p:txBody>
      </p:sp>
      <p:sp>
        <p:nvSpPr>
          <p:cNvPr id="4" name="Slide Number Placeholder 3"/>
          <p:cNvSpPr>
            <a:spLocks noGrp="1"/>
          </p:cNvSpPr>
          <p:nvPr>
            <p:ph type="sldNum" sz="quarter" idx="5"/>
          </p:nvPr>
        </p:nvSpPr>
        <p:spPr/>
        <p:txBody>
          <a:bodyPr/>
          <a:lstStyle/>
          <a:p>
            <a:fld id="{89E2A922-6AFE-414C-B93B-16C7BCC10063}" type="slidenum">
              <a:rPr lang="en-US" smtClean="0"/>
              <a:t>35</a:t>
            </a:fld>
            <a:endParaRPr lang="en-US"/>
          </a:p>
        </p:txBody>
      </p:sp>
    </p:spTree>
    <p:extLst>
      <p:ext uri="{BB962C8B-B14F-4D97-AF65-F5344CB8AC3E}">
        <p14:creationId xmlns:p14="http://schemas.microsoft.com/office/powerpoint/2010/main" val="39326159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physicians are not in agreement that advocacy is a necessary part of the practice of medicine.  In fact, Dr. Thomas Huddle has actively argued against it in the pages of Academic Medicine making the points that…..</a:t>
            </a:r>
          </a:p>
          <a:p>
            <a:r>
              <a:rPr lang="en-US" dirty="0"/>
              <a:t>He further states that advocacy is counter to academic pursuits since it “seeks change rather than knowledge”</a:t>
            </a:r>
          </a:p>
          <a:p>
            <a:endParaRPr lang="en-US" dirty="0"/>
          </a:p>
          <a:p>
            <a:r>
              <a:rPr lang="en-US" dirty="0"/>
              <a:t> Perspective: </a:t>
            </a:r>
            <a:r>
              <a:rPr lang="en-US" b="1" dirty="0"/>
              <a:t>Medical Professionalism and</a:t>
            </a:r>
          </a:p>
          <a:p>
            <a:r>
              <a:rPr lang="en-US" b="1" dirty="0"/>
              <a:t>Medical Education Should Not Involve</a:t>
            </a:r>
          </a:p>
          <a:p>
            <a:r>
              <a:rPr lang="en-US" b="1" dirty="0"/>
              <a:t>Commitments to Political Advocacy</a:t>
            </a:r>
          </a:p>
          <a:p>
            <a:r>
              <a:rPr lang="en-US" dirty="0"/>
              <a:t>Thomas S. Huddle, MD, PhD</a:t>
            </a:r>
          </a:p>
        </p:txBody>
      </p:sp>
      <p:sp>
        <p:nvSpPr>
          <p:cNvPr id="4" name="Slide Number Placeholder 3"/>
          <p:cNvSpPr>
            <a:spLocks noGrp="1"/>
          </p:cNvSpPr>
          <p:nvPr>
            <p:ph type="sldNum" sz="quarter" idx="5"/>
          </p:nvPr>
        </p:nvSpPr>
        <p:spPr/>
        <p:txBody>
          <a:bodyPr/>
          <a:lstStyle/>
          <a:p>
            <a:fld id="{89E2A922-6AFE-414C-B93B-16C7BCC10063}" type="slidenum">
              <a:rPr lang="en-US" smtClean="0"/>
              <a:t>36</a:t>
            </a:fld>
            <a:endParaRPr lang="en-US"/>
          </a:p>
        </p:txBody>
      </p:sp>
    </p:spTree>
    <p:extLst>
      <p:ext uri="{BB962C8B-B14F-4D97-AF65-F5344CB8AC3E}">
        <p14:creationId xmlns:p14="http://schemas.microsoft.com/office/powerpoint/2010/main" val="2774555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Specialties: Aerospace, Occupational Medicine, Public Health/Gen. </a:t>
            </a:r>
            <a:r>
              <a:rPr lang="en-US" dirty="0" err="1"/>
              <a:t>Prev</a:t>
            </a:r>
            <a:r>
              <a:rPr lang="en-US" dirty="0"/>
              <a:t> Med</a:t>
            </a:r>
          </a:p>
          <a:p>
            <a:r>
              <a:rPr lang="en-US" dirty="0"/>
              <a:t>Subspecialties: Addiction Medicine, Clinical Informatics, Medical Toxicology, Undersea/Hyperbaric Medicine</a:t>
            </a:r>
          </a:p>
        </p:txBody>
      </p:sp>
      <p:sp>
        <p:nvSpPr>
          <p:cNvPr id="4" name="Slide Number Placeholder 3"/>
          <p:cNvSpPr>
            <a:spLocks noGrp="1"/>
          </p:cNvSpPr>
          <p:nvPr>
            <p:ph type="sldNum" sz="quarter" idx="5"/>
          </p:nvPr>
        </p:nvSpPr>
        <p:spPr/>
        <p:txBody>
          <a:bodyPr/>
          <a:lstStyle/>
          <a:p>
            <a:fld id="{89E2A922-6AFE-414C-B93B-16C7BCC10063}" type="slidenum">
              <a:rPr lang="en-US" smtClean="0"/>
              <a:t>5</a:t>
            </a:fld>
            <a:endParaRPr lang="en-US"/>
          </a:p>
        </p:txBody>
      </p:sp>
    </p:spTree>
    <p:extLst>
      <p:ext uri="{BB962C8B-B14F-4D97-AF65-F5344CB8AC3E}">
        <p14:creationId xmlns:p14="http://schemas.microsoft.com/office/powerpoint/2010/main" val="40455773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websites where you can learn more about physician advocacy.  I also encourage you to go to your professional society website and search the advocacy tab.</a:t>
            </a:r>
          </a:p>
        </p:txBody>
      </p:sp>
      <p:sp>
        <p:nvSpPr>
          <p:cNvPr id="4" name="Slide Number Placeholder 3"/>
          <p:cNvSpPr>
            <a:spLocks noGrp="1"/>
          </p:cNvSpPr>
          <p:nvPr>
            <p:ph type="sldNum" sz="quarter" idx="5"/>
          </p:nvPr>
        </p:nvSpPr>
        <p:spPr/>
        <p:txBody>
          <a:bodyPr/>
          <a:lstStyle/>
          <a:p>
            <a:fld id="{89E2A922-6AFE-414C-B93B-16C7BCC10063}" type="slidenum">
              <a:rPr lang="en-US" smtClean="0"/>
              <a:t>38</a:t>
            </a:fld>
            <a:endParaRPr lang="en-US"/>
          </a:p>
        </p:txBody>
      </p:sp>
    </p:spTree>
    <p:extLst>
      <p:ext uri="{BB962C8B-B14F-4D97-AF65-F5344CB8AC3E}">
        <p14:creationId xmlns:p14="http://schemas.microsoft.com/office/powerpoint/2010/main" val="40972863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Luft</a:t>
            </a:r>
            <a:r>
              <a:rPr lang="en-US" dirty="0"/>
              <a:t> 2017</a:t>
            </a:r>
          </a:p>
        </p:txBody>
      </p:sp>
      <p:sp>
        <p:nvSpPr>
          <p:cNvPr id="4" name="Slide Number Placeholder 3"/>
          <p:cNvSpPr>
            <a:spLocks noGrp="1"/>
          </p:cNvSpPr>
          <p:nvPr>
            <p:ph type="sldNum" sz="quarter" idx="5"/>
          </p:nvPr>
        </p:nvSpPr>
        <p:spPr/>
        <p:txBody>
          <a:bodyPr/>
          <a:lstStyle/>
          <a:p>
            <a:fld id="{89E2A922-6AFE-414C-B93B-16C7BCC10063}" type="slidenum">
              <a:rPr lang="en-US" smtClean="0"/>
              <a:t>42</a:t>
            </a:fld>
            <a:endParaRPr lang="en-US"/>
          </a:p>
        </p:txBody>
      </p:sp>
    </p:spTree>
    <p:extLst>
      <p:ext uri="{BB962C8B-B14F-4D97-AF65-F5344CB8AC3E}">
        <p14:creationId xmlns:p14="http://schemas.microsoft.com/office/powerpoint/2010/main" val="2966698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E2A922-6AFE-414C-B93B-16C7BCC10063}" type="slidenum">
              <a:rPr lang="en-US" smtClean="0"/>
              <a:t>7</a:t>
            </a:fld>
            <a:endParaRPr lang="en-US"/>
          </a:p>
        </p:txBody>
      </p:sp>
    </p:spTree>
    <p:extLst>
      <p:ext uri="{BB962C8B-B14F-4D97-AF65-F5344CB8AC3E}">
        <p14:creationId xmlns:p14="http://schemas.microsoft.com/office/powerpoint/2010/main" val="3586344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interactive discussion of what is population health and why we chose this topic. </a:t>
            </a:r>
          </a:p>
          <a:p>
            <a:r>
              <a:rPr lang="en-US" dirty="0"/>
              <a:t>Population Health Milestones in Graduate Medical Education (Duke, UNC, ECU, AAMC</a:t>
            </a:r>
            <a:r>
              <a:rPr lang="en-US" baseline="0" dirty="0"/>
              <a:t> – CDC funded project on pop health in GME, 2015) was basis for our survey </a:t>
            </a:r>
            <a:endParaRPr lang="en-US" dirty="0"/>
          </a:p>
          <a:p>
            <a:r>
              <a:rPr lang="en-US" dirty="0"/>
              <a:t>21/25 AHEC Residency Program Directors Responded ,</a:t>
            </a:r>
            <a:r>
              <a:rPr lang="en-US" baseline="0" dirty="0"/>
              <a:t> etc. </a:t>
            </a:r>
          </a:p>
          <a:p>
            <a:endParaRPr lang="en-US" sz="800" dirty="0"/>
          </a:p>
        </p:txBody>
      </p:sp>
      <p:sp>
        <p:nvSpPr>
          <p:cNvPr id="4" name="Slide Number Placeholder 3"/>
          <p:cNvSpPr>
            <a:spLocks noGrp="1"/>
          </p:cNvSpPr>
          <p:nvPr>
            <p:ph type="sldNum" sz="quarter" idx="5"/>
          </p:nvPr>
        </p:nvSpPr>
        <p:spPr/>
        <p:txBody>
          <a:bodyPr/>
          <a:lstStyle/>
          <a:p>
            <a:fld id="{89E2A922-6AFE-414C-B93B-16C7BCC10063}" type="slidenum">
              <a:rPr lang="en-US" smtClean="0"/>
              <a:t>8</a:t>
            </a:fld>
            <a:endParaRPr lang="en-US"/>
          </a:p>
        </p:txBody>
      </p:sp>
    </p:spTree>
    <p:extLst>
      <p:ext uri="{BB962C8B-B14F-4D97-AF65-F5344CB8AC3E}">
        <p14:creationId xmlns:p14="http://schemas.microsoft.com/office/powerpoint/2010/main" val="2001236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t>(this should include </a:t>
            </a:r>
            <a:r>
              <a:rPr lang="en-US" dirty="0" err="1"/>
              <a:t>gov</a:t>
            </a:r>
            <a:r>
              <a:rPr lang="en-US" dirty="0"/>
              <a:t> links for healthcare bills as well as AMA and professional society advocacy links)</a:t>
            </a:r>
          </a:p>
          <a:p>
            <a:endParaRPr lang="en-US" dirty="0"/>
          </a:p>
        </p:txBody>
      </p:sp>
      <p:sp>
        <p:nvSpPr>
          <p:cNvPr id="4" name="Slide Number Placeholder 3"/>
          <p:cNvSpPr>
            <a:spLocks noGrp="1"/>
          </p:cNvSpPr>
          <p:nvPr>
            <p:ph type="sldNum" sz="quarter" idx="10"/>
          </p:nvPr>
        </p:nvSpPr>
        <p:spPr/>
        <p:txBody>
          <a:bodyPr/>
          <a:lstStyle/>
          <a:p>
            <a:fld id="{89E2A922-6AFE-414C-B93B-16C7BCC10063}" type="slidenum">
              <a:rPr lang="en-US" smtClean="0"/>
              <a:t>9</a:t>
            </a:fld>
            <a:endParaRPr lang="en-US"/>
          </a:p>
        </p:txBody>
      </p:sp>
    </p:spTree>
    <p:extLst>
      <p:ext uri="{BB962C8B-B14F-4D97-AF65-F5344CB8AC3E}">
        <p14:creationId xmlns:p14="http://schemas.microsoft.com/office/powerpoint/2010/main" val="2562587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t>From Academic Medicine article “</a:t>
            </a:r>
            <a:r>
              <a:rPr lang="en-US" b="1" dirty="0"/>
              <a:t>Perspective: Physician Advocacy: What Is It and How Do We Do It?” Earnest, Mark A. MD, PhD; Wong, Shale L. MD, MSPH; Federico, Steven G. MD 2010 Academic Medicine</a:t>
            </a:r>
          </a:p>
          <a:p>
            <a:endParaRPr lang="en-US" dirty="0"/>
          </a:p>
        </p:txBody>
      </p:sp>
      <p:sp>
        <p:nvSpPr>
          <p:cNvPr id="4" name="Slide Number Placeholder 3"/>
          <p:cNvSpPr>
            <a:spLocks noGrp="1"/>
          </p:cNvSpPr>
          <p:nvPr>
            <p:ph type="sldNum" sz="quarter" idx="5"/>
          </p:nvPr>
        </p:nvSpPr>
        <p:spPr/>
        <p:txBody>
          <a:bodyPr/>
          <a:lstStyle/>
          <a:p>
            <a:fld id="{89E2A922-6AFE-414C-B93B-16C7BCC10063}" type="slidenum">
              <a:rPr lang="en-US" smtClean="0"/>
              <a:t>11</a:t>
            </a:fld>
            <a:endParaRPr lang="en-US"/>
          </a:p>
        </p:txBody>
      </p:sp>
    </p:spTree>
    <p:extLst>
      <p:ext uri="{BB962C8B-B14F-4D97-AF65-F5344CB8AC3E}">
        <p14:creationId xmlns:p14="http://schemas.microsoft.com/office/powerpoint/2010/main" val="2074212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note that the definition specifies issues identified through professional work.  This may include multitudinous topic areas. Health insurance coverage, access to care, women’s health……… are just a sampling of these topics. Naturally, successful advocacy work undertaken by physicians likely generates from the passions and value systems of those physicians. However,  an important takeaway point is that physician advocacy does NOT refer to using one’s professional standing to lobby for personal opinion or gain. It does refer to using one’s professional standing to foster connections and mobilize resources thereby optimizing social factors which promote the best health outcomes for the patients served. </a:t>
            </a:r>
          </a:p>
        </p:txBody>
      </p:sp>
      <p:sp>
        <p:nvSpPr>
          <p:cNvPr id="4" name="Slide Number Placeholder 3"/>
          <p:cNvSpPr>
            <a:spLocks noGrp="1"/>
          </p:cNvSpPr>
          <p:nvPr>
            <p:ph type="sldNum" sz="quarter" idx="5"/>
          </p:nvPr>
        </p:nvSpPr>
        <p:spPr/>
        <p:txBody>
          <a:bodyPr/>
          <a:lstStyle/>
          <a:p>
            <a:fld id="{89E2A922-6AFE-414C-B93B-16C7BCC10063}" type="slidenum">
              <a:rPr lang="en-US" smtClean="0"/>
              <a:t>12</a:t>
            </a:fld>
            <a:endParaRPr lang="en-US"/>
          </a:p>
        </p:txBody>
      </p:sp>
    </p:spTree>
    <p:extLst>
      <p:ext uri="{BB962C8B-B14F-4D97-AF65-F5344CB8AC3E}">
        <p14:creationId xmlns:p14="http://schemas.microsoft.com/office/powerpoint/2010/main" val="1616867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Earnest’s definition begins with the word “action”.  Here is a more specific elucidation of what that “action” looks like.  First, identify an issue of concern. As a trained scientist who operates from an evidence base, you should gather available information.  Next, commit to action. Recognize the strength and necessity of collaboration, mobilize available resources, and finally, plan for sustainability.</a:t>
            </a:r>
          </a:p>
        </p:txBody>
      </p:sp>
      <p:sp>
        <p:nvSpPr>
          <p:cNvPr id="4" name="Slide Number Placeholder 3"/>
          <p:cNvSpPr>
            <a:spLocks noGrp="1"/>
          </p:cNvSpPr>
          <p:nvPr>
            <p:ph type="sldNum" sz="quarter" idx="5"/>
          </p:nvPr>
        </p:nvSpPr>
        <p:spPr/>
        <p:txBody>
          <a:bodyPr/>
          <a:lstStyle/>
          <a:p>
            <a:fld id="{89E2A922-6AFE-414C-B93B-16C7BCC10063}" type="slidenum">
              <a:rPr lang="en-US" smtClean="0"/>
              <a:t>13</a:t>
            </a:fld>
            <a:endParaRPr lang="en-US"/>
          </a:p>
        </p:txBody>
      </p:sp>
    </p:spTree>
    <p:extLst>
      <p:ext uri="{BB962C8B-B14F-4D97-AF65-F5344CB8AC3E}">
        <p14:creationId xmlns:p14="http://schemas.microsoft.com/office/powerpoint/2010/main" val="13537701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3" descr="fall_unc_ch_scenes_10_002-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62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66427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4000">
                <a:solidFill>
                  <a:schemeClr val="tx1">
                    <a:lumMod val="65000"/>
                    <a:lumOff val="3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600201"/>
            <a:ext cx="8229600" cy="4082066"/>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46937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0" y="5892800"/>
            <a:ext cx="9144000" cy="965200"/>
          </a:xfrm>
          <a:prstGeom prst="rect">
            <a:avLst/>
          </a:prstGeom>
          <a:gradFill rotWithShape="1">
            <a:gsLst>
              <a:gs pos="0">
                <a:srgbClr val="6BABD8"/>
              </a:gs>
              <a:gs pos="100000">
                <a:srgbClr val="639EC8"/>
              </a:gs>
            </a:gsLst>
            <a:lin ang="5400000"/>
          </a:gradFill>
          <a:ln>
            <a:noFill/>
          </a:ln>
          <a:effectLst>
            <a:outerShdw blurRad="136525" dist="88900" dir="11820011" sx="61000" sy="61000" algn="tl" rotWithShape="0">
              <a:srgbClr val="BFBFBF">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defRPr/>
            </a:pPr>
            <a:endParaRPr lang="en-US" sz="1800">
              <a:solidFill>
                <a:schemeClr val="lt1"/>
              </a:solidFill>
              <a:latin typeface="+mn-lt"/>
              <a:ea typeface="+mn-ea"/>
            </a:endParaRPr>
          </a:p>
        </p:txBody>
      </p:sp>
      <p:pic>
        <p:nvPicPr>
          <p:cNvPr id="1027" name="Picture 3" descr="small_white_tran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375" y="6065838"/>
            <a:ext cx="226060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2" r:id="rId1"/>
    <p:sldLayoutId id="2147483661" r:id="rId2"/>
  </p:sldLayoutIdLst>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0"/>
          <a:cs typeface="ヒラギノ角ゴ Pro W3" charset="0"/>
        </a:defRPr>
      </a:lvl1pPr>
      <a:lvl2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2pPr>
      <a:lvl3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3pPr>
      <a:lvl4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4pPr>
      <a:lvl5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ヒラギノ角ゴ Pro W3" charset="0"/>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ヒラギノ角ゴ Pro W3" charset="0"/>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ヒラギノ角ゴ Pro W3" charset="0"/>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txBox="1">
            <a:spLocks/>
          </p:cNvSpPr>
          <p:nvPr/>
        </p:nvSpPr>
        <p:spPr bwMode="auto">
          <a:xfrm>
            <a:off x="4900613" y="1360488"/>
            <a:ext cx="3762375" cy="113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ヒラギノ角ゴ Pro W3" charset="-128"/>
              </a:defRPr>
            </a:lvl1pPr>
            <a:lvl2pPr marL="742950" indent="-285750" eaLnBrk="0" hangingPunct="0">
              <a:defRPr sz="2400">
                <a:solidFill>
                  <a:schemeClr val="tx1"/>
                </a:solidFill>
                <a:latin typeface="Calibri" panose="020F0502020204030204" pitchFamily="34" charset="0"/>
                <a:ea typeface="ヒラギノ角ゴ Pro W3" charset="-128"/>
              </a:defRPr>
            </a:lvl2pPr>
            <a:lvl3pPr marL="1143000" indent="-228600" eaLnBrk="0" hangingPunct="0">
              <a:defRPr sz="2400">
                <a:solidFill>
                  <a:schemeClr val="tx1"/>
                </a:solidFill>
                <a:latin typeface="Calibri" panose="020F0502020204030204" pitchFamily="34" charset="0"/>
                <a:ea typeface="ヒラギノ角ゴ Pro W3" charset="-128"/>
              </a:defRPr>
            </a:lvl3pPr>
            <a:lvl4pPr marL="1600200" indent="-228600" eaLnBrk="0" hangingPunct="0">
              <a:defRPr sz="2400">
                <a:solidFill>
                  <a:schemeClr val="tx1"/>
                </a:solidFill>
                <a:latin typeface="Calibri" panose="020F0502020204030204" pitchFamily="34" charset="0"/>
                <a:ea typeface="ヒラギノ角ゴ Pro W3" charset="-128"/>
              </a:defRPr>
            </a:lvl4pPr>
            <a:lvl5pPr marL="2057400" indent="-228600" eaLnBrk="0" hangingPunct="0">
              <a:defRPr sz="24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ヒラギノ角ゴ Pro W3" charset="-128"/>
              </a:defRPr>
            </a:lvl9pPr>
          </a:lstStyle>
          <a:p>
            <a:pPr eaLnBrk="1" hangingPunct="1"/>
            <a:r>
              <a:rPr lang="en-US" altLang="en-US" sz="2800" dirty="0">
                <a:solidFill>
                  <a:schemeClr val="bg1"/>
                </a:solidFill>
              </a:rPr>
              <a:t>Physicians as Advocates</a:t>
            </a:r>
          </a:p>
          <a:p>
            <a:pPr eaLnBrk="1" hangingPunct="1"/>
            <a:r>
              <a:rPr lang="en-US" altLang="en-US" sz="1800" dirty="0">
                <a:solidFill>
                  <a:schemeClr val="bg1"/>
                </a:solidFill>
              </a:rPr>
              <a:t>Jasmine Shell, MD</a:t>
            </a:r>
          </a:p>
          <a:p>
            <a:pPr eaLnBrk="1" hangingPunct="1"/>
            <a:r>
              <a:rPr lang="en-US" altLang="en-US" sz="1800" dirty="0">
                <a:solidFill>
                  <a:schemeClr val="bg1"/>
                </a:solidFill>
              </a:rPr>
              <a:t>Marci Morgenlander, MD MPH</a:t>
            </a:r>
          </a:p>
          <a:p>
            <a:pPr eaLnBrk="1" hangingPunct="1"/>
            <a:r>
              <a:rPr lang="en-US" altLang="en-US" sz="1800" dirty="0">
                <a:solidFill>
                  <a:schemeClr val="bg1"/>
                </a:solidFill>
              </a:rPr>
              <a:t>December 8, 2020</a:t>
            </a:r>
          </a:p>
        </p:txBody>
      </p:sp>
      <p:pic>
        <p:nvPicPr>
          <p:cNvPr id="3075" name="Picture 5" descr="large_white_tran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37125" y="844550"/>
            <a:ext cx="1866900" cy="515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0ED49-203B-476D-9340-A07D725F4B05}"/>
              </a:ext>
            </a:extLst>
          </p:cNvPr>
          <p:cNvSpPr>
            <a:spLocks noGrp="1"/>
          </p:cNvSpPr>
          <p:nvPr>
            <p:ph type="title"/>
          </p:nvPr>
        </p:nvSpPr>
        <p:spPr/>
        <p:txBody>
          <a:bodyPr/>
          <a:lstStyle/>
          <a:p>
            <a:pPr algn="ctr"/>
            <a:r>
              <a:rPr lang="en-US" dirty="0"/>
              <a:t>Definitions of Advocate</a:t>
            </a:r>
          </a:p>
        </p:txBody>
      </p:sp>
      <p:sp>
        <p:nvSpPr>
          <p:cNvPr id="3" name="Content Placeholder 2">
            <a:extLst>
              <a:ext uri="{FF2B5EF4-FFF2-40B4-BE49-F238E27FC236}">
                <a16:creationId xmlns:a16="http://schemas.microsoft.com/office/drawing/2014/main" id="{C7211C5B-C1AF-4073-A65B-5A05CAA9EC82}"/>
              </a:ext>
            </a:extLst>
          </p:cNvPr>
          <p:cNvSpPr>
            <a:spLocks noGrp="1"/>
          </p:cNvSpPr>
          <p:nvPr>
            <p:ph idx="1"/>
          </p:nvPr>
        </p:nvSpPr>
        <p:spPr/>
        <p:txBody>
          <a:bodyPr/>
          <a:lstStyle/>
          <a:p>
            <a:pPr marL="0" indent="0" algn="ctr">
              <a:buNone/>
            </a:pPr>
            <a:r>
              <a:rPr lang="en-US" dirty="0"/>
              <a:t>Publicly recommend or support (Google)</a:t>
            </a:r>
          </a:p>
          <a:p>
            <a:pPr marL="0" indent="0" algn="ctr">
              <a:buNone/>
            </a:pPr>
            <a:endParaRPr lang="en-US" dirty="0"/>
          </a:p>
          <a:p>
            <a:pPr marL="0" indent="0" algn="ctr">
              <a:buNone/>
            </a:pPr>
            <a:r>
              <a:rPr lang="en-US" dirty="0"/>
              <a:t>To plead in favor of (Merriam-Webster)</a:t>
            </a:r>
          </a:p>
          <a:p>
            <a:pPr marL="0" indent="0" algn="ctr">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252741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56983-5010-429C-87E8-43297A7AE3C3}"/>
              </a:ext>
            </a:extLst>
          </p:cNvPr>
          <p:cNvSpPr>
            <a:spLocks noGrp="1"/>
          </p:cNvSpPr>
          <p:nvPr>
            <p:ph type="title"/>
          </p:nvPr>
        </p:nvSpPr>
        <p:spPr/>
        <p:txBody>
          <a:bodyPr/>
          <a:lstStyle/>
          <a:p>
            <a:r>
              <a:rPr lang="en-US" dirty="0"/>
              <a:t>Definition of Physician Advocacy</a:t>
            </a:r>
          </a:p>
        </p:txBody>
      </p:sp>
      <p:sp>
        <p:nvSpPr>
          <p:cNvPr id="3" name="Content Placeholder 2">
            <a:extLst>
              <a:ext uri="{FF2B5EF4-FFF2-40B4-BE49-F238E27FC236}">
                <a16:creationId xmlns:a16="http://schemas.microsoft.com/office/drawing/2014/main" id="{D041F6B4-C1D3-40C2-8759-6B70F57F835C}"/>
              </a:ext>
            </a:extLst>
          </p:cNvPr>
          <p:cNvSpPr>
            <a:spLocks noGrp="1"/>
          </p:cNvSpPr>
          <p:nvPr>
            <p:ph idx="1"/>
          </p:nvPr>
        </p:nvSpPr>
        <p:spPr/>
        <p:txBody>
          <a:bodyPr/>
          <a:lstStyle/>
          <a:p>
            <a:pPr marL="0" indent="0">
              <a:buNone/>
            </a:pPr>
            <a:r>
              <a:rPr lang="en-US" dirty="0"/>
              <a:t>“Action by a physician to promote those social, economic, educational, and political changes that ameliorate the suffering and threats to human health and well-being that he or she identifies through his or her professional work and expertise.”</a:t>
            </a:r>
            <a:endParaRPr lang="en-US" b="1" dirty="0"/>
          </a:p>
          <a:p>
            <a:pPr marL="0" indent="0">
              <a:buNone/>
            </a:pPr>
            <a:endParaRPr lang="en-US" sz="1800" dirty="0"/>
          </a:p>
          <a:p>
            <a:pPr marL="0" indent="0">
              <a:buNone/>
            </a:pPr>
            <a:endParaRPr lang="en-US" sz="1800" dirty="0"/>
          </a:p>
          <a:p>
            <a:pPr marL="0" indent="0" algn="r">
              <a:buNone/>
            </a:pPr>
            <a:r>
              <a:rPr lang="en-US" sz="1800" dirty="0"/>
              <a:t>(Earnest, 2010)</a:t>
            </a:r>
          </a:p>
        </p:txBody>
      </p:sp>
    </p:spTree>
    <p:extLst>
      <p:ext uri="{BB962C8B-B14F-4D97-AF65-F5344CB8AC3E}">
        <p14:creationId xmlns:p14="http://schemas.microsoft.com/office/powerpoint/2010/main" val="755303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8CD2D-BA79-4D98-A21C-30731FACD9B1}"/>
              </a:ext>
            </a:extLst>
          </p:cNvPr>
          <p:cNvSpPr>
            <a:spLocks noGrp="1"/>
          </p:cNvSpPr>
          <p:nvPr>
            <p:ph type="title"/>
          </p:nvPr>
        </p:nvSpPr>
        <p:spPr/>
        <p:txBody>
          <a:bodyPr/>
          <a:lstStyle/>
          <a:p>
            <a:r>
              <a:rPr lang="en-US" dirty="0"/>
              <a:t>Definition of Physician Advocacy</a:t>
            </a:r>
          </a:p>
        </p:txBody>
      </p:sp>
      <p:sp>
        <p:nvSpPr>
          <p:cNvPr id="3" name="Content Placeholder 2">
            <a:extLst>
              <a:ext uri="{FF2B5EF4-FFF2-40B4-BE49-F238E27FC236}">
                <a16:creationId xmlns:a16="http://schemas.microsoft.com/office/drawing/2014/main" id="{D3BFB5F8-9A92-43FB-B948-0EBEF802A85F}"/>
              </a:ext>
            </a:extLst>
          </p:cNvPr>
          <p:cNvSpPr>
            <a:spLocks noGrp="1"/>
          </p:cNvSpPr>
          <p:nvPr>
            <p:ph idx="1"/>
          </p:nvPr>
        </p:nvSpPr>
        <p:spPr>
          <a:xfrm>
            <a:off x="457200" y="1277655"/>
            <a:ext cx="8229600" cy="4404612"/>
          </a:xfrm>
        </p:spPr>
        <p:txBody>
          <a:bodyPr/>
          <a:lstStyle/>
          <a:p>
            <a:r>
              <a:rPr lang="en-US" dirty="0"/>
              <a:t>Issues identified through professional work</a:t>
            </a:r>
          </a:p>
          <a:p>
            <a:r>
              <a:rPr lang="en-US" dirty="0"/>
              <a:t>Example topics</a:t>
            </a:r>
          </a:p>
          <a:p>
            <a:pPr lvl="1"/>
            <a:r>
              <a:rPr lang="en-US" dirty="0"/>
              <a:t>Health insurance coverage</a:t>
            </a:r>
          </a:p>
          <a:p>
            <a:pPr lvl="1"/>
            <a:r>
              <a:rPr lang="en-US" dirty="0"/>
              <a:t>Access to healthcare</a:t>
            </a:r>
          </a:p>
          <a:p>
            <a:pPr lvl="1"/>
            <a:r>
              <a:rPr lang="en-US" dirty="0"/>
              <a:t>Women’s health</a:t>
            </a:r>
          </a:p>
          <a:p>
            <a:pPr lvl="1"/>
            <a:r>
              <a:rPr lang="en-US" dirty="0"/>
              <a:t>Human trafficking</a:t>
            </a:r>
          </a:p>
          <a:p>
            <a:pPr lvl="1"/>
            <a:r>
              <a:rPr lang="en-US" dirty="0"/>
              <a:t>Gun violence</a:t>
            </a:r>
          </a:p>
          <a:p>
            <a:pPr lvl="1"/>
            <a:r>
              <a:rPr lang="en-US" dirty="0"/>
              <a:t>Vaccine mandates</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727196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F31F9-65B3-4D10-9068-4E5FEC5DF72A}"/>
              </a:ext>
            </a:extLst>
          </p:cNvPr>
          <p:cNvSpPr>
            <a:spLocks noGrp="1"/>
          </p:cNvSpPr>
          <p:nvPr>
            <p:ph type="title"/>
          </p:nvPr>
        </p:nvSpPr>
        <p:spPr/>
        <p:txBody>
          <a:bodyPr/>
          <a:lstStyle/>
          <a:p>
            <a:r>
              <a:rPr lang="en-US" dirty="0"/>
              <a:t>Definition of Physician Advocacy</a:t>
            </a:r>
          </a:p>
        </p:txBody>
      </p:sp>
      <p:sp>
        <p:nvSpPr>
          <p:cNvPr id="3" name="Content Placeholder 2">
            <a:extLst>
              <a:ext uri="{FF2B5EF4-FFF2-40B4-BE49-F238E27FC236}">
                <a16:creationId xmlns:a16="http://schemas.microsoft.com/office/drawing/2014/main" id="{12150355-80F1-405A-A2BA-BAAFE5EE3A8D}"/>
              </a:ext>
            </a:extLst>
          </p:cNvPr>
          <p:cNvSpPr>
            <a:spLocks noGrp="1"/>
          </p:cNvSpPr>
          <p:nvPr>
            <p:ph idx="1"/>
          </p:nvPr>
        </p:nvSpPr>
        <p:spPr>
          <a:xfrm>
            <a:off x="457200" y="1055916"/>
            <a:ext cx="8229600" cy="4082066"/>
          </a:xfrm>
        </p:spPr>
        <p:txBody>
          <a:bodyPr/>
          <a:lstStyle/>
          <a:p>
            <a:r>
              <a:rPr lang="en-US" dirty="0"/>
              <a:t>Identify an issue of concern</a:t>
            </a:r>
          </a:p>
          <a:p>
            <a:r>
              <a:rPr lang="en-US" dirty="0"/>
              <a:t>Gather information</a:t>
            </a:r>
          </a:p>
          <a:p>
            <a:r>
              <a:rPr lang="en-US" dirty="0"/>
              <a:t>Commit to action</a:t>
            </a:r>
          </a:p>
          <a:p>
            <a:r>
              <a:rPr lang="en-US" dirty="0"/>
              <a:t>Collaborate with others</a:t>
            </a:r>
          </a:p>
          <a:p>
            <a:r>
              <a:rPr lang="en-US" dirty="0"/>
              <a:t>Mobilize resources</a:t>
            </a:r>
          </a:p>
          <a:p>
            <a:r>
              <a:rPr lang="en-US" dirty="0"/>
              <a:t>Sustain the effort</a:t>
            </a:r>
          </a:p>
          <a:p>
            <a:pPr marL="0" indent="0">
              <a:buNone/>
            </a:pPr>
            <a:r>
              <a:rPr lang="en-US" dirty="0"/>
              <a:t>														</a:t>
            </a:r>
          </a:p>
          <a:p>
            <a:pPr marL="0" indent="0">
              <a:buNone/>
            </a:pPr>
            <a:endParaRPr lang="en-US" sz="1800" dirty="0"/>
          </a:p>
          <a:p>
            <a:pPr marL="0" indent="0" algn="r">
              <a:buNone/>
            </a:pPr>
            <a:r>
              <a:rPr lang="en-US" sz="1800" dirty="0"/>
              <a:t>(</a:t>
            </a:r>
            <a:r>
              <a:rPr lang="en-US" sz="1800" dirty="0" err="1"/>
              <a:t>Haq</a:t>
            </a:r>
            <a:r>
              <a:rPr lang="en-US" sz="1800" dirty="0"/>
              <a:t>, 2019)</a:t>
            </a:r>
          </a:p>
          <a:p>
            <a:endParaRPr lang="en-US" dirty="0"/>
          </a:p>
          <a:p>
            <a:endParaRPr lang="en-US" dirty="0"/>
          </a:p>
        </p:txBody>
      </p:sp>
    </p:spTree>
    <p:extLst>
      <p:ext uri="{BB962C8B-B14F-4D97-AF65-F5344CB8AC3E}">
        <p14:creationId xmlns:p14="http://schemas.microsoft.com/office/powerpoint/2010/main" val="3597069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BFE49-7577-4A17-B942-F4BC0B2E9916}"/>
              </a:ext>
            </a:extLst>
          </p:cNvPr>
          <p:cNvSpPr>
            <a:spLocks noGrp="1"/>
          </p:cNvSpPr>
          <p:nvPr>
            <p:ph type="title"/>
          </p:nvPr>
        </p:nvSpPr>
        <p:spPr/>
        <p:txBody>
          <a:bodyPr/>
          <a:lstStyle/>
          <a:p>
            <a:r>
              <a:rPr lang="en-US" dirty="0"/>
              <a:t>Levels of Engagement</a:t>
            </a:r>
          </a:p>
        </p:txBody>
      </p:sp>
      <p:sp>
        <p:nvSpPr>
          <p:cNvPr id="3" name="Content Placeholder 2">
            <a:extLst>
              <a:ext uri="{FF2B5EF4-FFF2-40B4-BE49-F238E27FC236}">
                <a16:creationId xmlns:a16="http://schemas.microsoft.com/office/drawing/2014/main" id="{12E34127-5C31-4666-AFB3-A3967E8A8391}"/>
              </a:ext>
            </a:extLst>
          </p:cNvPr>
          <p:cNvSpPr>
            <a:spLocks noGrp="1"/>
          </p:cNvSpPr>
          <p:nvPr>
            <p:ph idx="1"/>
          </p:nvPr>
        </p:nvSpPr>
        <p:spPr/>
        <p:txBody>
          <a:bodyPr/>
          <a:lstStyle/>
          <a:p>
            <a:r>
              <a:rPr lang="en-US" dirty="0"/>
              <a:t>Interpersonal</a:t>
            </a:r>
          </a:p>
          <a:p>
            <a:r>
              <a:rPr lang="en-US" dirty="0"/>
              <a:t>Organizational</a:t>
            </a:r>
          </a:p>
          <a:p>
            <a:r>
              <a:rPr lang="en-US" dirty="0"/>
              <a:t>Health System</a:t>
            </a:r>
          </a:p>
          <a:p>
            <a:r>
              <a:rPr lang="en-US" dirty="0"/>
              <a:t>Policy</a:t>
            </a:r>
          </a:p>
        </p:txBody>
      </p:sp>
      <p:sp>
        <p:nvSpPr>
          <p:cNvPr id="4" name="Rectangle 3">
            <a:extLst>
              <a:ext uri="{FF2B5EF4-FFF2-40B4-BE49-F238E27FC236}">
                <a16:creationId xmlns:a16="http://schemas.microsoft.com/office/drawing/2014/main" id="{FEFBC1C1-824E-4B48-8754-CA581E96F5CB}"/>
              </a:ext>
            </a:extLst>
          </p:cNvPr>
          <p:cNvSpPr/>
          <p:nvPr/>
        </p:nvSpPr>
        <p:spPr>
          <a:xfrm>
            <a:off x="6979438" y="5026966"/>
            <a:ext cx="1281120" cy="369332"/>
          </a:xfrm>
          <a:prstGeom prst="rect">
            <a:avLst/>
          </a:prstGeom>
        </p:spPr>
        <p:txBody>
          <a:bodyPr wrap="none">
            <a:spAutoFit/>
          </a:bodyPr>
          <a:lstStyle/>
          <a:p>
            <a:pPr marL="0" indent="0" algn="r">
              <a:buNone/>
            </a:pPr>
            <a:r>
              <a:rPr lang="en-US" sz="1800" dirty="0">
                <a:solidFill>
                  <a:schemeClr val="tx1">
                    <a:lumMod val="65000"/>
                    <a:lumOff val="35000"/>
                  </a:schemeClr>
                </a:solidFill>
              </a:rPr>
              <a:t>(</a:t>
            </a:r>
            <a:r>
              <a:rPr lang="en-US" sz="1800" dirty="0" err="1">
                <a:solidFill>
                  <a:schemeClr val="tx1">
                    <a:lumMod val="65000"/>
                    <a:lumOff val="35000"/>
                  </a:schemeClr>
                </a:solidFill>
              </a:rPr>
              <a:t>Haq</a:t>
            </a:r>
            <a:r>
              <a:rPr lang="en-US" sz="1800" dirty="0">
                <a:solidFill>
                  <a:schemeClr val="tx1">
                    <a:lumMod val="65000"/>
                    <a:lumOff val="35000"/>
                  </a:schemeClr>
                </a:solidFill>
              </a:rPr>
              <a:t>, 2019)</a:t>
            </a:r>
          </a:p>
        </p:txBody>
      </p:sp>
    </p:spTree>
    <p:extLst>
      <p:ext uri="{BB962C8B-B14F-4D97-AF65-F5344CB8AC3E}">
        <p14:creationId xmlns:p14="http://schemas.microsoft.com/office/powerpoint/2010/main" val="3643582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FE45A-AFFC-4008-A6E6-92B5063960DF}"/>
              </a:ext>
            </a:extLst>
          </p:cNvPr>
          <p:cNvSpPr>
            <a:spLocks noGrp="1"/>
          </p:cNvSpPr>
          <p:nvPr>
            <p:ph type="title"/>
          </p:nvPr>
        </p:nvSpPr>
        <p:spPr/>
        <p:txBody>
          <a:bodyPr/>
          <a:lstStyle/>
          <a:p>
            <a:r>
              <a:rPr lang="en-US" dirty="0"/>
              <a:t>Why should you care about advocacy?</a:t>
            </a:r>
            <a:br>
              <a:rPr lang="en-US" dirty="0"/>
            </a:br>
            <a:br>
              <a:rPr lang="en-US" dirty="0"/>
            </a:br>
            <a:br>
              <a:rPr lang="en-US" dirty="0"/>
            </a:br>
            <a:br>
              <a:rPr lang="en-US" dirty="0"/>
            </a:br>
            <a:br>
              <a:rPr lang="en-US" dirty="0"/>
            </a:br>
            <a:br>
              <a:rPr lang="en-US" dirty="0"/>
            </a:br>
            <a:br>
              <a:rPr lang="en-US" dirty="0"/>
            </a:br>
            <a:br>
              <a:rPr lang="en-US" dirty="0"/>
            </a:br>
            <a:endParaRPr lang="en-US" dirty="0"/>
          </a:p>
        </p:txBody>
      </p:sp>
      <p:sp>
        <p:nvSpPr>
          <p:cNvPr id="3" name="Content Placeholder 2">
            <a:extLst>
              <a:ext uri="{FF2B5EF4-FFF2-40B4-BE49-F238E27FC236}">
                <a16:creationId xmlns:a16="http://schemas.microsoft.com/office/drawing/2014/main" id="{6D0CD054-A4D8-4090-BE8D-028FF538C61F}"/>
              </a:ext>
            </a:extLst>
          </p:cNvPr>
          <p:cNvSpPr>
            <a:spLocks noGrp="1"/>
          </p:cNvSpPr>
          <p:nvPr>
            <p:ph idx="1"/>
          </p:nvPr>
        </p:nvSpPr>
        <p:spPr>
          <a:xfrm>
            <a:off x="385281" y="1121596"/>
            <a:ext cx="8229600" cy="4005867"/>
          </a:xfrm>
        </p:spPr>
        <p:txBody>
          <a:bodyPr/>
          <a:lstStyle/>
          <a:p>
            <a:r>
              <a:rPr lang="en-US" dirty="0"/>
              <a:t>The AMA and ANA endorse advocacy</a:t>
            </a:r>
          </a:p>
          <a:p>
            <a:pPr lvl="1"/>
            <a:r>
              <a:rPr lang="en-US" dirty="0"/>
              <a:t>AMA: “advocate for the social, economic, educational, and political changes that ameliorate suffering and contribute to human well-being.”</a:t>
            </a:r>
          </a:p>
          <a:p>
            <a:r>
              <a:rPr lang="en-US" dirty="0"/>
              <a:t>The ACGME promotes advocacy </a:t>
            </a:r>
          </a:p>
          <a:p>
            <a:pPr lvl="1"/>
            <a:r>
              <a:rPr lang="en-US" dirty="0"/>
              <a:t>training mandated in pediatrics</a:t>
            </a:r>
          </a:p>
          <a:p>
            <a:r>
              <a:rPr lang="en-US" dirty="0"/>
              <a:t>Professional societies including ABIM, ACOG, AAP, APA, AAFP, ACS endorse advocacy </a:t>
            </a:r>
          </a:p>
          <a:p>
            <a:endParaRPr lang="en-US" dirty="0"/>
          </a:p>
        </p:txBody>
      </p:sp>
    </p:spTree>
    <p:extLst>
      <p:ext uri="{BB962C8B-B14F-4D97-AF65-F5344CB8AC3E}">
        <p14:creationId xmlns:p14="http://schemas.microsoft.com/office/powerpoint/2010/main" val="1991952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96AE6-775F-4260-A2A6-A621B8FA228B}"/>
              </a:ext>
            </a:extLst>
          </p:cNvPr>
          <p:cNvSpPr>
            <a:spLocks noGrp="1"/>
          </p:cNvSpPr>
          <p:nvPr>
            <p:ph type="title"/>
          </p:nvPr>
        </p:nvSpPr>
        <p:spPr/>
        <p:txBody>
          <a:bodyPr/>
          <a:lstStyle/>
          <a:p>
            <a:r>
              <a:rPr lang="en-US" dirty="0"/>
              <a:t>Why should you care about advocacy?</a:t>
            </a:r>
          </a:p>
        </p:txBody>
      </p:sp>
      <p:sp>
        <p:nvSpPr>
          <p:cNvPr id="3" name="Content Placeholder 2">
            <a:extLst>
              <a:ext uri="{FF2B5EF4-FFF2-40B4-BE49-F238E27FC236}">
                <a16:creationId xmlns:a16="http://schemas.microsoft.com/office/drawing/2014/main" id="{68561327-D3D5-42CA-B50F-32E0F36945CC}"/>
              </a:ext>
            </a:extLst>
          </p:cNvPr>
          <p:cNvSpPr>
            <a:spLocks noGrp="1"/>
          </p:cNvSpPr>
          <p:nvPr>
            <p:ph idx="1"/>
          </p:nvPr>
        </p:nvSpPr>
        <p:spPr/>
        <p:txBody>
          <a:bodyPr/>
          <a:lstStyle/>
          <a:p>
            <a:endParaRPr lang="en-US" dirty="0"/>
          </a:p>
          <a:p>
            <a:endParaRPr lang="en-US" dirty="0"/>
          </a:p>
          <a:p>
            <a:pPr marL="0" indent="0">
              <a:buNone/>
            </a:pPr>
            <a:endParaRPr lang="en-US" dirty="0"/>
          </a:p>
        </p:txBody>
      </p:sp>
      <p:pic>
        <p:nvPicPr>
          <p:cNvPr id="5" name="Picture 4" descr="A picture containing building, outdoor, person, ground&#10;&#10;Description automatically generated">
            <a:extLst>
              <a:ext uri="{FF2B5EF4-FFF2-40B4-BE49-F238E27FC236}">
                <a16:creationId xmlns:a16="http://schemas.microsoft.com/office/drawing/2014/main" id="{6AD7DD96-A208-4EB5-B8F9-0544BD0D4DBB}"/>
              </a:ext>
            </a:extLst>
          </p:cNvPr>
          <p:cNvPicPr>
            <a:picLocks noChangeAspect="1"/>
          </p:cNvPicPr>
          <p:nvPr/>
        </p:nvPicPr>
        <p:blipFill>
          <a:blip r:embed="rId3"/>
          <a:stretch>
            <a:fillRect/>
          </a:stretch>
        </p:blipFill>
        <p:spPr>
          <a:xfrm>
            <a:off x="762000" y="1728182"/>
            <a:ext cx="7620000" cy="3954085"/>
          </a:xfrm>
          <a:prstGeom prst="rect">
            <a:avLst/>
          </a:prstGeom>
        </p:spPr>
      </p:pic>
    </p:spTree>
    <p:extLst>
      <p:ext uri="{BB962C8B-B14F-4D97-AF65-F5344CB8AC3E}">
        <p14:creationId xmlns:p14="http://schemas.microsoft.com/office/powerpoint/2010/main" val="2081037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FE45A-AFFC-4008-A6E6-92B5063960DF}"/>
              </a:ext>
            </a:extLst>
          </p:cNvPr>
          <p:cNvSpPr>
            <a:spLocks noGrp="1"/>
          </p:cNvSpPr>
          <p:nvPr>
            <p:ph type="title"/>
          </p:nvPr>
        </p:nvSpPr>
        <p:spPr/>
        <p:txBody>
          <a:bodyPr/>
          <a:lstStyle/>
          <a:p>
            <a:r>
              <a:rPr lang="en-US" dirty="0"/>
              <a:t>Physician Endorsement</a:t>
            </a:r>
          </a:p>
        </p:txBody>
      </p:sp>
      <p:sp>
        <p:nvSpPr>
          <p:cNvPr id="3" name="Content Placeholder 2">
            <a:extLst>
              <a:ext uri="{FF2B5EF4-FFF2-40B4-BE49-F238E27FC236}">
                <a16:creationId xmlns:a16="http://schemas.microsoft.com/office/drawing/2014/main" id="{6D0CD054-A4D8-4090-BE8D-028FF538C61F}"/>
              </a:ext>
            </a:extLst>
          </p:cNvPr>
          <p:cNvSpPr>
            <a:spLocks noGrp="1"/>
          </p:cNvSpPr>
          <p:nvPr>
            <p:ph idx="1"/>
          </p:nvPr>
        </p:nvSpPr>
        <p:spPr/>
        <p:txBody>
          <a:bodyPr/>
          <a:lstStyle/>
          <a:p>
            <a:r>
              <a:rPr lang="en-US" dirty="0"/>
              <a:t>Over 90 % of resident physicians believe advocacy is a physician’s duty</a:t>
            </a:r>
          </a:p>
          <a:p>
            <a:r>
              <a:rPr lang="en-US" dirty="0"/>
              <a:t>Less than 20% believe they received adequate training</a:t>
            </a:r>
          </a:p>
          <a:p>
            <a:endParaRPr lang="en-US" dirty="0"/>
          </a:p>
          <a:p>
            <a:pPr marL="3657600" lvl="8" indent="0">
              <a:buNone/>
            </a:pPr>
            <a:r>
              <a:rPr lang="en-US" dirty="0"/>
              <a:t>				</a:t>
            </a:r>
          </a:p>
          <a:p>
            <a:pPr marL="3657600" lvl="8" indent="0">
              <a:buNone/>
            </a:pPr>
            <a:endParaRPr lang="en-US" sz="1800" dirty="0">
              <a:solidFill>
                <a:schemeClr val="tx1">
                  <a:lumMod val="65000"/>
                  <a:lumOff val="35000"/>
                </a:schemeClr>
              </a:solidFill>
            </a:endParaRPr>
          </a:p>
          <a:p>
            <a:pPr marL="3657600" lvl="8" indent="0">
              <a:buNone/>
            </a:pPr>
            <a:endParaRPr lang="en-US" sz="1800" dirty="0">
              <a:solidFill>
                <a:schemeClr val="tx1">
                  <a:lumMod val="65000"/>
                  <a:lumOff val="35000"/>
                </a:schemeClr>
              </a:solidFill>
            </a:endParaRPr>
          </a:p>
          <a:p>
            <a:pPr marL="3657600" lvl="8" indent="0">
              <a:buNone/>
            </a:pPr>
            <a:r>
              <a:rPr lang="en-US" sz="1800" dirty="0">
                <a:solidFill>
                  <a:schemeClr val="tx1">
                    <a:lumMod val="65000"/>
                    <a:lumOff val="35000"/>
                  </a:schemeClr>
                </a:solidFill>
              </a:rPr>
              <a:t>			(Wright, 2005; Garg, 2019)</a:t>
            </a:r>
          </a:p>
          <a:p>
            <a:endParaRPr lang="en-US" sz="1800" dirty="0"/>
          </a:p>
          <a:p>
            <a:pPr marL="0" indent="0">
              <a:buNone/>
            </a:pPr>
            <a:endParaRPr lang="en-US" sz="1200" dirty="0"/>
          </a:p>
        </p:txBody>
      </p:sp>
    </p:spTree>
    <p:extLst>
      <p:ext uri="{BB962C8B-B14F-4D97-AF65-F5344CB8AC3E}">
        <p14:creationId xmlns:p14="http://schemas.microsoft.com/office/powerpoint/2010/main" val="1817514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37553-4478-48F6-AD1E-D002E36BC3E0}"/>
              </a:ext>
            </a:extLst>
          </p:cNvPr>
          <p:cNvSpPr>
            <a:spLocks noGrp="1"/>
          </p:cNvSpPr>
          <p:nvPr>
            <p:ph type="title"/>
          </p:nvPr>
        </p:nvSpPr>
        <p:spPr/>
        <p:txBody>
          <a:bodyPr/>
          <a:lstStyle/>
          <a:p>
            <a:r>
              <a:rPr lang="en-US" dirty="0"/>
              <a:t>Physician Engagement</a:t>
            </a:r>
          </a:p>
        </p:txBody>
      </p:sp>
      <p:sp>
        <p:nvSpPr>
          <p:cNvPr id="3" name="Content Placeholder 2">
            <a:extLst>
              <a:ext uri="{FF2B5EF4-FFF2-40B4-BE49-F238E27FC236}">
                <a16:creationId xmlns:a16="http://schemas.microsoft.com/office/drawing/2014/main" id="{4056CA99-CDCE-4EDA-8633-591471108FE0}"/>
              </a:ext>
            </a:extLst>
          </p:cNvPr>
          <p:cNvSpPr>
            <a:spLocks noGrp="1"/>
          </p:cNvSpPr>
          <p:nvPr>
            <p:ph idx="1"/>
          </p:nvPr>
        </p:nvSpPr>
        <p:spPr/>
        <p:txBody>
          <a:bodyPr/>
          <a:lstStyle/>
          <a:p>
            <a:r>
              <a:rPr lang="en-US" dirty="0"/>
              <a:t>Physicians vote less often than lawyers and the general public</a:t>
            </a:r>
          </a:p>
          <a:p>
            <a:r>
              <a:rPr lang="en-US" dirty="0"/>
              <a:t>Physician contributions and lobbying more likely relate to financial incentives than public health initiatives </a:t>
            </a:r>
          </a:p>
          <a:p>
            <a:pPr marL="0" indent="0">
              <a:buNone/>
            </a:pPr>
            <a:endParaRPr lang="en-US" dirty="0"/>
          </a:p>
          <a:p>
            <a:pPr marL="0" indent="0">
              <a:buNone/>
            </a:pPr>
            <a:r>
              <a:rPr lang="en-US" dirty="0"/>
              <a:t>								</a:t>
            </a:r>
            <a:r>
              <a:rPr lang="en-US" sz="1800" dirty="0"/>
              <a:t>(Grande, 2007; Wright, 2005; Landers, 2004)</a:t>
            </a:r>
          </a:p>
          <a:p>
            <a:pPr lvl="8"/>
            <a:endParaRPr lang="en-US" dirty="0"/>
          </a:p>
        </p:txBody>
      </p:sp>
    </p:spTree>
    <p:extLst>
      <p:ext uri="{BB962C8B-B14F-4D97-AF65-F5344CB8AC3E}">
        <p14:creationId xmlns:p14="http://schemas.microsoft.com/office/powerpoint/2010/main" val="1379508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FE45A-AFFC-4008-A6E6-92B5063960DF}"/>
              </a:ext>
            </a:extLst>
          </p:cNvPr>
          <p:cNvSpPr>
            <a:spLocks noGrp="1"/>
          </p:cNvSpPr>
          <p:nvPr>
            <p:ph type="title"/>
          </p:nvPr>
        </p:nvSpPr>
        <p:spPr/>
        <p:txBody>
          <a:bodyPr/>
          <a:lstStyle/>
          <a:p>
            <a:r>
              <a:rPr lang="en-US" dirty="0"/>
              <a:t>Spectrum of Physician Advocacy</a:t>
            </a:r>
            <a:br>
              <a:rPr lang="en-US" dirty="0"/>
            </a:br>
            <a:br>
              <a:rPr lang="en-US" dirty="0"/>
            </a:br>
            <a:endParaRPr lang="en-US" dirty="0"/>
          </a:p>
        </p:txBody>
      </p:sp>
      <p:sp>
        <p:nvSpPr>
          <p:cNvPr id="3" name="Content Placeholder 2">
            <a:extLst>
              <a:ext uri="{FF2B5EF4-FFF2-40B4-BE49-F238E27FC236}">
                <a16:creationId xmlns:a16="http://schemas.microsoft.com/office/drawing/2014/main" id="{6D0CD054-A4D8-4090-BE8D-028FF538C61F}"/>
              </a:ext>
            </a:extLst>
          </p:cNvPr>
          <p:cNvSpPr>
            <a:spLocks noGrp="1"/>
          </p:cNvSpPr>
          <p:nvPr>
            <p:ph idx="1"/>
          </p:nvPr>
        </p:nvSpPr>
        <p:spPr>
          <a:xfrm>
            <a:off x="457200" y="1196622"/>
            <a:ext cx="8229600" cy="4485645"/>
          </a:xfrm>
        </p:spPr>
        <p:txBody>
          <a:bodyPr/>
          <a:lstStyle/>
          <a:p>
            <a:pPr marL="0" indent="0">
              <a:buNone/>
            </a:pPr>
            <a:endParaRPr lang="en-US" sz="1200" dirty="0"/>
          </a:p>
          <a:p>
            <a:r>
              <a:rPr lang="en-US" dirty="0"/>
              <a:t>Patient</a:t>
            </a:r>
          </a:p>
          <a:p>
            <a:r>
              <a:rPr lang="en-US" dirty="0"/>
              <a:t>Local</a:t>
            </a:r>
          </a:p>
          <a:p>
            <a:r>
              <a:rPr lang="en-US" dirty="0"/>
              <a:t>State </a:t>
            </a:r>
          </a:p>
          <a:p>
            <a:r>
              <a:rPr lang="en-US" dirty="0"/>
              <a:t>Federal </a:t>
            </a:r>
          </a:p>
          <a:p>
            <a:r>
              <a:rPr lang="en-US" dirty="0"/>
              <a:t>Global</a:t>
            </a:r>
          </a:p>
        </p:txBody>
      </p:sp>
    </p:spTree>
    <p:extLst>
      <p:ext uri="{BB962C8B-B14F-4D97-AF65-F5344CB8AC3E}">
        <p14:creationId xmlns:p14="http://schemas.microsoft.com/office/powerpoint/2010/main" val="1725744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D7D22-CABE-46D7-BFB2-B2C12FF229B2}"/>
              </a:ext>
            </a:extLst>
          </p:cNvPr>
          <p:cNvSpPr>
            <a:spLocks noGrp="1"/>
          </p:cNvSpPr>
          <p:nvPr>
            <p:ph type="title"/>
          </p:nvPr>
        </p:nvSpPr>
        <p:spPr/>
        <p:txBody>
          <a:bodyPr/>
          <a:lstStyle/>
          <a:p>
            <a:pPr algn="ctr"/>
            <a:r>
              <a:rPr lang="en-US" dirty="0"/>
              <a:t>Welcome to </a:t>
            </a:r>
            <a:br>
              <a:rPr lang="en-US" dirty="0"/>
            </a:br>
            <a:r>
              <a:rPr lang="en-US" b="1" dirty="0">
                <a:solidFill>
                  <a:srgbClr val="C00000"/>
                </a:solidFill>
                <a:latin typeface="Britannic Bold" panose="020B0903060703020204" pitchFamily="34" charset="0"/>
              </a:rPr>
              <a:t>POPTOPs</a:t>
            </a:r>
          </a:p>
        </p:txBody>
      </p:sp>
      <p:sp>
        <p:nvSpPr>
          <p:cNvPr id="3" name="Content Placeholder 2">
            <a:extLst>
              <a:ext uri="{FF2B5EF4-FFF2-40B4-BE49-F238E27FC236}">
                <a16:creationId xmlns:a16="http://schemas.microsoft.com/office/drawing/2014/main" id="{33B4319F-B9E3-4B18-8B2D-7A2562A759E9}"/>
              </a:ext>
            </a:extLst>
          </p:cNvPr>
          <p:cNvSpPr>
            <a:spLocks noGrp="1"/>
          </p:cNvSpPr>
          <p:nvPr>
            <p:ph idx="1"/>
          </p:nvPr>
        </p:nvSpPr>
        <p:spPr>
          <a:xfrm>
            <a:off x="457200" y="1535289"/>
            <a:ext cx="8229600" cy="4146978"/>
          </a:xfrm>
        </p:spPr>
        <p:txBody>
          <a:bodyPr/>
          <a:lstStyle/>
          <a:p>
            <a:pPr marL="0" indent="0" algn="ctr">
              <a:buNone/>
            </a:pPr>
            <a:r>
              <a:rPr lang="en-US" dirty="0">
                <a:solidFill>
                  <a:srgbClr val="C00000"/>
                </a:solidFill>
              </a:rPr>
              <a:t>Pop</a:t>
            </a:r>
            <a:r>
              <a:rPr lang="en-US" dirty="0"/>
              <a:t>ulation Health </a:t>
            </a:r>
            <a:r>
              <a:rPr lang="en-US" dirty="0">
                <a:solidFill>
                  <a:srgbClr val="C00000"/>
                </a:solidFill>
              </a:rPr>
              <a:t>Top</a:t>
            </a:r>
            <a:r>
              <a:rPr lang="en-US" dirty="0"/>
              <a:t>ics brought to you by the UNC Preventive Medicine Residency</a:t>
            </a:r>
          </a:p>
        </p:txBody>
      </p:sp>
      <p:sp>
        <p:nvSpPr>
          <p:cNvPr id="4" name="TextBox 3">
            <a:extLst>
              <a:ext uri="{FF2B5EF4-FFF2-40B4-BE49-F238E27FC236}">
                <a16:creationId xmlns:a16="http://schemas.microsoft.com/office/drawing/2014/main" id="{D5E89D73-8B29-48DC-9910-F079B17FCEC1}"/>
              </a:ext>
            </a:extLst>
          </p:cNvPr>
          <p:cNvSpPr txBox="1"/>
          <p:nvPr/>
        </p:nvSpPr>
        <p:spPr>
          <a:xfrm>
            <a:off x="158043" y="3160886"/>
            <a:ext cx="5373513" cy="1569660"/>
          </a:xfrm>
          <a:prstGeom prst="rect">
            <a:avLst/>
          </a:prstGeom>
          <a:noFill/>
        </p:spPr>
        <p:txBody>
          <a:bodyPr wrap="square" rtlCol="0">
            <a:spAutoFit/>
          </a:bodyPr>
          <a:lstStyle/>
          <a:p>
            <a:r>
              <a:rPr lang="en-US" sz="3200" dirty="0">
                <a:solidFill>
                  <a:schemeClr val="tx1">
                    <a:lumMod val="65000"/>
                    <a:lumOff val="35000"/>
                  </a:schemeClr>
                </a:solidFill>
              </a:rPr>
              <a:t>Bringing population health  information to AHEC residents  in our state</a:t>
            </a:r>
          </a:p>
        </p:txBody>
      </p:sp>
      <p:pic>
        <p:nvPicPr>
          <p:cNvPr id="5" name="Picture 2" descr="Image result for NC images">
            <a:extLst>
              <a:ext uri="{FF2B5EF4-FFF2-40B4-BE49-F238E27FC236}">
                <a16:creationId xmlns:a16="http://schemas.microsoft.com/office/drawing/2014/main" id="{8FB49E81-9EE1-4D0B-8E14-E8A848B46D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0866" y="3680178"/>
            <a:ext cx="3736624" cy="21197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056441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416F9-DAB5-4412-B594-78F9451DD67F}"/>
              </a:ext>
            </a:extLst>
          </p:cNvPr>
          <p:cNvSpPr>
            <a:spLocks noGrp="1"/>
          </p:cNvSpPr>
          <p:nvPr>
            <p:ph type="title"/>
          </p:nvPr>
        </p:nvSpPr>
        <p:spPr/>
        <p:txBody>
          <a:bodyPr/>
          <a:lstStyle/>
          <a:p>
            <a:r>
              <a:rPr lang="en-US" dirty="0"/>
              <a:t>Physicians as Patient Advocates</a:t>
            </a:r>
          </a:p>
        </p:txBody>
      </p:sp>
      <p:sp>
        <p:nvSpPr>
          <p:cNvPr id="3" name="Content Placeholder 2">
            <a:extLst>
              <a:ext uri="{FF2B5EF4-FFF2-40B4-BE49-F238E27FC236}">
                <a16:creationId xmlns:a16="http://schemas.microsoft.com/office/drawing/2014/main" id="{CBFFDCBD-8AB3-4845-804D-5B47D9175FAC}"/>
              </a:ext>
            </a:extLst>
          </p:cNvPr>
          <p:cNvSpPr>
            <a:spLocks noGrp="1"/>
          </p:cNvSpPr>
          <p:nvPr>
            <p:ph idx="1"/>
          </p:nvPr>
        </p:nvSpPr>
        <p:spPr/>
        <p:txBody>
          <a:bodyPr/>
          <a:lstStyle/>
          <a:p>
            <a:r>
              <a:rPr lang="en-US" dirty="0"/>
              <a:t>As an advocate for the patient, “the concerns and best interests of the patient are at the core of all decisions and interactions.”</a:t>
            </a:r>
          </a:p>
          <a:p>
            <a:r>
              <a:rPr lang="en-US" dirty="0"/>
              <a:t>Physicians should listen to their patients, respect their autonomy and beliefs, and allow patients to be fully involved in their healthcare decisions</a:t>
            </a:r>
          </a:p>
          <a:p>
            <a:pPr marL="0" indent="0" algn="r">
              <a:buNone/>
            </a:pPr>
            <a:r>
              <a:rPr lang="en-US" sz="1800" dirty="0"/>
              <a:t>(Schwartz, 2002)</a:t>
            </a:r>
          </a:p>
        </p:txBody>
      </p:sp>
    </p:spTree>
    <p:extLst>
      <p:ext uri="{BB962C8B-B14F-4D97-AF65-F5344CB8AC3E}">
        <p14:creationId xmlns:p14="http://schemas.microsoft.com/office/powerpoint/2010/main" val="4105823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A94C3-38E1-4621-93A6-077E2AF09363}"/>
              </a:ext>
            </a:extLst>
          </p:cNvPr>
          <p:cNvSpPr>
            <a:spLocks noGrp="1"/>
          </p:cNvSpPr>
          <p:nvPr>
            <p:ph type="title"/>
          </p:nvPr>
        </p:nvSpPr>
        <p:spPr/>
        <p:txBody>
          <a:bodyPr/>
          <a:lstStyle/>
          <a:p>
            <a:r>
              <a:rPr lang="en-US" dirty="0"/>
              <a:t>Case Study</a:t>
            </a:r>
          </a:p>
        </p:txBody>
      </p:sp>
      <p:sp>
        <p:nvSpPr>
          <p:cNvPr id="3" name="Content Placeholder 2">
            <a:extLst>
              <a:ext uri="{FF2B5EF4-FFF2-40B4-BE49-F238E27FC236}">
                <a16:creationId xmlns:a16="http://schemas.microsoft.com/office/drawing/2014/main" id="{D1791BF6-4708-4D29-AAE8-DBB882766AE7}"/>
              </a:ext>
            </a:extLst>
          </p:cNvPr>
          <p:cNvSpPr>
            <a:spLocks noGrp="1"/>
          </p:cNvSpPr>
          <p:nvPr>
            <p:ph idx="1"/>
          </p:nvPr>
        </p:nvSpPr>
        <p:spPr/>
        <p:txBody>
          <a:bodyPr/>
          <a:lstStyle/>
          <a:p>
            <a:r>
              <a:rPr lang="en-US" sz="2800" dirty="0"/>
              <a:t>A 29-year-old single mother of five children from Mexico with limited English proficiency and no transportation has missed three previous appointments and has arrived 20 minutes past today’s scheduled appointment time. The rules of your practice state that she should not be seen today and is to be dismissed from the practice.</a:t>
            </a:r>
          </a:p>
          <a:p>
            <a:r>
              <a:rPr lang="en-US" sz="2800" dirty="0"/>
              <a:t>How can you advocate for this patient?</a:t>
            </a:r>
          </a:p>
        </p:txBody>
      </p:sp>
    </p:spTree>
    <p:extLst>
      <p:ext uri="{BB962C8B-B14F-4D97-AF65-F5344CB8AC3E}">
        <p14:creationId xmlns:p14="http://schemas.microsoft.com/office/powerpoint/2010/main" val="4077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0E4AA-958A-4DC6-94DE-7266A665171E}"/>
              </a:ext>
            </a:extLst>
          </p:cNvPr>
          <p:cNvSpPr>
            <a:spLocks noGrp="1"/>
          </p:cNvSpPr>
          <p:nvPr>
            <p:ph type="title"/>
          </p:nvPr>
        </p:nvSpPr>
        <p:spPr/>
        <p:txBody>
          <a:bodyPr/>
          <a:lstStyle/>
          <a:p>
            <a:r>
              <a:rPr lang="en-US" dirty="0"/>
              <a:t>Possible Solutions</a:t>
            </a:r>
          </a:p>
        </p:txBody>
      </p:sp>
      <p:sp>
        <p:nvSpPr>
          <p:cNvPr id="3" name="Content Placeholder 2">
            <a:extLst>
              <a:ext uri="{FF2B5EF4-FFF2-40B4-BE49-F238E27FC236}">
                <a16:creationId xmlns:a16="http://schemas.microsoft.com/office/drawing/2014/main" id="{45F0E62D-DE71-41A2-B48E-028CA5C3660E}"/>
              </a:ext>
            </a:extLst>
          </p:cNvPr>
          <p:cNvSpPr>
            <a:spLocks noGrp="1"/>
          </p:cNvSpPr>
          <p:nvPr>
            <p:ph idx="1"/>
          </p:nvPr>
        </p:nvSpPr>
        <p:spPr>
          <a:xfrm>
            <a:off x="457200" y="1014608"/>
            <a:ext cx="8229600" cy="4667659"/>
          </a:xfrm>
        </p:spPr>
        <p:txBody>
          <a:bodyPr/>
          <a:lstStyle/>
          <a:p>
            <a:r>
              <a:rPr lang="en-US" sz="2800" dirty="0"/>
              <a:t>You utilize a Spanish medical interpreter to accurately communicate with this patient</a:t>
            </a:r>
          </a:p>
          <a:p>
            <a:r>
              <a:rPr lang="en-US" sz="2800" dirty="0"/>
              <a:t>If Spanish language services are not available, you meet with clinic administration to express the need for these services</a:t>
            </a:r>
          </a:p>
          <a:p>
            <a:r>
              <a:rPr lang="en-US" sz="2800" dirty="0"/>
              <a:t>You see the patient today and be sure she is not dropped from the practice</a:t>
            </a:r>
          </a:p>
          <a:p>
            <a:r>
              <a:rPr lang="en-US" sz="2800" dirty="0"/>
              <a:t>You promote screening for transportation needs in your clinic and modification of policies to support patient needs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731081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BE93A-1773-4D0C-B104-3E0B178B267C}"/>
              </a:ext>
            </a:extLst>
          </p:cNvPr>
          <p:cNvSpPr>
            <a:spLocks noGrp="1"/>
          </p:cNvSpPr>
          <p:nvPr>
            <p:ph type="title"/>
          </p:nvPr>
        </p:nvSpPr>
        <p:spPr/>
        <p:txBody>
          <a:bodyPr/>
          <a:lstStyle/>
          <a:p>
            <a:r>
              <a:rPr lang="en-US" dirty="0"/>
              <a:t>Physicians as Local Advocates</a:t>
            </a:r>
          </a:p>
        </p:txBody>
      </p:sp>
      <p:sp>
        <p:nvSpPr>
          <p:cNvPr id="3" name="Content Placeholder 2">
            <a:extLst>
              <a:ext uri="{FF2B5EF4-FFF2-40B4-BE49-F238E27FC236}">
                <a16:creationId xmlns:a16="http://schemas.microsoft.com/office/drawing/2014/main" id="{CA9B6942-7FCE-4914-802C-AEEE36FC51B6}"/>
              </a:ext>
            </a:extLst>
          </p:cNvPr>
          <p:cNvSpPr>
            <a:spLocks noGrp="1"/>
          </p:cNvSpPr>
          <p:nvPr>
            <p:ph idx="1"/>
          </p:nvPr>
        </p:nvSpPr>
        <p:spPr/>
        <p:txBody>
          <a:bodyPr/>
          <a:lstStyle/>
          <a:p>
            <a:pPr lvl="1">
              <a:buFont typeface="Arial" panose="020B0604020202020204" pitchFamily="34" charset="0"/>
              <a:buChar char="•"/>
            </a:pPr>
            <a:r>
              <a:rPr lang="en-US" sz="3200" dirty="0"/>
              <a:t>Physicians play diverse roles in society, often bridging individual and community perspectives. </a:t>
            </a:r>
          </a:p>
          <a:p>
            <a:pPr lvl="1">
              <a:buFont typeface="Arial" panose="020B0604020202020204" pitchFamily="34" charset="0"/>
              <a:buChar char="•"/>
            </a:pPr>
            <a:endParaRPr lang="en-US" sz="32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lgn="r">
              <a:buNone/>
            </a:pPr>
            <a:r>
              <a:rPr lang="en-US" sz="1800" dirty="0"/>
              <a:t>(</a:t>
            </a:r>
            <a:r>
              <a:rPr lang="en-US" sz="1800" dirty="0" err="1"/>
              <a:t>Haq</a:t>
            </a:r>
            <a:r>
              <a:rPr lang="en-US" sz="1800" dirty="0"/>
              <a:t>, 2019)</a:t>
            </a:r>
          </a:p>
        </p:txBody>
      </p:sp>
    </p:spTree>
    <p:extLst>
      <p:ext uri="{BB962C8B-B14F-4D97-AF65-F5344CB8AC3E}">
        <p14:creationId xmlns:p14="http://schemas.microsoft.com/office/powerpoint/2010/main" val="1090750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0272A-7514-4730-B37A-8489E488B48C}"/>
              </a:ext>
            </a:extLst>
          </p:cNvPr>
          <p:cNvSpPr>
            <a:spLocks noGrp="1"/>
          </p:cNvSpPr>
          <p:nvPr>
            <p:ph type="title"/>
          </p:nvPr>
        </p:nvSpPr>
        <p:spPr/>
        <p:txBody>
          <a:bodyPr/>
          <a:lstStyle/>
          <a:p>
            <a:r>
              <a:rPr lang="en-US" dirty="0"/>
              <a:t>Case Study</a:t>
            </a:r>
          </a:p>
        </p:txBody>
      </p:sp>
      <p:sp>
        <p:nvSpPr>
          <p:cNvPr id="3" name="Content Placeholder 2">
            <a:extLst>
              <a:ext uri="{FF2B5EF4-FFF2-40B4-BE49-F238E27FC236}">
                <a16:creationId xmlns:a16="http://schemas.microsoft.com/office/drawing/2014/main" id="{2B41B303-60EF-4737-A5D2-2305012DDDBC}"/>
              </a:ext>
            </a:extLst>
          </p:cNvPr>
          <p:cNvSpPr>
            <a:spLocks noGrp="1"/>
          </p:cNvSpPr>
          <p:nvPr>
            <p:ph idx="1"/>
          </p:nvPr>
        </p:nvSpPr>
        <p:spPr>
          <a:xfrm>
            <a:off x="457200" y="1027134"/>
            <a:ext cx="8229600" cy="5023709"/>
          </a:xfrm>
        </p:spPr>
        <p:txBody>
          <a:bodyPr/>
          <a:lstStyle/>
          <a:p>
            <a:pPr lvl="1">
              <a:buFont typeface="Arial" panose="020B0604020202020204" pitchFamily="34" charset="0"/>
              <a:buChar char="•"/>
            </a:pPr>
            <a:r>
              <a:rPr lang="en-US" dirty="0"/>
              <a:t>You have seen several patients from the same apartment complex with severe asthma exacerbations over the past few weeks.  On further questioning, you learn that the apartment complex was flooded in a recent hurricane and that the carpet and walls remain damp and moldy.  The landlord does not plan further renovations. </a:t>
            </a:r>
          </a:p>
          <a:p>
            <a:pPr lvl="1">
              <a:buFont typeface="Arial" panose="020B0604020202020204" pitchFamily="34" charset="0"/>
              <a:buChar char="•"/>
            </a:pPr>
            <a:endParaRPr lang="en-US" dirty="0"/>
          </a:p>
          <a:p>
            <a:pPr lvl="1">
              <a:buFont typeface="Arial" panose="020B0604020202020204" pitchFamily="34" charset="0"/>
              <a:buChar char="•"/>
            </a:pPr>
            <a:r>
              <a:rPr lang="en-US" dirty="0"/>
              <a:t>How can you advocate for these patients?</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2879088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0272A-7514-4730-B37A-8489E488B48C}"/>
              </a:ext>
            </a:extLst>
          </p:cNvPr>
          <p:cNvSpPr>
            <a:spLocks noGrp="1"/>
          </p:cNvSpPr>
          <p:nvPr>
            <p:ph type="title"/>
          </p:nvPr>
        </p:nvSpPr>
        <p:spPr/>
        <p:txBody>
          <a:bodyPr/>
          <a:lstStyle/>
          <a:p>
            <a:r>
              <a:rPr lang="en-US" sz="3600" dirty="0"/>
              <a:t>Possible Solutions</a:t>
            </a:r>
          </a:p>
        </p:txBody>
      </p:sp>
      <p:sp>
        <p:nvSpPr>
          <p:cNvPr id="3" name="Content Placeholder 2">
            <a:extLst>
              <a:ext uri="{FF2B5EF4-FFF2-40B4-BE49-F238E27FC236}">
                <a16:creationId xmlns:a16="http://schemas.microsoft.com/office/drawing/2014/main" id="{2B41B303-60EF-4737-A5D2-2305012DDDBC}"/>
              </a:ext>
            </a:extLst>
          </p:cNvPr>
          <p:cNvSpPr>
            <a:spLocks noGrp="1"/>
          </p:cNvSpPr>
          <p:nvPr>
            <p:ph idx="1"/>
          </p:nvPr>
        </p:nvSpPr>
        <p:spPr>
          <a:xfrm>
            <a:off x="457200" y="1002082"/>
            <a:ext cx="8229600" cy="4680185"/>
          </a:xfrm>
        </p:spPr>
        <p:txBody>
          <a:bodyPr/>
          <a:lstStyle/>
          <a:p>
            <a:r>
              <a:rPr lang="en-US" sz="2800" dirty="0"/>
              <a:t>You familiarize yourself with your state’s laws on mold mitigation</a:t>
            </a:r>
          </a:p>
          <a:p>
            <a:r>
              <a:rPr lang="en-US" sz="2800" dirty="0"/>
              <a:t>You call the landlord of the property to share your belief that living conditions are contributing to poor health</a:t>
            </a:r>
          </a:p>
          <a:p>
            <a:r>
              <a:rPr lang="en-US" sz="2800" dirty="0"/>
              <a:t>If he does not agree to renovations, you contact a local news station to cover the story</a:t>
            </a:r>
          </a:p>
          <a:p>
            <a:r>
              <a:rPr lang="en-US" sz="2800" dirty="0"/>
              <a:t>You identify local housing coalitions and offer to publicly speak on their behalf of the health consequences of mold</a:t>
            </a:r>
            <a:endParaRPr lang="en-US" dirty="0"/>
          </a:p>
        </p:txBody>
      </p:sp>
    </p:spTree>
    <p:extLst>
      <p:ext uri="{BB962C8B-B14F-4D97-AF65-F5344CB8AC3E}">
        <p14:creationId xmlns:p14="http://schemas.microsoft.com/office/powerpoint/2010/main" val="191566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3F567-5790-4767-9A7F-56A2ADFE8454}"/>
              </a:ext>
            </a:extLst>
          </p:cNvPr>
          <p:cNvSpPr>
            <a:spLocks noGrp="1"/>
          </p:cNvSpPr>
          <p:nvPr>
            <p:ph type="title"/>
          </p:nvPr>
        </p:nvSpPr>
        <p:spPr/>
        <p:txBody>
          <a:bodyPr/>
          <a:lstStyle/>
          <a:p>
            <a:r>
              <a:rPr lang="en-US" dirty="0"/>
              <a:t>Physicians as State/Federal Advocates</a:t>
            </a:r>
          </a:p>
        </p:txBody>
      </p:sp>
      <p:sp>
        <p:nvSpPr>
          <p:cNvPr id="3" name="Content Placeholder 2">
            <a:extLst>
              <a:ext uri="{FF2B5EF4-FFF2-40B4-BE49-F238E27FC236}">
                <a16:creationId xmlns:a16="http://schemas.microsoft.com/office/drawing/2014/main" id="{6C2D6F21-3E59-43C6-9DC9-18C94247F328}"/>
              </a:ext>
            </a:extLst>
          </p:cNvPr>
          <p:cNvSpPr>
            <a:spLocks noGrp="1"/>
          </p:cNvSpPr>
          <p:nvPr>
            <p:ph idx="1"/>
          </p:nvPr>
        </p:nvSpPr>
        <p:spPr>
          <a:xfrm>
            <a:off x="457200" y="827314"/>
            <a:ext cx="8229600" cy="4854953"/>
          </a:xfrm>
        </p:spPr>
        <p:txBody>
          <a:bodyPr/>
          <a:lstStyle/>
          <a:p>
            <a:endParaRPr lang="en-US" dirty="0"/>
          </a:p>
          <a:p>
            <a:pPr marL="0" indent="0">
              <a:buNone/>
            </a:pPr>
            <a:endParaRPr lang="en-US" sz="2800" dirty="0"/>
          </a:p>
          <a:p>
            <a:pPr marL="0" indent="0">
              <a:buNone/>
            </a:pPr>
            <a:r>
              <a:rPr lang="en-US" sz="2800" dirty="0"/>
              <a:t>It is important to share your voice, contact your representative and/or lobby on legislation that affects your field, your patients and the care you provide.</a:t>
            </a:r>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2067383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3F567-5790-4767-9A7F-56A2ADFE8454}"/>
              </a:ext>
            </a:extLst>
          </p:cNvPr>
          <p:cNvSpPr>
            <a:spLocks noGrp="1"/>
          </p:cNvSpPr>
          <p:nvPr>
            <p:ph type="title"/>
          </p:nvPr>
        </p:nvSpPr>
        <p:spPr>
          <a:xfrm>
            <a:off x="457200" y="116114"/>
            <a:ext cx="8229600" cy="1151467"/>
          </a:xfrm>
        </p:spPr>
        <p:txBody>
          <a:bodyPr/>
          <a:lstStyle/>
          <a:p>
            <a:r>
              <a:rPr lang="en-US" dirty="0"/>
              <a:t>Case Study</a:t>
            </a:r>
          </a:p>
        </p:txBody>
      </p:sp>
      <p:sp>
        <p:nvSpPr>
          <p:cNvPr id="3" name="Content Placeholder 2">
            <a:extLst>
              <a:ext uri="{FF2B5EF4-FFF2-40B4-BE49-F238E27FC236}">
                <a16:creationId xmlns:a16="http://schemas.microsoft.com/office/drawing/2014/main" id="{6C2D6F21-3E59-43C6-9DC9-18C94247F328}"/>
              </a:ext>
            </a:extLst>
          </p:cNvPr>
          <p:cNvSpPr>
            <a:spLocks noGrp="1"/>
          </p:cNvSpPr>
          <p:nvPr>
            <p:ph idx="1"/>
          </p:nvPr>
        </p:nvSpPr>
        <p:spPr>
          <a:xfrm>
            <a:off x="457200" y="814192"/>
            <a:ext cx="8229600" cy="4997884"/>
          </a:xfrm>
        </p:spPr>
        <p:txBody>
          <a:bodyPr/>
          <a:lstStyle/>
          <a:p>
            <a:pPr marL="0" indent="0">
              <a:buNone/>
            </a:pPr>
            <a:endParaRPr lang="en-US" sz="2000" dirty="0"/>
          </a:p>
          <a:p>
            <a:r>
              <a:rPr lang="en-US" dirty="0"/>
              <a:t>In your work in an emergency department, you have seen an increasing number of combustion injuries and other morbidities related to electronic cigarette use.  </a:t>
            </a:r>
          </a:p>
          <a:p>
            <a:r>
              <a:rPr lang="en-US" dirty="0"/>
              <a:t>How can you advocate for these patients?</a:t>
            </a:r>
          </a:p>
          <a:p>
            <a:pPr marL="914400" lvl="2" indent="0">
              <a:buNone/>
            </a:pPr>
            <a:endParaRPr lang="en-US" dirty="0"/>
          </a:p>
        </p:txBody>
      </p:sp>
    </p:spTree>
    <p:extLst>
      <p:ext uri="{BB962C8B-B14F-4D97-AF65-F5344CB8AC3E}">
        <p14:creationId xmlns:p14="http://schemas.microsoft.com/office/powerpoint/2010/main" val="33328412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3F567-5790-4767-9A7F-56A2ADFE8454}"/>
              </a:ext>
            </a:extLst>
          </p:cNvPr>
          <p:cNvSpPr>
            <a:spLocks noGrp="1"/>
          </p:cNvSpPr>
          <p:nvPr>
            <p:ph type="title"/>
          </p:nvPr>
        </p:nvSpPr>
        <p:spPr/>
        <p:txBody>
          <a:bodyPr/>
          <a:lstStyle/>
          <a:p>
            <a:r>
              <a:rPr lang="en-US" dirty="0"/>
              <a:t>Possible Solutions</a:t>
            </a:r>
          </a:p>
        </p:txBody>
      </p:sp>
      <p:sp>
        <p:nvSpPr>
          <p:cNvPr id="3" name="Content Placeholder 2">
            <a:extLst>
              <a:ext uri="{FF2B5EF4-FFF2-40B4-BE49-F238E27FC236}">
                <a16:creationId xmlns:a16="http://schemas.microsoft.com/office/drawing/2014/main" id="{6C2D6F21-3E59-43C6-9DC9-18C94247F328}"/>
              </a:ext>
            </a:extLst>
          </p:cNvPr>
          <p:cNvSpPr>
            <a:spLocks noGrp="1"/>
          </p:cNvSpPr>
          <p:nvPr>
            <p:ph idx="1"/>
          </p:nvPr>
        </p:nvSpPr>
        <p:spPr>
          <a:xfrm>
            <a:off x="457200" y="901874"/>
            <a:ext cx="8229600" cy="4780393"/>
          </a:xfrm>
        </p:spPr>
        <p:txBody>
          <a:bodyPr/>
          <a:lstStyle/>
          <a:p>
            <a:r>
              <a:rPr lang="en-US" dirty="0"/>
              <a:t>Familiarize yourself with your state senators and representatives</a:t>
            </a:r>
          </a:p>
          <a:p>
            <a:r>
              <a:rPr lang="en-US" dirty="0"/>
              <a:t>Write letters and make phone calls to your legislators informing them of your position</a:t>
            </a:r>
          </a:p>
          <a:p>
            <a:r>
              <a:rPr lang="en-US" dirty="0"/>
              <a:t>Join national coalitions such as American Cancer Society or Tobacco Partners</a:t>
            </a:r>
          </a:p>
          <a:p>
            <a:r>
              <a:rPr lang="en-US" dirty="0"/>
              <a:t>Write an op-ed or letter to the editor of your local paper OR use social media presence</a:t>
            </a:r>
          </a:p>
          <a:p>
            <a:r>
              <a:rPr lang="en-US" dirty="0"/>
              <a:t>Organize an advocacy day at the State Capitol</a:t>
            </a:r>
          </a:p>
          <a:p>
            <a:pPr marL="0" indent="0">
              <a:buNone/>
            </a:pPr>
            <a:endParaRPr lang="en-US" dirty="0"/>
          </a:p>
        </p:txBody>
      </p:sp>
    </p:spTree>
    <p:extLst>
      <p:ext uri="{BB962C8B-B14F-4D97-AF65-F5344CB8AC3E}">
        <p14:creationId xmlns:p14="http://schemas.microsoft.com/office/powerpoint/2010/main" val="3963302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BE0C8-94B0-4B34-A627-0572FD241B8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EB6D55C-F53A-4757-90A0-E6B797A1CDFB}"/>
              </a:ext>
            </a:extLst>
          </p:cNvPr>
          <p:cNvSpPr>
            <a:spLocks noGrp="1"/>
          </p:cNvSpPr>
          <p:nvPr>
            <p:ph idx="1"/>
          </p:nvPr>
        </p:nvSpPr>
        <p:spPr>
          <a:xfrm>
            <a:off x="457200" y="5344925"/>
            <a:ext cx="8229600" cy="514366"/>
          </a:xfrm>
        </p:spPr>
        <p:txBody>
          <a:bodyPr/>
          <a:lstStyle/>
          <a:p>
            <a:pPr marL="0" indent="0">
              <a:buNone/>
            </a:pPr>
            <a:r>
              <a:rPr lang="en-US" sz="2800" dirty="0"/>
              <a:t>https://www.ncmedsoc.org/</a:t>
            </a:r>
          </a:p>
        </p:txBody>
      </p:sp>
      <p:pic>
        <p:nvPicPr>
          <p:cNvPr id="4" name="Picture 3">
            <a:extLst>
              <a:ext uri="{FF2B5EF4-FFF2-40B4-BE49-F238E27FC236}">
                <a16:creationId xmlns:a16="http://schemas.microsoft.com/office/drawing/2014/main" id="{BDA6B7E0-B070-4CD0-B1B1-700CA2E984C6}"/>
              </a:ext>
            </a:extLst>
          </p:cNvPr>
          <p:cNvPicPr>
            <a:picLocks noChangeAspect="1"/>
          </p:cNvPicPr>
          <p:nvPr/>
        </p:nvPicPr>
        <p:blipFill>
          <a:blip r:embed="rId2"/>
          <a:stretch>
            <a:fillRect/>
          </a:stretch>
        </p:blipFill>
        <p:spPr>
          <a:xfrm>
            <a:off x="318499" y="87577"/>
            <a:ext cx="8507002" cy="5070287"/>
          </a:xfrm>
          <a:prstGeom prst="rect">
            <a:avLst/>
          </a:prstGeom>
        </p:spPr>
      </p:pic>
    </p:spTree>
    <p:extLst>
      <p:ext uri="{BB962C8B-B14F-4D97-AF65-F5344CB8AC3E}">
        <p14:creationId xmlns:p14="http://schemas.microsoft.com/office/powerpoint/2010/main" val="249083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D56F33-F746-432D-9401-B974028DE4A1}"/>
              </a:ext>
            </a:extLst>
          </p:cNvPr>
          <p:cNvSpPr>
            <a:spLocks noGrp="1"/>
          </p:cNvSpPr>
          <p:nvPr>
            <p:ph idx="1"/>
          </p:nvPr>
        </p:nvSpPr>
        <p:spPr/>
        <p:txBody>
          <a:bodyPr/>
          <a:lstStyle/>
          <a:p>
            <a:pPr marL="0" indent="0" algn="ctr">
              <a:buNone/>
            </a:pPr>
            <a:r>
              <a:rPr lang="en-US" dirty="0"/>
              <a:t>This project is made possible through an </a:t>
            </a:r>
          </a:p>
          <a:p>
            <a:pPr marL="0" indent="0" algn="ctr">
              <a:buNone/>
            </a:pPr>
            <a:r>
              <a:rPr lang="en-US" dirty="0"/>
              <a:t> AHEC Innovations Grant</a:t>
            </a:r>
          </a:p>
        </p:txBody>
      </p:sp>
    </p:spTree>
    <p:extLst>
      <p:ext uri="{BB962C8B-B14F-4D97-AF65-F5344CB8AC3E}">
        <p14:creationId xmlns:p14="http://schemas.microsoft.com/office/powerpoint/2010/main" val="22938706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0A763-E2BB-4712-937C-C5DF7E670279}"/>
              </a:ext>
            </a:extLst>
          </p:cNvPr>
          <p:cNvSpPr>
            <a:spLocks noGrp="1"/>
          </p:cNvSpPr>
          <p:nvPr>
            <p:ph type="title"/>
          </p:nvPr>
        </p:nvSpPr>
        <p:spPr/>
        <p:txBody>
          <a:bodyPr/>
          <a:lstStyle/>
          <a:p>
            <a:r>
              <a:rPr lang="en-US" dirty="0"/>
              <a:t>Example letter to legislators</a:t>
            </a:r>
          </a:p>
        </p:txBody>
      </p:sp>
      <p:sp>
        <p:nvSpPr>
          <p:cNvPr id="3" name="Content Placeholder 2">
            <a:extLst>
              <a:ext uri="{FF2B5EF4-FFF2-40B4-BE49-F238E27FC236}">
                <a16:creationId xmlns:a16="http://schemas.microsoft.com/office/drawing/2014/main" id="{EE3674B5-D815-4F1D-A8FA-24064439A61F}"/>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pPr marL="0" indent="0">
              <a:buNone/>
            </a:pPr>
            <a:endParaRPr lang="en-US" sz="1800" dirty="0"/>
          </a:p>
          <a:p>
            <a:pPr marL="0" indent="0">
              <a:buNone/>
            </a:pPr>
            <a:endParaRPr lang="en-US" sz="1800" dirty="0"/>
          </a:p>
          <a:p>
            <a:pPr marL="0" indent="0">
              <a:buNone/>
            </a:pPr>
            <a:r>
              <a:rPr lang="en-US" sz="1800" dirty="0"/>
              <a:t>Website to find legislators: https://www.ncleg.gov/FindYourLegislators</a:t>
            </a:r>
          </a:p>
        </p:txBody>
      </p:sp>
      <p:pic>
        <p:nvPicPr>
          <p:cNvPr id="4" name="Picture 3">
            <a:extLst>
              <a:ext uri="{FF2B5EF4-FFF2-40B4-BE49-F238E27FC236}">
                <a16:creationId xmlns:a16="http://schemas.microsoft.com/office/drawing/2014/main" id="{E96E17D6-B40C-42A7-BF9A-32DABA1265EB}"/>
              </a:ext>
            </a:extLst>
          </p:cNvPr>
          <p:cNvPicPr>
            <a:picLocks noChangeAspect="1"/>
          </p:cNvPicPr>
          <p:nvPr/>
        </p:nvPicPr>
        <p:blipFill>
          <a:blip r:embed="rId2"/>
          <a:stretch>
            <a:fillRect/>
          </a:stretch>
        </p:blipFill>
        <p:spPr>
          <a:xfrm>
            <a:off x="0" y="1088660"/>
            <a:ext cx="9144000" cy="4169139"/>
          </a:xfrm>
          <a:prstGeom prst="rect">
            <a:avLst/>
          </a:prstGeom>
        </p:spPr>
      </p:pic>
    </p:spTree>
    <p:extLst>
      <p:ext uri="{BB962C8B-B14F-4D97-AF65-F5344CB8AC3E}">
        <p14:creationId xmlns:p14="http://schemas.microsoft.com/office/powerpoint/2010/main" val="3856901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BFD2D-DE82-4DF3-B244-22B1619A5607}"/>
              </a:ext>
            </a:extLst>
          </p:cNvPr>
          <p:cNvSpPr>
            <a:spLocks noGrp="1"/>
          </p:cNvSpPr>
          <p:nvPr>
            <p:ph type="title"/>
          </p:nvPr>
        </p:nvSpPr>
        <p:spPr/>
        <p:txBody>
          <a:bodyPr/>
          <a:lstStyle/>
          <a:p>
            <a:r>
              <a:rPr lang="en-US" dirty="0"/>
              <a:t>Global case study and solutions</a:t>
            </a:r>
          </a:p>
        </p:txBody>
      </p:sp>
      <p:sp>
        <p:nvSpPr>
          <p:cNvPr id="3" name="Content Placeholder 2">
            <a:extLst>
              <a:ext uri="{FF2B5EF4-FFF2-40B4-BE49-F238E27FC236}">
                <a16:creationId xmlns:a16="http://schemas.microsoft.com/office/drawing/2014/main" id="{1E0FB8BF-8312-4906-9941-ACD17E79815C}"/>
              </a:ext>
            </a:extLst>
          </p:cNvPr>
          <p:cNvSpPr>
            <a:spLocks noGrp="1"/>
          </p:cNvSpPr>
          <p:nvPr>
            <p:ph idx="1"/>
          </p:nvPr>
        </p:nvSpPr>
        <p:spPr/>
        <p:txBody>
          <a:bodyPr/>
          <a:lstStyle/>
          <a:p>
            <a:r>
              <a:rPr lang="en-US" dirty="0"/>
              <a:t>On a medical mission trip to a Latin American country, you note that sick people in rural communities have to travel over 3 hours to receive medical care resulting in poor outcomes.</a:t>
            </a:r>
          </a:p>
          <a:p>
            <a:r>
              <a:rPr lang="en-US" dirty="0"/>
              <a:t>How can you advocate for these patients?</a:t>
            </a:r>
          </a:p>
        </p:txBody>
      </p:sp>
    </p:spTree>
    <p:extLst>
      <p:ext uri="{BB962C8B-B14F-4D97-AF65-F5344CB8AC3E}">
        <p14:creationId xmlns:p14="http://schemas.microsoft.com/office/powerpoint/2010/main" val="6345404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15916-B8AE-430C-B2A0-7B7AFD0753CC}"/>
              </a:ext>
            </a:extLst>
          </p:cNvPr>
          <p:cNvSpPr>
            <a:spLocks noGrp="1"/>
          </p:cNvSpPr>
          <p:nvPr>
            <p:ph type="title"/>
          </p:nvPr>
        </p:nvSpPr>
        <p:spPr/>
        <p:txBody>
          <a:bodyPr/>
          <a:lstStyle/>
          <a:p>
            <a:r>
              <a:rPr lang="en-US" dirty="0"/>
              <a:t>Possible Solutions</a:t>
            </a:r>
          </a:p>
        </p:txBody>
      </p:sp>
      <p:sp>
        <p:nvSpPr>
          <p:cNvPr id="3" name="Content Placeholder 2">
            <a:extLst>
              <a:ext uri="{FF2B5EF4-FFF2-40B4-BE49-F238E27FC236}">
                <a16:creationId xmlns:a16="http://schemas.microsoft.com/office/drawing/2014/main" id="{059CD3F1-BFC5-4886-AEC8-9A86FF112BA5}"/>
              </a:ext>
            </a:extLst>
          </p:cNvPr>
          <p:cNvSpPr>
            <a:spLocks noGrp="1"/>
          </p:cNvSpPr>
          <p:nvPr>
            <p:ph idx="1"/>
          </p:nvPr>
        </p:nvSpPr>
        <p:spPr/>
        <p:txBody>
          <a:bodyPr/>
          <a:lstStyle/>
          <a:p>
            <a:r>
              <a:rPr lang="en-US" dirty="0"/>
              <a:t>Learn about the existing healthcare infrastructure of that country</a:t>
            </a:r>
          </a:p>
          <a:p>
            <a:r>
              <a:rPr lang="en-US" dirty="0"/>
              <a:t>Garner support from your mentors and affiliate institutions in the US</a:t>
            </a:r>
          </a:p>
          <a:p>
            <a:r>
              <a:rPr lang="en-US" dirty="0"/>
              <a:t>Build trust with local partners</a:t>
            </a:r>
          </a:p>
          <a:p>
            <a:r>
              <a:rPr lang="en-US" dirty="0"/>
              <a:t>Help to pilot, or fund, a medical clinic or small hospital</a:t>
            </a:r>
          </a:p>
          <a:p>
            <a:endParaRPr lang="en-US" dirty="0"/>
          </a:p>
        </p:txBody>
      </p:sp>
    </p:spTree>
    <p:extLst>
      <p:ext uri="{BB962C8B-B14F-4D97-AF65-F5344CB8AC3E}">
        <p14:creationId xmlns:p14="http://schemas.microsoft.com/office/powerpoint/2010/main" val="24150809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C9276-A3DB-480D-BF5A-D7F8A3BE7DF1}"/>
              </a:ext>
            </a:extLst>
          </p:cNvPr>
          <p:cNvSpPr>
            <a:spLocks noGrp="1"/>
          </p:cNvSpPr>
          <p:nvPr>
            <p:ph type="title"/>
          </p:nvPr>
        </p:nvSpPr>
        <p:spPr/>
        <p:txBody>
          <a:bodyPr/>
          <a:lstStyle/>
          <a:p>
            <a:r>
              <a:rPr lang="en-US" dirty="0"/>
              <a:t>Advocacy Education Initiatives</a:t>
            </a:r>
          </a:p>
        </p:txBody>
      </p:sp>
      <p:sp>
        <p:nvSpPr>
          <p:cNvPr id="3" name="Content Placeholder 2">
            <a:extLst>
              <a:ext uri="{FF2B5EF4-FFF2-40B4-BE49-F238E27FC236}">
                <a16:creationId xmlns:a16="http://schemas.microsoft.com/office/drawing/2014/main" id="{82C2E6F9-0372-4A5D-B095-0C1107FA2AB4}"/>
              </a:ext>
            </a:extLst>
          </p:cNvPr>
          <p:cNvSpPr>
            <a:spLocks noGrp="1"/>
          </p:cNvSpPr>
          <p:nvPr>
            <p:ph idx="1"/>
          </p:nvPr>
        </p:nvSpPr>
        <p:spPr/>
        <p:txBody>
          <a:bodyPr/>
          <a:lstStyle/>
          <a:p>
            <a:r>
              <a:rPr lang="en-US" dirty="0"/>
              <a:t>Canada RCPSC </a:t>
            </a:r>
            <a:r>
              <a:rPr lang="en-US" dirty="0" err="1"/>
              <a:t>CanMEDS</a:t>
            </a:r>
            <a:r>
              <a:rPr lang="en-US" dirty="0"/>
              <a:t>  added Health Advocacy Competencies in 2005 update</a:t>
            </a:r>
          </a:p>
          <a:p>
            <a:r>
              <a:rPr lang="en-US" dirty="0"/>
              <a:t>Social Medicine Network</a:t>
            </a:r>
          </a:p>
          <a:p>
            <a:r>
              <a:rPr lang="en-US" dirty="0"/>
              <a:t>ACGME Pediatric requirement for residency review committee</a:t>
            </a:r>
          </a:p>
          <a:p>
            <a:r>
              <a:rPr lang="en-US" dirty="0"/>
              <a:t>Cambridge Health Alliance (CHA) yearlong experiential rotation  </a:t>
            </a:r>
            <a:r>
              <a:rPr lang="en-US" sz="1800" dirty="0"/>
              <a:t>(</a:t>
            </a:r>
            <a:r>
              <a:rPr lang="en-US" sz="1800" dirty="0" err="1"/>
              <a:t>Basu</a:t>
            </a:r>
            <a:r>
              <a:rPr lang="en-US" sz="1800" dirty="0"/>
              <a:t>, 2017)</a:t>
            </a:r>
          </a:p>
          <a:p>
            <a:pPr marL="0" indent="0">
              <a:buNone/>
            </a:pPr>
            <a:endParaRPr lang="en-US" dirty="0"/>
          </a:p>
        </p:txBody>
      </p:sp>
    </p:spTree>
    <p:extLst>
      <p:ext uri="{BB962C8B-B14F-4D97-AF65-F5344CB8AC3E}">
        <p14:creationId xmlns:p14="http://schemas.microsoft.com/office/powerpoint/2010/main" val="24955983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C35EF-E930-4630-A62B-0646E1EBB627}"/>
              </a:ext>
            </a:extLst>
          </p:cNvPr>
          <p:cNvSpPr>
            <a:spLocks noGrp="1"/>
          </p:cNvSpPr>
          <p:nvPr>
            <p:ph type="title"/>
          </p:nvPr>
        </p:nvSpPr>
        <p:spPr/>
        <p:txBody>
          <a:bodyPr/>
          <a:lstStyle/>
          <a:p>
            <a:r>
              <a:rPr lang="en-US" dirty="0"/>
              <a:t>Advocacy Education Initiatives</a:t>
            </a:r>
          </a:p>
        </p:txBody>
      </p:sp>
      <p:sp>
        <p:nvSpPr>
          <p:cNvPr id="3" name="Content Placeholder 2">
            <a:extLst>
              <a:ext uri="{FF2B5EF4-FFF2-40B4-BE49-F238E27FC236}">
                <a16:creationId xmlns:a16="http://schemas.microsoft.com/office/drawing/2014/main" id="{243EDD38-3292-470D-A9F9-7F43A53AA9EF}"/>
              </a:ext>
            </a:extLst>
          </p:cNvPr>
          <p:cNvSpPr>
            <a:spLocks noGrp="1"/>
          </p:cNvSpPr>
          <p:nvPr>
            <p:ph idx="1"/>
          </p:nvPr>
        </p:nvSpPr>
        <p:spPr/>
        <p:txBody>
          <a:bodyPr/>
          <a:lstStyle/>
          <a:p>
            <a:r>
              <a:rPr lang="en-US" dirty="0"/>
              <a:t>Early results from the CHA rotation</a:t>
            </a:r>
          </a:p>
          <a:p>
            <a:pPr lvl="1"/>
            <a:r>
              <a:rPr lang="en-US" dirty="0"/>
              <a:t>High marks from CHA trainees</a:t>
            </a:r>
          </a:p>
          <a:p>
            <a:pPr lvl="1"/>
            <a:r>
              <a:rPr lang="en-US" dirty="0"/>
              <a:t>According to trainees, experiential learning results in</a:t>
            </a:r>
          </a:p>
          <a:p>
            <a:pPr lvl="2"/>
            <a:r>
              <a:rPr lang="en-US" dirty="0"/>
              <a:t>Increased knowledge of resources</a:t>
            </a:r>
          </a:p>
          <a:p>
            <a:pPr lvl="2"/>
            <a:r>
              <a:rPr lang="en-US" dirty="0"/>
              <a:t>Increased skills</a:t>
            </a:r>
          </a:p>
          <a:p>
            <a:pPr lvl="1"/>
            <a:endParaRPr lang="en-US" dirty="0"/>
          </a:p>
          <a:p>
            <a:pPr marL="3657600" lvl="8" indent="0">
              <a:buNone/>
            </a:pPr>
            <a:r>
              <a:rPr lang="en-US" dirty="0"/>
              <a:t>			</a:t>
            </a:r>
            <a:r>
              <a:rPr lang="en-US" sz="1800" dirty="0">
                <a:solidFill>
                  <a:schemeClr val="tx1">
                    <a:lumMod val="65000"/>
                    <a:lumOff val="35000"/>
                  </a:schemeClr>
                </a:solidFill>
              </a:rPr>
              <a:t>(</a:t>
            </a:r>
            <a:r>
              <a:rPr lang="en-US" sz="1800" dirty="0" err="1">
                <a:solidFill>
                  <a:schemeClr val="tx1">
                    <a:lumMod val="65000"/>
                    <a:lumOff val="35000"/>
                  </a:schemeClr>
                </a:solidFill>
              </a:rPr>
              <a:t>Basu</a:t>
            </a:r>
            <a:r>
              <a:rPr lang="en-US" sz="1800" dirty="0">
                <a:solidFill>
                  <a:schemeClr val="tx1">
                    <a:lumMod val="65000"/>
                    <a:lumOff val="35000"/>
                  </a:schemeClr>
                </a:solidFill>
              </a:rPr>
              <a:t>, 2017; </a:t>
            </a:r>
            <a:r>
              <a:rPr lang="en-US" sz="1800" dirty="0" err="1">
                <a:solidFill>
                  <a:schemeClr val="tx1">
                    <a:lumMod val="65000"/>
                    <a:lumOff val="35000"/>
                  </a:schemeClr>
                </a:solidFill>
              </a:rPr>
              <a:t>Luft</a:t>
            </a:r>
            <a:r>
              <a:rPr lang="en-US" sz="1800" dirty="0">
                <a:solidFill>
                  <a:schemeClr val="tx1">
                    <a:lumMod val="65000"/>
                    <a:lumOff val="35000"/>
                  </a:schemeClr>
                </a:solidFill>
              </a:rPr>
              <a:t>, 2019)</a:t>
            </a:r>
          </a:p>
        </p:txBody>
      </p:sp>
    </p:spTree>
    <p:extLst>
      <p:ext uri="{BB962C8B-B14F-4D97-AF65-F5344CB8AC3E}">
        <p14:creationId xmlns:p14="http://schemas.microsoft.com/office/powerpoint/2010/main" val="22373050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ABB2B-F11D-4BB5-939D-587DF8B84B43}"/>
              </a:ext>
            </a:extLst>
          </p:cNvPr>
          <p:cNvSpPr>
            <a:spLocks noGrp="1"/>
          </p:cNvSpPr>
          <p:nvPr>
            <p:ph type="title"/>
          </p:nvPr>
        </p:nvSpPr>
        <p:spPr/>
        <p:txBody>
          <a:bodyPr/>
          <a:lstStyle/>
          <a:p>
            <a:r>
              <a:rPr lang="en-US" dirty="0"/>
              <a:t>Barriers to Advocacy</a:t>
            </a:r>
          </a:p>
        </p:txBody>
      </p:sp>
      <p:sp>
        <p:nvSpPr>
          <p:cNvPr id="3" name="Content Placeholder 2">
            <a:extLst>
              <a:ext uri="{FF2B5EF4-FFF2-40B4-BE49-F238E27FC236}">
                <a16:creationId xmlns:a16="http://schemas.microsoft.com/office/drawing/2014/main" id="{863834CE-7ED1-408A-B189-9F3647A6B9BA}"/>
              </a:ext>
            </a:extLst>
          </p:cNvPr>
          <p:cNvSpPr>
            <a:spLocks noGrp="1"/>
          </p:cNvSpPr>
          <p:nvPr>
            <p:ph idx="1"/>
          </p:nvPr>
        </p:nvSpPr>
        <p:spPr>
          <a:xfrm>
            <a:off x="457200" y="1600201"/>
            <a:ext cx="8135655" cy="4474922"/>
          </a:xfrm>
        </p:spPr>
        <p:txBody>
          <a:bodyPr/>
          <a:lstStyle/>
          <a:p>
            <a:r>
              <a:rPr lang="en-US" dirty="0"/>
              <a:t>Medical school admission favors academics over service orientation</a:t>
            </a:r>
          </a:p>
          <a:p>
            <a:r>
              <a:rPr lang="en-US" dirty="0"/>
              <a:t>Medical training isolates physicians from the community</a:t>
            </a:r>
          </a:p>
          <a:p>
            <a:r>
              <a:rPr lang="en-US" dirty="0"/>
              <a:t>Ambiguity of the advocacy role</a:t>
            </a:r>
          </a:p>
          <a:p>
            <a:r>
              <a:rPr lang="en-US" dirty="0"/>
              <a:t>Time constraints</a:t>
            </a:r>
          </a:p>
          <a:p>
            <a:r>
              <a:rPr lang="en-US" dirty="0"/>
              <a:t>Perception of institutional disapproval</a:t>
            </a:r>
          </a:p>
          <a:p>
            <a:pPr marL="0" indent="0">
              <a:buNone/>
            </a:pPr>
            <a:r>
              <a:rPr lang="en-US" sz="1800" dirty="0"/>
              <a:t>														(Earnest, 2010)</a:t>
            </a:r>
          </a:p>
          <a:p>
            <a:endParaRPr lang="en-US" dirty="0"/>
          </a:p>
        </p:txBody>
      </p:sp>
    </p:spTree>
    <p:extLst>
      <p:ext uri="{BB962C8B-B14F-4D97-AF65-F5344CB8AC3E}">
        <p14:creationId xmlns:p14="http://schemas.microsoft.com/office/powerpoint/2010/main" val="5107348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B7BCF-6575-4E67-ACF8-64DD4F92233C}"/>
              </a:ext>
            </a:extLst>
          </p:cNvPr>
          <p:cNvSpPr>
            <a:spLocks noGrp="1"/>
          </p:cNvSpPr>
          <p:nvPr>
            <p:ph type="title"/>
          </p:nvPr>
        </p:nvSpPr>
        <p:spPr/>
        <p:txBody>
          <a:bodyPr/>
          <a:lstStyle/>
          <a:p>
            <a:r>
              <a:rPr lang="en-US" dirty="0"/>
              <a:t>Another perspective </a:t>
            </a:r>
          </a:p>
        </p:txBody>
      </p:sp>
      <p:sp>
        <p:nvSpPr>
          <p:cNvPr id="3" name="Content Placeholder 2">
            <a:extLst>
              <a:ext uri="{FF2B5EF4-FFF2-40B4-BE49-F238E27FC236}">
                <a16:creationId xmlns:a16="http://schemas.microsoft.com/office/drawing/2014/main" id="{DF0FAB52-621A-4471-A7FB-12CFC30723F2}"/>
              </a:ext>
            </a:extLst>
          </p:cNvPr>
          <p:cNvSpPr>
            <a:spLocks noGrp="1"/>
          </p:cNvSpPr>
          <p:nvPr>
            <p:ph idx="1"/>
          </p:nvPr>
        </p:nvSpPr>
        <p:spPr>
          <a:xfrm>
            <a:off x="294362" y="576197"/>
            <a:ext cx="8229600" cy="5260931"/>
          </a:xfrm>
        </p:spPr>
        <p:txBody>
          <a:bodyPr/>
          <a:lstStyle/>
          <a:p>
            <a:pPr marL="0" indent="0">
              <a:buNone/>
            </a:pPr>
            <a:endParaRPr lang="en-US" dirty="0"/>
          </a:p>
          <a:p>
            <a:r>
              <a:rPr lang="en-US" dirty="0"/>
              <a:t>Civic virtues are outside the professional realm</a:t>
            </a:r>
          </a:p>
          <a:p>
            <a:r>
              <a:rPr lang="en-US" dirty="0"/>
              <a:t>Even if civic virtues were professionally obligatory, it is unclear that civic participation is necessary for such virtue</a:t>
            </a:r>
          </a:p>
          <a:p>
            <a:r>
              <a:rPr lang="en-US" dirty="0"/>
              <a:t>The profession of medicine ought not to require any specific political stance</a:t>
            </a:r>
          </a:p>
          <a:p>
            <a:pPr marL="0" indent="0">
              <a:buNone/>
            </a:pPr>
            <a:r>
              <a:rPr lang="en-US" dirty="0"/>
              <a:t>														</a:t>
            </a:r>
            <a:r>
              <a:rPr lang="en-US" sz="1800" dirty="0"/>
              <a:t>(Huddle, 2011)</a:t>
            </a:r>
          </a:p>
        </p:txBody>
      </p:sp>
    </p:spTree>
    <p:extLst>
      <p:ext uri="{BB962C8B-B14F-4D97-AF65-F5344CB8AC3E}">
        <p14:creationId xmlns:p14="http://schemas.microsoft.com/office/powerpoint/2010/main" val="35179876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26802-D963-4753-B5EE-800284B81614}"/>
              </a:ext>
            </a:extLst>
          </p:cNvPr>
          <p:cNvSpPr>
            <a:spLocks noGrp="1"/>
          </p:cNvSpPr>
          <p:nvPr>
            <p:ph type="title"/>
          </p:nvPr>
        </p:nvSpPr>
        <p:spPr/>
        <p:txBody>
          <a:bodyPr/>
          <a:lstStyle/>
          <a:p>
            <a:r>
              <a:rPr lang="en-US" dirty="0"/>
              <a:t>Take Home Points</a:t>
            </a:r>
          </a:p>
        </p:txBody>
      </p:sp>
      <p:sp>
        <p:nvSpPr>
          <p:cNvPr id="3" name="Content Placeholder 2">
            <a:extLst>
              <a:ext uri="{FF2B5EF4-FFF2-40B4-BE49-F238E27FC236}">
                <a16:creationId xmlns:a16="http://schemas.microsoft.com/office/drawing/2014/main" id="{1E1AFEDD-AA68-4E92-A010-73311E08FF22}"/>
              </a:ext>
            </a:extLst>
          </p:cNvPr>
          <p:cNvSpPr>
            <a:spLocks noGrp="1"/>
          </p:cNvSpPr>
          <p:nvPr>
            <p:ph idx="1"/>
          </p:nvPr>
        </p:nvSpPr>
        <p:spPr>
          <a:xfrm>
            <a:off x="457200" y="1083733"/>
            <a:ext cx="8229600" cy="4598534"/>
          </a:xfrm>
        </p:spPr>
        <p:txBody>
          <a:bodyPr/>
          <a:lstStyle/>
          <a:p>
            <a:r>
              <a:rPr lang="en-US" dirty="0"/>
              <a:t>Health advocacy has been endorsed as a physician competency</a:t>
            </a:r>
          </a:p>
          <a:p>
            <a:r>
              <a:rPr lang="en-US" dirty="0"/>
              <a:t>The spectrum of advocacy is vast</a:t>
            </a:r>
          </a:p>
          <a:p>
            <a:r>
              <a:rPr lang="en-US" dirty="0"/>
              <a:t>Educational curricula are evolving</a:t>
            </a:r>
          </a:p>
          <a:p>
            <a:r>
              <a:rPr lang="en-US" dirty="0"/>
              <a:t>More evaluation is needed</a:t>
            </a:r>
          </a:p>
          <a:p>
            <a:r>
              <a:rPr lang="en-US" dirty="0"/>
              <a:t>You can and should be an active decision maker on the incorporation of advocacy into your practice of medicine</a:t>
            </a:r>
          </a:p>
        </p:txBody>
      </p:sp>
    </p:spTree>
    <p:extLst>
      <p:ext uri="{BB962C8B-B14F-4D97-AF65-F5344CB8AC3E}">
        <p14:creationId xmlns:p14="http://schemas.microsoft.com/office/powerpoint/2010/main" val="42255398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75922-4D41-4330-98DD-253300452A60}"/>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BF6B7FEB-547C-4143-855B-522591D5BCB0}"/>
              </a:ext>
            </a:extLst>
          </p:cNvPr>
          <p:cNvSpPr>
            <a:spLocks noGrp="1"/>
          </p:cNvSpPr>
          <p:nvPr>
            <p:ph idx="1"/>
          </p:nvPr>
        </p:nvSpPr>
        <p:spPr>
          <a:xfrm>
            <a:off x="457200" y="985529"/>
            <a:ext cx="8229600" cy="4082066"/>
          </a:xfrm>
        </p:spPr>
        <p:txBody>
          <a:bodyPr/>
          <a:lstStyle/>
          <a:p>
            <a:r>
              <a:rPr lang="en-US" sz="2800" dirty="0"/>
              <a:t>https://www.ncmedsoc.org/</a:t>
            </a:r>
          </a:p>
          <a:p>
            <a:r>
              <a:rPr lang="en-US" sz="2800" dirty="0"/>
              <a:t>https://www.ncleg.gov/FindYourLegislators</a:t>
            </a:r>
          </a:p>
          <a:p>
            <a:r>
              <a:rPr lang="en-US" sz="2800" dirty="0"/>
              <a:t>https://www.ama-assn.org/member-groups-sections/residents-fellows/resident-fellow-section-rfs-advocacy-initiatives</a:t>
            </a:r>
          </a:p>
          <a:p>
            <a:r>
              <a:rPr lang="en-US" sz="2800" dirty="0"/>
              <a:t>https://www.govtrack.us/congress/bills/subjects/health/6130</a:t>
            </a:r>
          </a:p>
          <a:p>
            <a:r>
              <a:rPr lang="en-US" sz="2800" dirty="0"/>
              <a:t>http://www.physiciansadvocacyinstitute.org/</a:t>
            </a:r>
          </a:p>
          <a:p>
            <a:r>
              <a:rPr lang="en-US" sz="2800" dirty="0"/>
              <a:t>http://imapny.org/physician-advocacy/physician-advocacy-program-overview/</a:t>
            </a:r>
          </a:p>
        </p:txBody>
      </p:sp>
    </p:spTree>
    <p:extLst>
      <p:ext uri="{BB962C8B-B14F-4D97-AF65-F5344CB8AC3E}">
        <p14:creationId xmlns:p14="http://schemas.microsoft.com/office/powerpoint/2010/main" val="1966403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D510C-59BE-4934-AA7F-CFDA40816049}"/>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A6FACC9F-5A05-4BB5-A8AE-5A2D8F2A38BE}"/>
              </a:ext>
            </a:extLst>
          </p:cNvPr>
          <p:cNvSpPr>
            <a:spLocks noGrp="1"/>
          </p:cNvSpPr>
          <p:nvPr>
            <p:ph idx="1"/>
          </p:nvPr>
        </p:nvSpPr>
        <p:spPr>
          <a:xfrm>
            <a:off x="457200" y="1064712"/>
            <a:ext cx="8229600" cy="4617555"/>
          </a:xfrm>
        </p:spPr>
        <p:txBody>
          <a:bodyPr/>
          <a:lstStyle/>
          <a:p>
            <a:pPr marL="0" indent="0">
              <a:buNone/>
            </a:pPr>
            <a:r>
              <a:rPr lang="en-US" sz="1800" b="1" dirty="0"/>
              <a:t>1. </a:t>
            </a:r>
            <a:r>
              <a:rPr lang="en-US" sz="1800" dirty="0"/>
              <a:t>Earnest MA. Perspective: Physician advocacy: what is it and how do we do it? </a:t>
            </a:r>
            <a:r>
              <a:rPr lang="en-US" sz="1800" i="1" dirty="0" err="1"/>
              <a:t>Acad</a:t>
            </a:r>
            <a:r>
              <a:rPr lang="en-US" sz="1800" i="1" dirty="0"/>
              <a:t> Med</a:t>
            </a:r>
            <a:r>
              <a:rPr lang="en-US" sz="1800" dirty="0"/>
              <a:t>;85(1):63-67. </a:t>
            </a:r>
            <a:r>
              <a:rPr lang="en-US" sz="1800" dirty="0" err="1"/>
              <a:t>doi</a:t>
            </a:r>
            <a:r>
              <a:rPr lang="en-US" sz="1800" dirty="0"/>
              <a:t>: 10.1097/ACM.0b013e3181c40d40</a:t>
            </a:r>
          </a:p>
          <a:p>
            <a:pPr marL="0" indent="0">
              <a:buNone/>
            </a:pPr>
            <a:r>
              <a:rPr lang="en-US" sz="1800" b="1" dirty="0"/>
              <a:t>2. </a:t>
            </a:r>
            <a:r>
              <a:rPr lang="en-US" sz="1800" dirty="0" err="1"/>
              <a:t>Haq</a:t>
            </a:r>
            <a:r>
              <a:rPr lang="en-US" sz="1800" dirty="0"/>
              <a:t> C. Effective Advocacy for Patients and Communities. </a:t>
            </a:r>
            <a:r>
              <a:rPr lang="en-US" sz="1800" i="1" dirty="0"/>
              <a:t>Am Fam Physician</a:t>
            </a:r>
            <a:r>
              <a:rPr lang="en-US" sz="1800" dirty="0"/>
              <a:t>;99(1):44-46.</a:t>
            </a:r>
          </a:p>
          <a:p>
            <a:pPr marL="0" indent="0">
              <a:buNone/>
            </a:pPr>
            <a:r>
              <a:rPr lang="en-US" sz="1800" b="1" dirty="0"/>
              <a:t>3. </a:t>
            </a:r>
            <a:r>
              <a:rPr lang="en-US" sz="1800" dirty="0"/>
              <a:t>Advocacy. https://www.nursingworld.org/practice-policy/advocacy/. Accessed December 8, 2020.</a:t>
            </a:r>
          </a:p>
          <a:p>
            <a:pPr marL="0" indent="0">
              <a:buNone/>
            </a:pPr>
            <a:r>
              <a:rPr lang="en-US" sz="1800" b="1" dirty="0"/>
              <a:t>4. </a:t>
            </a:r>
            <a:r>
              <a:rPr lang="en-US" sz="1800" dirty="0"/>
              <a:t>Wright CJ. Development of an advocacy curriculum in a pediatric residency program. </a:t>
            </a:r>
            <a:r>
              <a:rPr lang="en-US" sz="1800" i="1" dirty="0"/>
              <a:t>Teach Learn Med</a:t>
            </a:r>
            <a:r>
              <a:rPr lang="en-US" sz="1800" dirty="0"/>
              <a:t> 2005;17(2):142-48. </a:t>
            </a:r>
            <a:r>
              <a:rPr lang="en-US" sz="1800" dirty="0" err="1"/>
              <a:t>doi</a:t>
            </a:r>
            <a:r>
              <a:rPr lang="en-US" sz="1800" dirty="0"/>
              <a:t>: 10.1207/s15328015tlm1702_8</a:t>
            </a:r>
          </a:p>
          <a:p>
            <a:pPr marL="0" indent="0">
              <a:buNone/>
            </a:pPr>
            <a:r>
              <a:rPr lang="en-US" sz="1800" b="1" dirty="0"/>
              <a:t>5. </a:t>
            </a:r>
            <a:r>
              <a:rPr lang="en-US" sz="1800" dirty="0"/>
              <a:t>Garg M. Attitudes Toward Advocacy Do Not Match Actions: A Cross-sectional Survey of Residents and Fellows. </a:t>
            </a:r>
            <a:r>
              <a:rPr lang="en-US" sz="1800" i="1" dirty="0"/>
              <a:t>Rhode Island medical journal (2013)</a:t>
            </a:r>
            <a:r>
              <a:rPr lang="en-US" sz="1800" dirty="0"/>
              <a:t>;102(3):34-37.</a:t>
            </a:r>
          </a:p>
          <a:p>
            <a:pPr marL="0" indent="0">
              <a:buNone/>
            </a:pPr>
            <a:r>
              <a:rPr lang="en-US" sz="1800" b="1" dirty="0"/>
              <a:t>6. </a:t>
            </a:r>
            <a:r>
              <a:rPr lang="en-US" sz="1800" dirty="0"/>
              <a:t>Grande D. Do doctors vote? </a:t>
            </a:r>
            <a:r>
              <a:rPr lang="en-US" sz="1800" i="1" dirty="0"/>
              <a:t>Journal of general internal medicine : JGIM</a:t>
            </a:r>
            <a:r>
              <a:rPr lang="en-US" sz="1800" dirty="0"/>
              <a:t>;22(5):585-89. </a:t>
            </a:r>
            <a:r>
              <a:rPr lang="en-US" sz="1800" dirty="0" err="1"/>
              <a:t>doi</a:t>
            </a:r>
            <a:r>
              <a:rPr lang="en-US" sz="1800" dirty="0"/>
              <a:t>: 10.1007/s11606-007-0105-8</a:t>
            </a:r>
          </a:p>
          <a:p>
            <a:pPr marL="0" indent="0">
              <a:buNone/>
            </a:pPr>
            <a:r>
              <a:rPr lang="en-US" sz="1800" b="1" dirty="0"/>
              <a:t>7. </a:t>
            </a:r>
            <a:r>
              <a:rPr lang="en-US" sz="1800" dirty="0"/>
              <a:t>Landers SH. Health care lobbying in the United States. </a:t>
            </a:r>
            <a:r>
              <a:rPr lang="en-US" sz="1800" i="1" dirty="0"/>
              <a:t>The American journal of medicine</a:t>
            </a:r>
            <a:r>
              <a:rPr lang="en-US" sz="1800" dirty="0"/>
              <a:t>;116(7):474-77. </a:t>
            </a:r>
            <a:r>
              <a:rPr lang="en-US" sz="1800" dirty="0" err="1"/>
              <a:t>doi</a:t>
            </a:r>
            <a:r>
              <a:rPr lang="en-US" sz="1800" dirty="0"/>
              <a:t>: 10.1016/j.amjmed.2003.10.037</a:t>
            </a:r>
          </a:p>
          <a:p>
            <a:pPr marL="0" indent="0">
              <a:buNone/>
            </a:pPr>
            <a:endParaRPr lang="en-US" dirty="0"/>
          </a:p>
        </p:txBody>
      </p:sp>
    </p:spTree>
    <p:extLst>
      <p:ext uri="{BB962C8B-B14F-4D97-AF65-F5344CB8AC3E}">
        <p14:creationId xmlns:p14="http://schemas.microsoft.com/office/powerpoint/2010/main" val="3089809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0EA41-C150-42F1-B172-E17AE24F50E0}"/>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6FD03F9B-CFA0-4280-981C-50EE15F9CECA}"/>
              </a:ext>
            </a:extLst>
          </p:cNvPr>
          <p:cNvSpPr>
            <a:spLocks noGrp="1"/>
          </p:cNvSpPr>
          <p:nvPr>
            <p:ph idx="1"/>
          </p:nvPr>
        </p:nvSpPr>
        <p:spPr/>
        <p:txBody>
          <a:bodyPr/>
          <a:lstStyle/>
          <a:p>
            <a:r>
              <a:rPr lang="en-US" dirty="0"/>
              <a:t>Introduction to Preventive Medicine and Population Health</a:t>
            </a:r>
          </a:p>
          <a:p>
            <a:r>
              <a:rPr lang="en-US" dirty="0"/>
              <a:t>Discussion about advocacy in medicine</a:t>
            </a:r>
          </a:p>
          <a:p>
            <a:pPr lvl="1"/>
            <a:endParaRPr lang="en-US" dirty="0"/>
          </a:p>
        </p:txBody>
      </p:sp>
    </p:spTree>
    <p:extLst>
      <p:ext uri="{BB962C8B-B14F-4D97-AF65-F5344CB8AC3E}">
        <p14:creationId xmlns:p14="http://schemas.microsoft.com/office/powerpoint/2010/main" val="28078307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63CB0-B1EA-439C-9A23-2CC0035E0E0E}"/>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ACF7829C-B5B1-4263-B7CC-78DBFFF349B1}"/>
              </a:ext>
            </a:extLst>
          </p:cNvPr>
          <p:cNvSpPr>
            <a:spLocks noGrp="1"/>
          </p:cNvSpPr>
          <p:nvPr>
            <p:ph idx="1"/>
          </p:nvPr>
        </p:nvSpPr>
        <p:spPr>
          <a:xfrm>
            <a:off x="457200" y="1053791"/>
            <a:ext cx="8229600" cy="4082066"/>
          </a:xfrm>
        </p:spPr>
        <p:txBody>
          <a:bodyPr/>
          <a:lstStyle/>
          <a:p>
            <a:pPr marL="0" indent="0">
              <a:buNone/>
            </a:pPr>
            <a:r>
              <a:rPr lang="en-US" sz="1800" b="1" dirty="0"/>
              <a:t>8. </a:t>
            </a:r>
            <a:r>
              <a:rPr lang="en-US" sz="1800" dirty="0"/>
              <a:t>Schwartz L. Is there an advocate in the house? The role of health care professionals in patient advocacy. </a:t>
            </a:r>
            <a:r>
              <a:rPr lang="en-US" sz="1800" i="1" dirty="0"/>
              <a:t>J Med Ethics</a:t>
            </a:r>
            <a:r>
              <a:rPr lang="en-US" sz="1800" dirty="0"/>
              <a:t>;28(1):37-40. </a:t>
            </a:r>
            <a:r>
              <a:rPr lang="en-US" sz="1800" dirty="0" err="1"/>
              <a:t>doi</a:t>
            </a:r>
            <a:r>
              <a:rPr lang="en-US" sz="1800" dirty="0"/>
              <a:t>: 10.1136/jme.28.1.37</a:t>
            </a:r>
          </a:p>
          <a:p>
            <a:pPr marL="0" indent="0">
              <a:buNone/>
            </a:pPr>
            <a:r>
              <a:rPr lang="en-US" sz="1800" b="1" dirty="0"/>
              <a:t>9. </a:t>
            </a:r>
            <a:r>
              <a:rPr lang="en-US" sz="1800" dirty="0"/>
              <a:t>https://www.andeanhealth.org/ (accessed 6/28/2019)</a:t>
            </a:r>
          </a:p>
          <a:p>
            <a:pPr marL="0" indent="0">
              <a:buNone/>
            </a:pPr>
            <a:r>
              <a:rPr lang="en-US" sz="1800" b="1" dirty="0"/>
              <a:t>10. </a:t>
            </a:r>
            <a:r>
              <a:rPr lang="en-US" sz="1800" dirty="0" err="1"/>
              <a:t>Boroumand</a:t>
            </a:r>
            <a:r>
              <a:rPr lang="en-US" sz="1800" dirty="0"/>
              <a:t> S, Stein MJ, Jay M, Shen JW, Hirsh M, </a:t>
            </a:r>
            <a:r>
              <a:rPr lang="en-US" sz="1800" dirty="0" err="1"/>
              <a:t>Dharamsi</a:t>
            </a:r>
            <a:r>
              <a:rPr lang="en-US" sz="1800" dirty="0"/>
              <a:t> S. Addressing the health advocate role in medical education. BMC Med Educ. 2020;20(1):28. Published 2020 Jan 30. doi:10.1186/s12909-020-1938-7</a:t>
            </a:r>
          </a:p>
          <a:p>
            <a:pPr marL="0" indent="0">
              <a:buNone/>
            </a:pPr>
            <a:r>
              <a:rPr lang="en-US" sz="1800" b="1" dirty="0"/>
              <a:t>11. </a:t>
            </a:r>
            <a:r>
              <a:rPr lang="en-US" sz="1800" dirty="0" err="1"/>
              <a:t>Basu</a:t>
            </a:r>
            <a:r>
              <a:rPr lang="en-US" sz="1800" dirty="0"/>
              <a:t> G. Training Internal Medicine Residents in Social Medicine and Research-Based Health Advocacy: A Novel, In-Depth Curriculum. </a:t>
            </a:r>
            <a:r>
              <a:rPr lang="en-US" sz="1800" i="1" dirty="0" err="1"/>
              <a:t>Acad</a:t>
            </a:r>
            <a:r>
              <a:rPr lang="en-US" sz="1800" i="1" dirty="0"/>
              <a:t> Med</a:t>
            </a:r>
            <a:r>
              <a:rPr lang="en-US" sz="1800" dirty="0"/>
              <a:t>;92(4):515-20. </a:t>
            </a:r>
            <a:r>
              <a:rPr lang="en-US" sz="1800" dirty="0" err="1"/>
              <a:t>doi</a:t>
            </a:r>
            <a:r>
              <a:rPr lang="en-US" sz="1800" dirty="0"/>
              <a:t>: 10.1097/ACM.0000000000001580</a:t>
            </a:r>
          </a:p>
          <a:p>
            <a:pPr marL="0" indent="0">
              <a:buNone/>
            </a:pPr>
            <a:r>
              <a:rPr lang="en-US" sz="1800" b="1" dirty="0"/>
              <a:t>12. </a:t>
            </a:r>
            <a:r>
              <a:rPr lang="en-US" sz="1800" dirty="0" err="1"/>
              <a:t>Luft</a:t>
            </a:r>
            <a:r>
              <a:rPr lang="en-US" sz="1800" dirty="0"/>
              <a:t> LM. The essential role of physician as advocate: how and why we pass it on. </a:t>
            </a:r>
            <a:r>
              <a:rPr lang="en-US" sz="1800" i="1" dirty="0"/>
              <a:t>Can Med Educ J</a:t>
            </a:r>
            <a:r>
              <a:rPr lang="en-US" sz="1800" dirty="0"/>
              <a:t>;8(3):e109-e16.</a:t>
            </a:r>
          </a:p>
          <a:p>
            <a:pPr marL="0" indent="0">
              <a:buNone/>
            </a:pPr>
            <a:r>
              <a:rPr lang="en-US" sz="1800" b="1" dirty="0"/>
              <a:t>13. </a:t>
            </a:r>
            <a:r>
              <a:rPr lang="en-US" sz="1800" dirty="0"/>
              <a:t>Huddle TS. Perspective: Medical professionalism and medical education should not involve commitments to political advocacy. </a:t>
            </a:r>
            <a:r>
              <a:rPr lang="en-US" sz="1800" i="1" dirty="0" err="1"/>
              <a:t>Acad</a:t>
            </a:r>
            <a:r>
              <a:rPr lang="en-US" sz="1800" i="1" dirty="0"/>
              <a:t> Med</a:t>
            </a:r>
            <a:r>
              <a:rPr lang="en-US" sz="1800" dirty="0"/>
              <a:t>;86(3):378-83. </a:t>
            </a:r>
            <a:r>
              <a:rPr lang="en-US" sz="1800" dirty="0" err="1"/>
              <a:t>doi</a:t>
            </a:r>
            <a:r>
              <a:rPr lang="en-US" sz="1800" dirty="0"/>
              <a:t>: 10.1097/ACM.0b013e3182086efe</a:t>
            </a:r>
          </a:p>
          <a:p>
            <a:pPr marL="0" indent="0">
              <a:buNone/>
            </a:pPr>
            <a:r>
              <a:rPr lang="en-US" sz="1800" b="1" dirty="0"/>
              <a:t>14. </a:t>
            </a:r>
            <a:r>
              <a:rPr lang="en-US" sz="1800" i="1" u="sng" dirty="0"/>
              <a:t>www.ub.edu/medicina_unitateducaciomedica/documentos/CanMeds.pdf</a:t>
            </a:r>
            <a:endParaRPr lang="en-US" sz="1800" dirty="0"/>
          </a:p>
          <a:p>
            <a:pPr marL="0" indent="0">
              <a:buNone/>
            </a:pPr>
            <a:r>
              <a:rPr lang="en-US" sz="1800" dirty="0"/>
              <a:t> </a:t>
            </a:r>
          </a:p>
          <a:p>
            <a:pPr marL="0" indent="0">
              <a:buNone/>
            </a:pPr>
            <a:endParaRPr lang="en-US" sz="1800" dirty="0"/>
          </a:p>
          <a:p>
            <a:endParaRPr lang="en-US" dirty="0"/>
          </a:p>
        </p:txBody>
      </p:sp>
    </p:spTree>
    <p:extLst>
      <p:ext uri="{BB962C8B-B14F-4D97-AF65-F5344CB8AC3E}">
        <p14:creationId xmlns:p14="http://schemas.microsoft.com/office/powerpoint/2010/main" val="25289115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3F567-5790-4767-9A7F-56A2ADFE8454}"/>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6C2D6F21-3E59-43C6-9DC9-18C94247F328}"/>
              </a:ext>
            </a:extLst>
          </p:cNvPr>
          <p:cNvSpPr>
            <a:spLocks noGrp="1"/>
          </p:cNvSpPr>
          <p:nvPr>
            <p:ph idx="1"/>
          </p:nvPr>
        </p:nvSpPr>
        <p:spPr>
          <a:xfrm>
            <a:off x="457200" y="1417638"/>
            <a:ext cx="8229600" cy="4264629"/>
          </a:xfrm>
        </p:spPr>
        <p:txBody>
          <a:bodyPr/>
          <a:lstStyle/>
          <a:p>
            <a:pPr marL="0" indent="0">
              <a:buNone/>
            </a:pPr>
            <a:r>
              <a:rPr lang="en-US" dirty="0"/>
              <a:t>University of North Carolina Preventive Medicine Residency Program</a:t>
            </a:r>
          </a:p>
          <a:p>
            <a:pPr marL="0" indent="0">
              <a:buNone/>
            </a:pPr>
            <a:r>
              <a:rPr lang="en-US" dirty="0"/>
              <a:t>https://www.med.unc.edu/fammed/education/prevmed/</a:t>
            </a:r>
          </a:p>
        </p:txBody>
      </p:sp>
    </p:spTree>
    <p:extLst>
      <p:ext uri="{BB962C8B-B14F-4D97-AF65-F5344CB8AC3E}">
        <p14:creationId xmlns:p14="http://schemas.microsoft.com/office/powerpoint/2010/main" val="33173866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AD36D-D848-47FF-9EC5-6FDC2D448BF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A8B866B-CDDC-4CA8-9A69-920FE47655E7}"/>
              </a:ext>
            </a:extLst>
          </p:cNvPr>
          <p:cNvSpPr>
            <a:spLocks noGrp="1"/>
          </p:cNvSpPr>
          <p:nvPr>
            <p:ph idx="1"/>
          </p:nvPr>
        </p:nvSpPr>
        <p:spPr/>
        <p:txBody>
          <a:bodyPr/>
          <a:lstStyle/>
          <a:p>
            <a:pPr marL="0" indent="0">
              <a:buNone/>
            </a:pPr>
            <a:r>
              <a:rPr lang="en-US" dirty="0"/>
              <a:t>“Once a provider-patient relationship has enabled the physician to adequately understand the needs and priorities, the core of advocacy is undertaking the necessary action(s) to bring about positive change for the patient or group of patients.”</a:t>
            </a:r>
          </a:p>
        </p:txBody>
      </p:sp>
    </p:spTree>
    <p:extLst>
      <p:ext uri="{BB962C8B-B14F-4D97-AF65-F5344CB8AC3E}">
        <p14:creationId xmlns:p14="http://schemas.microsoft.com/office/powerpoint/2010/main" val="2283433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Preventive Medicine?</a:t>
            </a:r>
          </a:p>
        </p:txBody>
      </p:sp>
      <p:sp>
        <p:nvSpPr>
          <p:cNvPr id="3" name="Content Placeholder 2"/>
          <p:cNvSpPr>
            <a:spLocks noGrp="1"/>
          </p:cNvSpPr>
          <p:nvPr>
            <p:ph idx="1"/>
          </p:nvPr>
        </p:nvSpPr>
        <p:spPr>
          <a:xfrm>
            <a:off x="457200" y="982133"/>
            <a:ext cx="8229600" cy="4700134"/>
          </a:xfrm>
        </p:spPr>
        <p:txBody>
          <a:bodyPr/>
          <a:lstStyle/>
          <a:p>
            <a:r>
              <a:rPr lang="en-US" dirty="0"/>
              <a:t>One of 24 recognized board specialties </a:t>
            </a:r>
          </a:p>
          <a:p>
            <a:r>
              <a:rPr lang="en-US" dirty="0"/>
              <a:t>Definition from ACGME:  </a:t>
            </a:r>
          </a:p>
          <a:p>
            <a:pPr lvl="1"/>
            <a:r>
              <a:rPr lang="en-US" sz="2000" i="1" dirty="0"/>
              <a:t>the medical specialty which focuses on the promotion, protection, and maintenance of health and well-being and the prevention of disease, disability, and the premature death of individuals in defined populations</a:t>
            </a:r>
            <a:endParaRPr lang="en-US" dirty="0"/>
          </a:p>
          <a:p>
            <a:r>
              <a:rPr lang="en-US" dirty="0"/>
              <a:t>Quick definition:  population health practice </a:t>
            </a:r>
          </a:p>
          <a:p>
            <a:r>
              <a:rPr lang="en-US" dirty="0"/>
              <a:t>2  main settings:</a:t>
            </a:r>
          </a:p>
          <a:p>
            <a:pPr lvl="1"/>
            <a:r>
              <a:rPr lang="en-US" dirty="0"/>
              <a:t>Governmental public health</a:t>
            </a:r>
          </a:p>
          <a:p>
            <a:pPr lvl="1"/>
            <a:r>
              <a:rPr lang="en-US" dirty="0"/>
              <a:t>Health care</a:t>
            </a:r>
          </a:p>
        </p:txBody>
      </p:sp>
      <p:sp>
        <p:nvSpPr>
          <p:cNvPr id="4" name="Date Placeholder 3"/>
          <p:cNvSpPr>
            <a:spLocks noGrp="1"/>
          </p:cNvSpPr>
          <p:nvPr>
            <p:ph type="dt" sz="half" idx="10"/>
          </p:nvPr>
        </p:nvSpPr>
        <p:spPr bwMode="auto">
          <a:xfrm>
            <a:off x="1981200" y="6384925"/>
            <a:ext cx="1524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bg2"/>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7611CFDE-973F-4ABD-8E33-F53F70E52EFC}" type="datetime1">
              <a:rPr lang="en-US" smtClean="0"/>
              <a:pPr/>
              <a:t>1/20/2021</a:t>
            </a:fld>
            <a:endParaRPr lang="en-US" dirty="0"/>
          </a:p>
        </p:txBody>
      </p:sp>
      <p:sp>
        <p:nvSpPr>
          <p:cNvPr id="5" name="Slide Number Placeholder 4"/>
          <p:cNvSpPr>
            <a:spLocks noGrp="1"/>
          </p:cNvSpPr>
          <p:nvPr>
            <p:ph type="sldNum" sz="quarter" idx="12"/>
          </p:nvPr>
        </p:nvSpPr>
        <p:spPr bwMode="auto">
          <a:xfrm>
            <a:off x="7467600" y="6384925"/>
            <a:ext cx="12954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200" kern="1200">
                <a:solidFill>
                  <a:schemeClr val="bg2"/>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56AB63A3-EE60-48B4-91D6-039F992FB1F9}" type="slidenum">
              <a:rPr lang="en-US" smtClean="0"/>
              <a:pPr/>
              <a:t>5</a:t>
            </a:fld>
            <a:endParaRPr lang="en-US" dirty="0"/>
          </a:p>
        </p:txBody>
      </p:sp>
    </p:spTree>
    <p:extLst>
      <p:ext uri="{BB962C8B-B14F-4D97-AF65-F5344CB8AC3E}">
        <p14:creationId xmlns:p14="http://schemas.microsoft.com/office/powerpoint/2010/main" val="1697913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PM training?</a:t>
            </a:r>
          </a:p>
        </p:txBody>
      </p:sp>
      <p:sp>
        <p:nvSpPr>
          <p:cNvPr id="3" name="Content Placeholder 2"/>
          <p:cNvSpPr>
            <a:spLocks noGrp="1"/>
          </p:cNvSpPr>
          <p:nvPr>
            <p:ph idx="1"/>
          </p:nvPr>
        </p:nvSpPr>
        <p:spPr>
          <a:xfrm>
            <a:off x="457200" y="903111"/>
            <a:ext cx="8229600" cy="4779156"/>
          </a:xfrm>
        </p:spPr>
        <p:txBody>
          <a:bodyPr/>
          <a:lstStyle/>
          <a:p>
            <a:r>
              <a:rPr lang="en-US" sz="2400" dirty="0"/>
              <a:t>2 years following one clinical year </a:t>
            </a:r>
          </a:p>
          <a:p>
            <a:pPr lvl="1"/>
            <a:r>
              <a:rPr lang="en-US" sz="2400" dirty="0"/>
              <a:t>MPH, MSCR or equivalent degree</a:t>
            </a:r>
          </a:p>
          <a:p>
            <a:pPr lvl="1"/>
            <a:r>
              <a:rPr lang="en-US" sz="2400" dirty="0"/>
              <a:t>required rotations </a:t>
            </a:r>
          </a:p>
          <a:p>
            <a:pPr lvl="2"/>
            <a:r>
              <a:rPr lang="en-US" dirty="0"/>
              <a:t>individual patient care</a:t>
            </a:r>
          </a:p>
          <a:p>
            <a:pPr lvl="2"/>
            <a:r>
              <a:rPr lang="en-US" dirty="0"/>
              <a:t>governmental public health</a:t>
            </a:r>
          </a:p>
          <a:p>
            <a:pPr lvl="2"/>
            <a:r>
              <a:rPr lang="en-US" dirty="0"/>
              <a:t>clinical population health</a:t>
            </a:r>
          </a:p>
          <a:p>
            <a:pPr lvl="2"/>
            <a:r>
              <a:rPr lang="en-US" dirty="0"/>
              <a:t>electives</a:t>
            </a:r>
          </a:p>
          <a:p>
            <a:r>
              <a:rPr lang="en-US" sz="2400" dirty="0"/>
              <a:t>Additional requirements</a:t>
            </a:r>
          </a:p>
          <a:p>
            <a:pPr lvl="1"/>
            <a:r>
              <a:rPr lang="en-US" sz="2400" dirty="0"/>
              <a:t>teaching</a:t>
            </a:r>
          </a:p>
          <a:p>
            <a:pPr lvl="1"/>
            <a:r>
              <a:rPr lang="en-US" sz="2400" dirty="0"/>
              <a:t>research</a:t>
            </a:r>
          </a:p>
          <a:p>
            <a:endParaRPr lang="en-US" dirty="0"/>
          </a:p>
        </p:txBody>
      </p:sp>
      <p:sp>
        <p:nvSpPr>
          <p:cNvPr id="4" name="Date Placeholder 3"/>
          <p:cNvSpPr>
            <a:spLocks noGrp="1"/>
          </p:cNvSpPr>
          <p:nvPr>
            <p:ph type="dt" sz="half" idx="10"/>
          </p:nvPr>
        </p:nvSpPr>
        <p:spPr bwMode="auto">
          <a:xfrm>
            <a:off x="1981200" y="6384925"/>
            <a:ext cx="1524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bg2"/>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7611CFDE-973F-4ABD-8E33-F53F70E52EFC}" type="datetime1">
              <a:rPr lang="en-US" smtClean="0"/>
              <a:pPr/>
              <a:t>1/20/2021</a:t>
            </a:fld>
            <a:endParaRPr lang="en-US" dirty="0"/>
          </a:p>
        </p:txBody>
      </p:sp>
      <p:sp>
        <p:nvSpPr>
          <p:cNvPr id="5" name="Slide Number Placeholder 4"/>
          <p:cNvSpPr>
            <a:spLocks noGrp="1"/>
          </p:cNvSpPr>
          <p:nvPr>
            <p:ph type="sldNum" sz="quarter" idx="12"/>
          </p:nvPr>
        </p:nvSpPr>
        <p:spPr bwMode="auto">
          <a:xfrm>
            <a:off x="7467600" y="6384925"/>
            <a:ext cx="12954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200" kern="1200">
                <a:solidFill>
                  <a:schemeClr val="bg2"/>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56AB63A3-EE60-48B4-91D6-039F992FB1F9}" type="slidenum">
              <a:rPr lang="en-US" smtClean="0"/>
              <a:pPr/>
              <a:t>6</a:t>
            </a:fld>
            <a:endParaRPr lang="en-US" dirty="0"/>
          </a:p>
        </p:txBody>
      </p:sp>
    </p:spTree>
    <p:extLst>
      <p:ext uri="{BB962C8B-B14F-4D97-AF65-F5344CB8AC3E}">
        <p14:creationId xmlns:p14="http://schemas.microsoft.com/office/powerpoint/2010/main" val="2154132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9ECD1-A1AD-481D-8123-E37766DB5E75}"/>
              </a:ext>
            </a:extLst>
          </p:cNvPr>
          <p:cNvSpPr>
            <a:spLocks noGrp="1"/>
          </p:cNvSpPr>
          <p:nvPr>
            <p:ph type="title"/>
          </p:nvPr>
        </p:nvSpPr>
        <p:spPr/>
        <p:txBody>
          <a:bodyPr/>
          <a:lstStyle/>
          <a:p>
            <a:pPr algn="ctr"/>
            <a:r>
              <a:rPr lang="en-US" dirty="0"/>
              <a:t>Population health definition</a:t>
            </a:r>
          </a:p>
        </p:txBody>
      </p:sp>
      <p:sp>
        <p:nvSpPr>
          <p:cNvPr id="3" name="Content Placeholder 2">
            <a:extLst>
              <a:ext uri="{FF2B5EF4-FFF2-40B4-BE49-F238E27FC236}">
                <a16:creationId xmlns:a16="http://schemas.microsoft.com/office/drawing/2014/main" id="{667636E2-A635-4AC3-95DA-66F013A26479}"/>
              </a:ext>
            </a:extLst>
          </p:cNvPr>
          <p:cNvSpPr>
            <a:spLocks noGrp="1"/>
          </p:cNvSpPr>
          <p:nvPr>
            <p:ph idx="1"/>
          </p:nvPr>
        </p:nvSpPr>
        <p:spPr/>
        <p:txBody>
          <a:bodyPr/>
          <a:lstStyle/>
          <a:p>
            <a:pPr marL="0" indent="0" algn="ctr">
              <a:buNone/>
            </a:pPr>
            <a:r>
              <a:rPr lang="en-US" dirty="0"/>
              <a:t>Health outcomes of a group of individuals and the distribution of defined outcomes within the group.</a:t>
            </a:r>
          </a:p>
          <a:p>
            <a:pPr marL="0" indent="0" algn="r">
              <a:buNone/>
            </a:pPr>
            <a:endParaRPr lang="en-US" dirty="0"/>
          </a:p>
          <a:p>
            <a:pPr marL="0" indent="0" algn="r">
              <a:buNone/>
            </a:pPr>
            <a:endParaRPr lang="en-US" dirty="0"/>
          </a:p>
          <a:p>
            <a:pPr marL="0" indent="0" algn="r">
              <a:buNone/>
            </a:pPr>
            <a:endParaRPr lang="en-US" dirty="0"/>
          </a:p>
          <a:p>
            <a:pPr marL="0" indent="0" algn="r">
              <a:buNone/>
            </a:pPr>
            <a:endParaRPr lang="en-US" sz="1800" dirty="0"/>
          </a:p>
          <a:p>
            <a:pPr marL="0" indent="0" algn="r">
              <a:buNone/>
            </a:pPr>
            <a:r>
              <a:rPr lang="en-US" sz="1800" dirty="0"/>
              <a:t>(</a:t>
            </a:r>
            <a:r>
              <a:rPr lang="en-US" sz="1800" dirty="0" err="1"/>
              <a:t>Kindig</a:t>
            </a:r>
            <a:r>
              <a:rPr lang="en-US" sz="1800" dirty="0"/>
              <a:t>, 1988)</a:t>
            </a:r>
          </a:p>
          <a:p>
            <a:pPr marL="0" indent="0" algn="r">
              <a:buNone/>
            </a:pPr>
            <a:endParaRPr lang="en-US" sz="1600" dirty="0"/>
          </a:p>
        </p:txBody>
      </p:sp>
    </p:spTree>
    <p:extLst>
      <p:ext uri="{BB962C8B-B14F-4D97-AF65-F5344CB8AC3E}">
        <p14:creationId xmlns:p14="http://schemas.microsoft.com/office/powerpoint/2010/main" val="1285213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B8DCB1-AEE9-44CC-A920-BF9BFAF6A22A}"/>
              </a:ext>
            </a:extLst>
          </p:cNvPr>
          <p:cNvSpPr>
            <a:spLocks noGrp="1"/>
          </p:cNvSpPr>
          <p:nvPr>
            <p:ph idx="1"/>
          </p:nvPr>
        </p:nvSpPr>
        <p:spPr>
          <a:xfrm>
            <a:off x="355600" y="821268"/>
            <a:ext cx="8229600" cy="4082066"/>
          </a:xfrm>
        </p:spPr>
        <p:txBody>
          <a:bodyPr/>
          <a:lstStyle/>
          <a:p>
            <a:pPr marL="0" indent="0" algn="ctr">
              <a:buNone/>
            </a:pPr>
            <a:r>
              <a:rPr lang="en-US" sz="4400" dirty="0"/>
              <a:t>Why Advocacy as a Population Health Topic?</a:t>
            </a:r>
          </a:p>
          <a:p>
            <a:pPr marL="0" indent="0">
              <a:buNone/>
            </a:pPr>
            <a:endParaRPr lang="en-US" dirty="0"/>
          </a:p>
        </p:txBody>
      </p:sp>
    </p:spTree>
    <p:extLst>
      <p:ext uri="{BB962C8B-B14F-4D97-AF65-F5344CB8AC3E}">
        <p14:creationId xmlns:p14="http://schemas.microsoft.com/office/powerpoint/2010/main" val="2307191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5B12B-9DF7-40CE-9017-A9863C6E17A3}"/>
              </a:ext>
            </a:extLst>
          </p:cNvPr>
          <p:cNvSpPr>
            <a:spLocks noGrp="1"/>
          </p:cNvSpPr>
          <p:nvPr>
            <p:ph type="title"/>
          </p:nvPr>
        </p:nvSpPr>
        <p:spPr/>
        <p:txBody>
          <a:bodyPr/>
          <a:lstStyle/>
          <a:p>
            <a:r>
              <a:rPr lang="en-US" dirty="0"/>
              <a:t>Advocacy Agenda</a:t>
            </a:r>
          </a:p>
        </p:txBody>
      </p:sp>
      <p:sp>
        <p:nvSpPr>
          <p:cNvPr id="3" name="Content Placeholder 2">
            <a:extLst>
              <a:ext uri="{FF2B5EF4-FFF2-40B4-BE49-F238E27FC236}">
                <a16:creationId xmlns:a16="http://schemas.microsoft.com/office/drawing/2014/main" id="{5AB39A9A-3C65-4810-8B23-A37781637DD9}"/>
              </a:ext>
            </a:extLst>
          </p:cNvPr>
          <p:cNvSpPr>
            <a:spLocks noGrp="1"/>
          </p:cNvSpPr>
          <p:nvPr>
            <p:ph idx="1"/>
          </p:nvPr>
        </p:nvSpPr>
        <p:spPr>
          <a:xfrm>
            <a:off x="457200" y="1130822"/>
            <a:ext cx="8229600" cy="4805445"/>
          </a:xfrm>
        </p:spPr>
        <p:txBody>
          <a:bodyPr/>
          <a:lstStyle/>
          <a:p>
            <a:r>
              <a:rPr lang="en-US" dirty="0"/>
              <a:t>Definition</a:t>
            </a:r>
          </a:p>
          <a:p>
            <a:r>
              <a:rPr lang="en-US" dirty="0"/>
              <a:t>Pertinence to Primary Care Providers</a:t>
            </a:r>
          </a:p>
          <a:p>
            <a:r>
              <a:rPr lang="en-US" dirty="0"/>
              <a:t>Spectrum of advocacy</a:t>
            </a:r>
          </a:p>
          <a:p>
            <a:r>
              <a:rPr lang="en-US" dirty="0"/>
              <a:t>Case studies </a:t>
            </a:r>
          </a:p>
          <a:p>
            <a:r>
              <a:rPr lang="en-US" dirty="0"/>
              <a:t>Educational Initiatives</a:t>
            </a:r>
          </a:p>
          <a:p>
            <a:r>
              <a:rPr lang="en-US" dirty="0"/>
              <a:t>Resources</a:t>
            </a:r>
          </a:p>
          <a:p>
            <a:pPr marL="457200" lvl="1" indent="0">
              <a:buNone/>
            </a:pPr>
            <a:endParaRPr lang="en-US" dirty="0"/>
          </a:p>
          <a:p>
            <a:pPr marL="457200" lvl="1" indent="0">
              <a:buNone/>
            </a:pPr>
            <a:endParaRPr lang="en-US" dirty="0"/>
          </a:p>
          <a:p>
            <a:pPr lvl="1"/>
            <a:endParaRPr lang="en-US" dirty="0"/>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1445382032"/>
      </p:ext>
    </p:extLst>
  </p:cSld>
  <p:clrMapOvr>
    <a:masterClrMapping/>
  </p:clrMapOvr>
</p:sld>
</file>

<file path=ppt/theme/theme1.xml><?xml version="1.0" encoding="utf-8"?>
<a:theme xmlns:a="http://schemas.openxmlformats.org/drawingml/2006/main" name="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powerpointUNC4</Template>
  <TotalTime>10983</TotalTime>
  <Words>3310</Words>
  <Application>Microsoft Office PowerPoint</Application>
  <PresentationFormat>On-screen Show (4:3)</PresentationFormat>
  <Paragraphs>321</Paragraphs>
  <Slides>42</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Britannic Bold</vt:lpstr>
      <vt:lpstr>Calibri</vt:lpstr>
      <vt:lpstr>powerpointUNC4</vt:lpstr>
      <vt:lpstr>PowerPoint Presentation</vt:lpstr>
      <vt:lpstr>Welcome to  POPTOPs</vt:lpstr>
      <vt:lpstr>PowerPoint Presentation</vt:lpstr>
      <vt:lpstr>Objectives</vt:lpstr>
      <vt:lpstr>What is Preventive Medicine?</vt:lpstr>
      <vt:lpstr>What is PM training?</vt:lpstr>
      <vt:lpstr>Population health definition</vt:lpstr>
      <vt:lpstr>PowerPoint Presentation</vt:lpstr>
      <vt:lpstr>Advocacy Agenda</vt:lpstr>
      <vt:lpstr>Definitions of Advocate</vt:lpstr>
      <vt:lpstr>Definition of Physician Advocacy</vt:lpstr>
      <vt:lpstr>Definition of Physician Advocacy</vt:lpstr>
      <vt:lpstr>Definition of Physician Advocacy</vt:lpstr>
      <vt:lpstr>Levels of Engagement</vt:lpstr>
      <vt:lpstr>Why should you care about advocacy?        </vt:lpstr>
      <vt:lpstr>Why should you care about advocacy?</vt:lpstr>
      <vt:lpstr>Physician Endorsement</vt:lpstr>
      <vt:lpstr>Physician Engagement</vt:lpstr>
      <vt:lpstr>Spectrum of Physician Advocacy  </vt:lpstr>
      <vt:lpstr>Physicians as Patient Advocates</vt:lpstr>
      <vt:lpstr>Case Study</vt:lpstr>
      <vt:lpstr>Possible Solutions</vt:lpstr>
      <vt:lpstr>Physicians as Local Advocates</vt:lpstr>
      <vt:lpstr>Case Study</vt:lpstr>
      <vt:lpstr>Possible Solutions</vt:lpstr>
      <vt:lpstr>Physicians as State/Federal Advocates</vt:lpstr>
      <vt:lpstr>Case Study</vt:lpstr>
      <vt:lpstr>Possible Solutions</vt:lpstr>
      <vt:lpstr>PowerPoint Presentation</vt:lpstr>
      <vt:lpstr>Example letter to legislators</vt:lpstr>
      <vt:lpstr>Global case study and solutions</vt:lpstr>
      <vt:lpstr>Possible Solutions</vt:lpstr>
      <vt:lpstr>Advocacy Education Initiatives</vt:lpstr>
      <vt:lpstr>Advocacy Education Initiatives</vt:lpstr>
      <vt:lpstr>Barriers to Advocacy</vt:lpstr>
      <vt:lpstr>Another perspective </vt:lpstr>
      <vt:lpstr>Take Home Points</vt:lpstr>
      <vt:lpstr>Resources</vt:lpstr>
      <vt:lpstr>References</vt:lpstr>
      <vt:lpstr>References</vt:lpstr>
      <vt:lpstr>Thank You!</vt:lpstr>
      <vt:lpstr>PowerPoint Presentation</vt:lpstr>
    </vt:vector>
  </TitlesOfParts>
  <Company>The University of North Carolina at Chapel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Marcia Morgenlander</dc:creator>
  <cp:lastModifiedBy>Shell, Jasmine</cp:lastModifiedBy>
  <cp:revision>188</cp:revision>
  <cp:lastPrinted>2020-12-08T14:53:24Z</cp:lastPrinted>
  <dcterms:created xsi:type="dcterms:W3CDTF">2018-04-05T02:54:23Z</dcterms:created>
  <dcterms:modified xsi:type="dcterms:W3CDTF">2021-01-20T20:33:53Z</dcterms:modified>
</cp:coreProperties>
</file>