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4004" r:id="rId1"/>
  </p:sldMasterIdLst>
  <p:notesMasterIdLst>
    <p:notesMasterId r:id="rId7"/>
  </p:notesMasterIdLst>
  <p:handoutMasterIdLst>
    <p:handoutMasterId r:id="rId8"/>
  </p:handoutMasterIdLst>
  <p:sldIdLst>
    <p:sldId id="1014" r:id="rId2"/>
    <p:sldId id="1048" r:id="rId3"/>
    <p:sldId id="1060" r:id="rId4"/>
    <p:sldId id="1061" r:id="rId5"/>
    <p:sldId id="1059" r:id="rId6"/>
  </p:sldIdLst>
  <p:sldSz cx="9601200" cy="6858000"/>
  <p:notesSz cx="6881813" cy="92964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87">
          <p15:clr>
            <a:srgbClr val="A4A3A4"/>
          </p15:clr>
        </p15:guide>
        <p15:guide id="2" orient="horz" pos="1144">
          <p15:clr>
            <a:srgbClr val="A4A3A4"/>
          </p15:clr>
        </p15:guide>
        <p15:guide id="3" pos="2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99FF"/>
    <a:srgbClr val="008000"/>
    <a:srgbClr val="0000FF"/>
    <a:srgbClr val="FF0000"/>
    <a:srgbClr val="DFE5EF"/>
    <a:srgbClr val="C3CFE1"/>
    <a:srgbClr val="FFFF66"/>
    <a:srgbClr val="364D6E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2" autoAdjust="0"/>
    <p:restoredTop sz="84734" autoAdjust="0"/>
  </p:normalViewPr>
  <p:slideViewPr>
    <p:cSldViewPr showGuides="1">
      <p:cViewPr varScale="1">
        <p:scale>
          <a:sx n="97" d="100"/>
          <a:sy n="97" d="100"/>
        </p:scale>
        <p:origin x="1596" y="96"/>
      </p:cViewPr>
      <p:guideLst>
        <p:guide orient="horz" pos="3587"/>
        <p:guide orient="horz" pos="1144"/>
        <p:guide pos="290"/>
      </p:guideLst>
    </p:cSldViewPr>
  </p:slideViewPr>
  <p:outlineViewPr>
    <p:cViewPr>
      <p:scale>
        <a:sx n="33" d="100"/>
        <a:sy n="33" d="100"/>
      </p:scale>
      <p:origin x="0" y="104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23298"/>
    </p:cViewPr>
  </p:sorterViewPr>
  <p:notesViewPr>
    <p:cSldViewPr showGuides="1">
      <p:cViewPr varScale="1">
        <p:scale>
          <a:sx n="72" d="100"/>
          <a:sy n="72" d="100"/>
        </p:scale>
        <p:origin x="-2730" y="-114"/>
      </p:cViewPr>
      <p:guideLst>
        <p:guide orient="horz" pos="2928"/>
        <p:guide pos="216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3" tIns="45462" rIns="90923" bIns="45462" numCol="1" anchor="t" anchorCtr="0" compatLnSpc="1">
            <a:prstTxWarp prst="textNoShape">
              <a:avLst/>
            </a:prstTxWarp>
          </a:bodyPr>
          <a:lstStyle>
            <a:lvl1pPr algn="l" defTabSz="910024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1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3" tIns="45462" rIns="90923" bIns="45462" numCol="1" anchor="t" anchorCtr="0" compatLnSpc="1">
            <a:prstTxWarp prst="textNoShape">
              <a:avLst/>
            </a:prstTxWarp>
          </a:bodyPr>
          <a:lstStyle>
            <a:lvl1pPr algn="r" defTabSz="910024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3" tIns="45462" rIns="90923" bIns="45462" numCol="1" anchor="b" anchorCtr="0" compatLnSpc="1">
            <a:prstTxWarp prst="textNoShape">
              <a:avLst/>
            </a:prstTxWarp>
          </a:bodyPr>
          <a:lstStyle>
            <a:lvl1pPr algn="l" defTabSz="910024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1" y="8831264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3" tIns="45462" rIns="90923" bIns="45462" numCol="1" anchor="b" anchorCtr="0" compatLnSpc="1">
            <a:prstTxWarp prst="textNoShape">
              <a:avLst/>
            </a:prstTxWarp>
          </a:bodyPr>
          <a:lstStyle>
            <a:lvl1pPr algn="r" defTabSz="910024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10D5B5E-1721-4764-8B64-B8DE34B3E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40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9" tIns="44720" rIns="89439" bIns="44720" numCol="1" anchor="t" anchorCtr="0" compatLnSpc="1">
            <a:prstTxWarp prst="textNoShape">
              <a:avLst/>
            </a:prstTxWarp>
          </a:bodyPr>
          <a:lstStyle>
            <a:lvl1pPr algn="l" defTabSz="894169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1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9" tIns="44720" rIns="89439" bIns="44720" numCol="1" anchor="t" anchorCtr="0" compatLnSpc="1">
            <a:prstTxWarp prst="textNoShape">
              <a:avLst/>
            </a:prstTxWarp>
          </a:bodyPr>
          <a:lstStyle>
            <a:lvl1pPr algn="r" defTabSz="894169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8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2025" y="687388"/>
            <a:ext cx="4914900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425950"/>
            <a:ext cx="5029200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9" tIns="44720" rIns="89439" bIns="44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0314"/>
            <a:ext cx="30035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9" tIns="44720" rIns="89439" bIns="44720" numCol="1" anchor="b" anchorCtr="0" compatLnSpc="1">
            <a:prstTxWarp prst="textNoShape">
              <a:avLst/>
            </a:prstTxWarp>
          </a:bodyPr>
          <a:lstStyle>
            <a:lvl1pPr algn="l" defTabSz="894169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8850314"/>
            <a:ext cx="30035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9" tIns="44720" rIns="89439" bIns="44720" numCol="1" anchor="b" anchorCtr="0" compatLnSpc="1">
            <a:prstTxWarp prst="textNoShape">
              <a:avLst/>
            </a:prstTxWarp>
          </a:bodyPr>
          <a:lstStyle>
            <a:lvl1pPr algn="r" defTabSz="894169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AC1433B-489C-47A8-97BF-3BA9DCDC4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57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0024AA-86A5-48F1-BF1F-928E78E2725A}" type="slidenum">
              <a:rPr lang="en-US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89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C1433B-489C-47A8-97BF-3BA9DCDC4B3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67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84"/>
          <p:cNvSpPr txBox="1">
            <a:spLocks noChangeArrowheads="1"/>
          </p:cNvSpPr>
          <p:nvPr userDrawn="1"/>
        </p:nvSpPr>
        <p:spPr bwMode="auto">
          <a:xfrm rot="5400000">
            <a:off x="-1870058" y="2394072"/>
            <a:ext cx="40290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t>U N C    H E A L T H    C A R E    S Y S T E M </a:t>
            </a:r>
          </a:p>
        </p:txBody>
      </p:sp>
      <p:sp>
        <p:nvSpPr>
          <p:cNvPr id="6" name="Rectangle 123"/>
          <p:cNvSpPr>
            <a:spLocks noChangeArrowheads="1"/>
          </p:cNvSpPr>
          <p:nvPr userDrawn="1"/>
        </p:nvSpPr>
        <p:spPr bwMode="auto">
          <a:xfrm>
            <a:off x="0" y="0"/>
            <a:ext cx="304800" cy="48768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Line 125"/>
          <p:cNvSpPr>
            <a:spLocks noChangeShapeType="1"/>
          </p:cNvSpPr>
          <p:nvPr userDrawn="1"/>
        </p:nvSpPr>
        <p:spPr bwMode="auto">
          <a:xfrm>
            <a:off x="0" y="4876800"/>
            <a:ext cx="304800" cy="0"/>
          </a:xfrm>
          <a:prstGeom prst="line">
            <a:avLst/>
          </a:pr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306"/>
          <p:cNvSpPr txBox="1">
            <a:spLocks noChangeArrowheads="1"/>
          </p:cNvSpPr>
          <p:nvPr userDrawn="1"/>
        </p:nvSpPr>
        <p:spPr bwMode="auto">
          <a:xfrm rot="5400000">
            <a:off x="-1874837" y="2398834"/>
            <a:ext cx="4038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U N C    S C H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O </a:t>
            </a:r>
            <a:r>
              <a:rPr lang="en-US" altLang="en-US" baseline="0" dirty="0" err="1" smtClean="0">
                <a:solidFill>
                  <a:srgbClr val="FFFFFF"/>
                </a:solidFill>
                <a:latin typeface="Calibri" pitchFamily="34" charset="0"/>
              </a:rPr>
              <a:t>O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L  OF  M E D I C I N E </a:t>
            </a: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4755" name="Rectangle 179"/>
          <p:cNvSpPr>
            <a:spLocks noGrp="1" noChangeArrowheads="1"/>
          </p:cNvSpPr>
          <p:nvPr>
            <p:ph type="ctrTitle" sz="quarter"/>
          </p:nvPr>
        </p:nvSpPr>
        <p:spPr>
          <a:xfrm>
            <a:off x="720728" y="2229887"/>
            <a:ext cx="3917536" cy="1470025"/>
          </a:xfrm>
          <a:ln/>
        </p:spPr>
        <p:txBody>
          <a:bodyPr lIns="91440" tIns="45720" rIns="91440" bIns="45720" anchor="ctr"/>
          <a:lstStyle>
            <a:lvl1pPr>
              <a:defRPr sz="2200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720725" y="4876872"/>
            <a:ext cx="4170363" cy="728663"/>
          </a:xfrm>
        </p:spPr>
        <p:txBody>
          <a:bodyPr/>
          <a:lstStyle>
            <a:lvl1pPr>
              <a:defRPr sz="1800"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720731" y="3199784"/>
            <a:ext cx="3917950" cy="1014412"/>
          </a:xfrm>
        </p:spPr>
        <p:txBody>
          <a:bodyPr/>
          <a:lstStyle>
            <a:lvl1pPr>
              <a:defRPr sz="22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2478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31643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71" name="think-cell Slide" r:id="rId4" imgW="331" imgH="333" progId="TCLayout.ActiveDocument.1">
                  <p:embed/>
                </p:oleObj>
              </mc:Choice>
              <mc:Fallback>
                <p:oleObj name="think-cell Slide" r:id="rId4" imgW="331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21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3109704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43" name="think-cell Slide" r:id="rId4" imgW="331" imgH="333" progId="TCLayout.ActiveDocument.1">
                  <p:embed/>
                </p:oleObj>
              </mc:Choice>
              <mc:Fallback>
                <p:oleObj name="think-cell Slide" r:id="rId4" imgW="331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36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84"/>
          <p:cNvSpPr txBox="1">
            <a:spLocks noChangeArrowheads="1"/>
          </p:cNvSpPr>
          <p:nvPr userDrawn="1"/>
        </p:nvSpPr>
        <p:spPr bwMode="auto">
          <a:xfrm rot="5400000">
            <a:off x="-1870058" y="2394072"/>
            <a:ext cx="40290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t>U N C    H E A L T H    C A R E    S Y S T E M </a:t>
            </a: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296887" y="3079750"/>
            <a:ext cx="9304337" cy="769938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tIns="91440" bIns="91440" anchor="ctr"/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2400" b="1" smtClean="0">
              <a:solidFill>
                <a:srgbClr val="FFFFFF"/>
              </a:solidFill>
            </a:endParaRPr>
          </a:p>
        </p:txBody>
      </p:sp>
      <p:sp>
        <p:nvSpPr>
          <p:cNvPr id="5" name="Rectangle 123"/>
          <p:cNvSpPr>
            <a:spLocks noChangeArrowheads="1"/>
          </p:cNvSpPr>
          <p:nvPr userDrawn="1"/>
        </p:nvSpPr>
        <p:spPr bwMode="auto">
          <a:xfrm>
            <a:off x="0" y="0"/>
            <a:ext cx="304800" cy="48768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Line 125"/>
          <p:cNvSpPr>
            <a:spLocks noChangeShapeType="1"/>
          </p:cNvSpPr>
          <p:nvPr userDrawn="1"/>
        </p:nvSpPr>
        <p:spPr bwMode="auto">
          <a:xfrm>
            <a:off x="0" y="4876800"/>
            <a:ext cx="304800" cy="0"/>
          </a:xfrm>
          <a:prstGeom prst="line">
            <a:avLst/>
          </a:pr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306"/>
          <p:cNvSpPr txBox="1">
            <a:spLocks noChangeArrowheads="1"/>
          </p:cNvSpPr>
          <p:nvPr userDrawn="1"/>
        </p:nvSpPr>
        <p:spPr bwMode="auto">
          <a:xfrm rot="5400000">
            <a:off x="-1874837" y="2398834"/>
            <a:ext cx="4038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U N C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S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C H O </a:t>
            </a:r>
            <a:r>
              <a:rPr lang="en-US" altLang="en-US" baseline="0" dirty="0" err="1" smtClean="0">
                <a:solidFill>
                  <a:srgbClr val="FFFFFF"/>
                </a:solidFill>
                <a:latin typeface="Calibri" pitchFamily="34" charset="0"/>
              </a:rPr>
              <a:t>O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L    O F    M E D I C I N E</a:t>
            </a:r>
            <a:endParaRPr lang="en-US" altLang="en-US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132785" y="3079750"/>
            <a:ext cx="7335630" cy="769938"/>
          </a:xfrm>
        </p:spPr>
        <p:txBody>
          <a:bodyPr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2423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9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3248686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48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3"/>
          <p:cNvSpPr>
            <a:spLocks noChangeArrowheads="1"/>
          </p:cNvSpPr>
          <p:nvPr/>
        </p:nvSpPr>
        <p:spPr bwMode="auto">
          <a:xfrm>
            <a:off x="0" y="0"/>
            <a:ext cx="304800" cy="48768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Line 125"/>
          <p:cNvSpPr>
            <a:spLocks noChangeShapeType="1"/>
          </p:cNvSpPr>
          <p:nvPr/>
        </p:nvSpPr>
        <p:spPr bwMode="auto">
          <a:xfrm>
            <a:off x="0" y="4888390"/>
            <a:ext cx="304800" cy="0"/>
          </a:xfrm>
          <a:prstGeom prst="line">
            <a:avLst/>
          </a:pr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46"/>
          <p:cNvSpPr>
            <a:spLocks noChangeShapeType="1"/>
          </p:cNvSpPr>
          <p:nvPr/>
        </p:nvSpPr>
        <p:spPr bwMode="auto">
          <a:xfrm>
            <a:off x="384175" y="996497"/>
            <a:ext cx="8832850" cy="0"/>
          </a:xfrm>
          <a:prstGeom prst="line">
            <a:avLst/>
          </a:prstGeom>
          <a:noFill/>
          <a:ln w="190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59"/>
          <p:cNvSpPr txBox="1">
            <a:spLocks noChangeArrowheads="1"/>
          </p:cNvSpPr>
          <p:nvPr/>
        </p:nvSpPr>
        <p:spPr bwMode="auto">
          <a:xfrm>
            <a:off x="9363075" y="6636885"/>
            <a:ext cx="1841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C13E4CFC-AF22-4666-AB0F-D6AB505F0B0E}" type="slidenum">
              <a:rPr lang="en-US" altLang="en-US" sz="900" smtClean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 sz="900" smtClean="0">
              <a:solidFill>
                <a:srgbClr val="000000"/>
              </a:solidFill>
            </a:endParaRPr>
          </a:p>
        </p:txBody>
      </p:sp>
      <p:sp>
        <p:nvSpPr>
          <p:cNvPr id="16" name="Text Box 306"/>
          <p:cNvSpPr txBox="1">
            <a:spLocks noChangeArrowheads="1"/>
          </p:cNvSpPr>
          <p:nvPr/>
        </p:nvSpPr>
        <p:spPr bwMode="auto">
          <a:xfrm rot="5400000">
            <a:off x="-1874837" y="2398834"/>
            <a:ext cx="4038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U N C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S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C H O </a:t>
            </a:r>
            <a:r>
              <a:rPr lang="en-US" altLang="en-US" baseline="0" dirty="0" err="1" smtClean="0">
                <a:solidFill>
                  <a:srgbClr val="FFFFFF"/>
                </a:solidFill>
                <a:latin typeface="Calibri" pitchFamily="34" charset="0"/>
              </a:rPr>
              <a:t>O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L    O F    M E D I C I N E</a:t>
            </a:r>
            <a:endParaRPr lang="en-US" altLang="en-US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17" name="Straight Connector 10"/>
          <p:cNvCxnSpPr>
            <a:cxnSpLocks noChangeShapeType="1"/>
          </p:cNvCxnSpPr>
          <p:nvPr userDrawn="1"/>
        </p:nvCxnSpPr>
        <p:spPr bwMode="auto">
          <a:xfrm>
            <a:off x="5181600" y="1767489"/>
            <a:ext cx="3962400" cy="0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1"/>
          <p:cNvCxnSpPr>
            <a:cxnSpLocks noChangeShapeType="1"/>
          </p:cNvCxnSpPr>
          <p:nvPr userDrawn="1"/>
        </p:nvCxnSpPr>
        <p:spPr bwMode="auto">
          <a:xfrm>
            <a:off x="609600" y="1767489"/>
            <a:ext cx="3962400" cy="0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05965" y="1753911"/>
            <a:ext cx="3962400" cy="358524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177965" y="1753911"/>
            <a:ext cx="3962400" cy="358524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605965" y="1047890"/>
            <a:ext cx="3962400" cy="706438"/>
          </a:xfrm>
        </p:spPr>
        <p:txBody>
          <a:bodyPr anchor="b"/>
          <a:lstStyle>
            <a:lvl1pPr algn="ctr"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177965" y="1047890"/>
            <a:ext cx="3962400" cy="706438"/>
          </a:xfrm>
        </p:spPr>
        <p:txBody>
          <a:bodyPr anchor="b"/>
          <a:lstStyle>
            <a:lvl1pPr algn="ctr"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0628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0950731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66" name="think-cell Slide" r:id="rId4" imgW="331" imgH="333" progId="TCLayout.ActiveDocument.1">
                  <p:embed/>
                </p:oleObj>
              </mc:Choice>
              <mc:Fallback>
                <p:oleObj name="think-cell Slide" r:id="rId4" imgW="331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5411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84"/>
          <p:cNvSpPr txBox="1">
            <a:spLocks noChangeArrowheads="1"/>
          </p:cNvSpPr>
          <p:nvPr userDrawn="1"/>
        </p:nvSpPr>
        <p:spPr bwMode="auto">
          <a:xfrm rot="5400000">
            <a:off x="-1870058" y="2394072"/>
            <a:ext cx="40290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t>U N C    H E A L T H    C A R E    S Y S T E M </a:t>
            </a: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296887" y="3079750"/>
            <a:ext cx="9304337" cy="769938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tIns="91440" bIns="91440" anchor="ctr"/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2400" b="1" smtClean="0">
              <a:solidFill>
                <a:srgbClr val="FFFFFF"/>
              </a:solidFill>
            </a:endParaRPr>
          </a:p>
        </p:txBody>
      </p:sp>
      <p:sp>
        <p:nvSpPr>
          <p:cNvPr id="5" name="Rectangle 123"/>
          <p:cNvSpPr>
            <a:spLocks noChangeArrowheads="1"/>
          </p:cNvSpPr>
          <p:nvPr userDrawn="1"/>
        </p:nvSpPr>
        <p:spPr bwMode="auto">
          <a:xfrm>
            <a:off x="0" y="0"/>
            <a:ext cx="304800" cy="48768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Line 125"/>
          <p:cNvSpPr>
            <a:spLocks noChangeShapeType="1"/>
          </p:cNvSpPr>
          <p:nvPr userDrawn="1"/>
        </p:nvSpPr>
        <p:spPr bwMode="auto">
          <a:xfrm>
            <a:off x="0" y="4876800"/>
            <a:ext cx="304800" cy="0"/>
          </a:xfrm>
          <a:prstGeom prst="line">
            <a:avLst/>
          </a:pr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306"/>
          <p:cNvSpPr txBox="1">
            <a:spLocks noChangeArrowheads="1"/>
          </p:cNvSpPr>
          <p:nvPr userDrawn="1"/>
        </p:nvSpPr>
        <p:spPr bwMode="auto">
          <a:xfrm rot="5400000">
            <a:off x="-1874837" y="2398834"/>
            <a:ext cx="4038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U N C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S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C H O </a:t>
            </a:r>
            <a:r>
              <a:rPr lang="en-US" altLang="en-US" baseline="0" dirty="0" err="1" smtClean="0">
                <a:solidFill>
                  <a:srgbClr val="FFFFFF"/>
                </a:solidFill>
                <a:latin typeface="Calibri" pitchFamily="34" charset="0"/>
              </a:rPr>
              <a:t>O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L    O F    M E D I C I N E</a:t>
            </a:r>
            <a:endParaRPr lang="en-US" altLang="en-US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490870" y="3079750"/>
            <a:ext cx="7335630" cy="769938"/>
          </a:xfrm>
        </p:spPr>
        <p:txBody>
          <a:bodyPr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1555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9784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9" hidden="1"/>
          <p:cNvGraphicFramePr>
            <a:graphicFrameLocks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30680118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6" name="think-cell Slide" r:id="rId12" imgW="0" imgH="0" progId="TCLayout.ActiveDocument.1">
                  <p:embed/>
                </p:oleObj>
              </mc:Choice>
              <mc:Fallback>
                <p:oleObj name="think-cell Slide" r:id="rId12" imgW="0" imgH="0" progId="TCLayout.ActiveDocument.1">
                  <p:embed/>
                  <p:pic>
                    <p:nvPicPr>
                      <p:cNvPr id="0" name="Object 9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Rectangle 123"/>
          <p:cNvSpPr>
            <a:spLocks noChangeArrowheads="1"/>
          </p:cNvSpPr>
          <p:nvPr/>
        </p:nvSpPr>
        <p:spPr bwMode="auto">
          <a:xfrm>
            <a:off x="0" y="0"/>
            <a:ext cx="304800" cy="48768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4" name="Line 125"/>
          <p:cNvSpPr>
            <a:spLocks noChangeShapeType="1"/>
          </p:cNvSpPr>
          <p:nvPr/>
        </p:nvSpPr>
        <p:spPr bwMode="auto">
          <a:xfrm>
            <a:off x="0" y="4876800"/>
            <a:ext cx="304800" cy="0"/>
          </a:xfrm>
          <a:prstGeom prst="line">
            <a:avLst/>
          </a:pr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146"/>
          <p:cNvSpPr>
            <a:spLocks noChangeShapeType="1"/>
          </p:cNvSpPr>
          <p:nvPr/>
        </p:nvSpPr>
        <p:spPr bwMode="auto">
          <a:xfrm>
            <a:off x="384175" y="1006475"/>
            <a:ext cx="8832850" cy="0"/>
          </a:xfrm>
          <a:prstGeom prst="line">
            <a:avLst/>
          </a:prstGeom>
          <a:noFill/>
          <a:ln w="190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Rectangle 14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1" y="1600206"/>
            <a:ext cx="8686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7" name="Text Box 159"/>
          <p:cNvSpPr txBox="1">
            <a:spLocks noChangeArrowheads="1"/>
          </p:cNvSpPr>
          <p:nvPr/>
        </p:nvSpPr>
        <p:spPr bwMode="auto">
          <a:xfrm>
            <a:off x="9363075" y="6646863"/>
            <a:ext cx="1841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655D16B9-8957-406B-9A22-7FD9DD0485DB}" type="slidenum">
              <a:rPr lang="en-US" altLang="en-US" sz="900" smtClean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 sz="900" smtClean="0">
              <a:solidFill>
                <a:srgbClr val="000000"/>
              </a:solidFill>
            </a:endParaRPr>
          </a:p>
        </p:txBody>
      </p:sp>
      <p:sp>
        <p:nvSpPr>
          <p:cNvPr id="20488" name="Rectangle 217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163513"/>
            <a:ext cx="8686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20489" name="Text Box 306"/>
          <p:cNvSpPr txBox="1">
            <a:spLocks noChangeArrowheads="1"/>
          </p:cNvSpPr>
          <p:nvPr/>
        </p:nvSpPr>
        <p:spPr bwMode="auto">
          <a:xfrm rot="5400000">
            <a:off x="-1874837" y="2398834"/>
            <a:ext cx="4038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U N C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S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C H O </a:t>
            </a:r>
            <a:r>
              <a:rPr lang="en-US" altLang="en-US" baseline="0" dirty="0" err="1" smtClean="0">
                <a:solidFill>
                  <a:srgbClr val="FFFFFF"/>
                </a:solidFill>
                <a:latin typeface="Calibri" pitchFamily="34" charset="0"/>
              </a:rPr>
              <a:t>O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L    O F    M E D I C I N E</a:t>
            </a:r>
            <a:endParaRPr lang="en-US" altLang="en-US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2" r:id="rId1"/>
    <p:sldLayoutId id="2147484539" r:id="rId2"/>
    <p:sldLayoutId id="2147484540" r:id="rId3"/>
    <p:sldLayoutId id="2147484643" r:id="rId4"/>
    <p:sldLayoutId id="2147484644" r:id="rId5"/>
    <p:sldLayoutId id="2147484541" r:id="rId6"/>
    <p:sldLayoutId id="2147484645" r:id="rId7"/>
    <p:sldLayoutId id="2147484857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cs typeface="Arial" charset="0"/>
        </a:defRPr>
      </a:lvl9pPr>
    </p:titleStyle>
    <p:bodyStyle>
      <a:lvl1pPr marL="179388" indent="-1793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93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896938" indent="-1793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1255713" indent="-1793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616075" indent="-1809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cs typeface="+mn-cs"/>
        </a:defRPr>
      </a:lvl5pPr>
      <a:lvl6pPr marL="2073275" indent="-180975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2530475" indent="-180975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2987675" indent="-180975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3444875" indent="-180975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8.xml"/><Relationship Id="rId7" Type="http://schemas.openxmlformats.org/officeDocument/2006/relationships/image" Target="../media/image3.emf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hyperlink" Target="https://www.med.unc.edu/fbo/funds-flow/" TargetMode="External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20728" y="2112595"/>
            <a:ext cx="3772632" cy="1470025"/>
          </a:xfrm>
        </p:spPr>
        <p:txBody>
          <a:bodyPr/>
          <a:lstStyle/>
          <a:p>
            <a:r>
              <a:rPr lang="en-US" dirty="0" smtClean="0"/>
              <a:t>Funds Flow Session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October 25, 2018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20731" y="3336308"/>
            <a:ext cx="3917950" cy="1014412"/>
          </a:xfrm>
        </p:spPr>
        <p:txBody>
          <a:bodyPr/>
          <a:lstStyle/>
          <a:p>
            <a:r>
              <a:rPr lang="en-US" dirty="0" smtClean="0"/>
              <a:t>Bondurant G-010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360" y="2506134"/>
            <a:ext cx="4839005" cy="115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95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944066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78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2400" b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Infoporte</a:t>
            </a:r>
            <a:r>
              <a:rPr lang="en-US" dirty="0" smtClean="0"/>
              <a:t> Funds Flow Reporting Updates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Non MD Allocation Detail by Provider with </a:t>
            </a:r>
            <a:r>
              <a:rPr lang="en-US" dirty="0" err="1" smtClean="0"/>
              <a:t>Dept</a:t>
            </a:r>
            <a:r>
              <a:rPr lang="en-US" dirty="0" smtClean="0"/>
              <a:t> ID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Allows ability to tie directly to financials and Epic data </a:t>
            </a:r>
            <a:endParaRPr lang="en-US" dirty="0"/>
          </a:p>
          <a:p>
            <a:pPr marL="0" indent="0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2437" y="5322673"/>
            <a:ext cx="8634189" cy="1401922"/>
          </a:xfrm>
          <a:prstGeom prst="rect">
            <a:avLst/>
          </a:prstGeom>
        </p:spPr>
      </p:pic>
      <p:pic>
        <p:nvPicPr>
          <p:cNvPr id="523274" name="Picture 10" descr="C:\Users\lsolana\AppData\Local\Temp\SNAGHTML69c83c0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024" y="2284343"/>
            <a:ext cx="5543150" cy="271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n Arrow 5"/>
          <p:cNvSpPr/>
          <p:nvPr/>
        </p:nvSpPr>
        <p:spPr bwMode="auto">
          <a:xfrm>
            <a:off x="4589372" y="4778540"/>
            <a:ext cx="422455" cy="482325"/>
          </a:xfrm>
          <a:prstGeom prst="downArrow">
            <a:avLst/>
          </a:prstGeom>
          <a:solidFill>
            <a:srgbClr val="FF66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496559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93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2400" b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63105"/>
            <a:ext cx="8686800" cy="453072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457201" y="1431940"/>
            <a:ext cx="8686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9388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896938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255713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61607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073275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530475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987675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444875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/>
              <a:t>Monthly Training for ACAs/Business Managers and other applicable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/>
              <a:t>Funds </a:t>
            </a:r>
            <a:r>
              <a:rPr lang="en-US" kern="0" dirty="0"/>
              <a:t>Flow Website </a:t>
            </a:r>
            <a:r>
              <a:rPr lang="en-US" kern="0" dirty="0">
                <a:hlinkClick r:id="rId7"/>
              </a:rPr>
              <a:t>https://www.med.unc.edu/fbo/funds-flow</a:t>
            </a:r>
            <a:r>
              <a:rPr lang="en-US" kern="0" dirty="0" smtClean="0">
                <a:hlinkClick r:id="rId7"/>
              </a:rPr>
              <a:t>/</a:t>
            </a:r>
            <a:r>
              <a:rPr lang="en-US" kern="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err="1" smtClean="0"/>
              <a:t>Infoporte</a:t>
            </a:r>
            <a:r>
              <a:rPr lang="en-US" kern="0" dirty="0" smtClean="0"/>
              <a:t> Funds Flow Reports published monthly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/>
              <a:t>Departmental Monthly Financial Meetings with FP and Funds Flow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/>
              <a:t>Individual meetings upon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0" indent="0"/>
            <a:endParaRPr lang="en-US" kern="0" dirty="0" smtClean="0"/>
          </a:p>
          <a:p>
            <a:endParaRPr lang="en-US" kern="0" dirty="0" smtClean="0"/>
          </a:p>
          <a:p>
            <a:endParaRPr lang="en-US" kern="0" dirty="0"/>
          </a:p>
        </p:txBody>
      </p:sp>
      <p:sp>
        <p:nvSpPr>
          <p:cNvPr id="6" name="TextBox 5"/>
          <p:cNvSpPr txBox="1"/>
          <p:nvPr/>
        </p:nvSpPr>
        <p:spPr>
          <a:xfrm>
            <a:off x="806480" y="4926795"/>
            <a:ext cx="798824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2400" dirty="0" smtClean="0"/>
              <a:t>What other training resources would be helpful?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177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Funds Flow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New Faculty</a:t>
            </a:r>
          </a:p>
          <a:p>
            <a:pPr marL="0" indent="0"/>
            <a:endParaRPr lang="en-US" dirty="0" smtClean="0"/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Do not forget to assign program codes to onboarding faculty</a:t>
            </a:r>
          </a:p>
          <a:p>
            <a:pPr marL="358775" lvl="1" indent="0">
              <a:buNone/>
            </a:pPr>
            <a:endParaRPr lang="en-US" dirty="0" smtClean="0"/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Many new faculty members have no </a:t>
            </a:r>
            <a:r>
              <a:rPr lang="en-US" dirty="0" err="1" smtClean="0"/>
              <a:t>cFTE</a:t>
            </a:r>
            <a:r>
              <a:rPr lang="en-US" dirty="0" smtClean="0"/>
              <a:t> and are not receiving Benefits or Overhead reimbursement</a:t>
            </a:r>
          </a:p>
          <a:p>
            <a:pPr marL="358775" lvl="1" indent="0">
              <a:buNone/>
            </a:pPr>
            <a:endParaRPr lang="en-US" dirty="0" smtClean="0"/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An adjustment for any months that were missed will occur mid-year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1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Funds Flow Training Session – </a:t>
            </a:r>
            <a:r>
              <a:rPr lang="en-US" dirty="0" smtClean="0"/>
              <a:t>December 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sz="1400" b="0" dirty="0" smtClean="0">
                <a:solidFill>
                  <a:srgbClr val="FF0000"/>
                </a:solidFill>
              </a:rPr>
              <a:t>(NOVEMBER MEETING CANCELLED)</a:t>
            </a:r>
            <a:endParaRPr lang="en-US" sz="1400" b="0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CIC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Support Request Presentations due by </a:t>
            </a:r>
            <a:r>
              <a:rPr lang="en-US" dirty="0"/>
              <a:t>5pm </a:t>
            </a:r>
            <a:r>
              <a:rPr lang="en-US" dirty="0" smtClean="0"/>
              <a:t>tomorrow, October 26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Present Growth Request Presentations next Monday, October 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358775" lvl="1" indent="0">
              <a:buNone/>
            </a:pPr>
            <a:endParaRPr lang="en-US" dirty="0" smtClean="0"/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Present Support Request Presentations on November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Presentations should be 5-10 minutes long and PowerPoint slides should adhere to the format sent out in CIC materials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83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74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8&quot;&gt;&lt;elem m_fUsage=&quot;5.23108867905351093697E+00&quot;&gt;&lt;m_msothmcolidx val=&quot;0&quot;/&gt;&lt;m_rgb r=&quot;1C&quot; g=&quot;54&quot; b=&quot;BB&quot;/&gt;&lt;m_nBrightness val=&quot;0&quot;/&gt;&lt;/elem&gt;&lt;elem m_fUsage=&quot;3.22438756364259893061E+00&quot;&gt;&lt;m_msothmcolidx val=&quot;0&quot;/&gt;&lt;m_rgb r=&quot;FF&quot; g=&quot;FF&quot; b=&quot;D2&quot;/&gt;&lt;m_nBrightness val=&quot;0&quot;/&gt;&lt;/elem&gt;&lt;elem m_fUsage=&quot;4.06216742121476404037E-01&quot;&gt;&lt;m_msothmcolidx val=&quot;0&quot;/&gt;&lt;m_rgb r=&quot;FF&quot; g=&quot;FA&quot; b=&quot;20&quot;/&gt;&lt;m_nBrightness val=&quot;0&quot;/&gt;&lt;/elem&gt;&lt;elem m_fUsage=&quot;3.83096800541574411536E-01&quot;&gt;&lt;m_msothmcolidx val=&quot;0&quot;/&gt;&lt;m_rgb r=&quot;F9&quot; g=&quot;FE&quot; b=&quot;92&quot;/&gt;&lt;m_nBrightness val=&quot;0&quot;/&gt;&lt;/elem&gt;&lt;elem m_fUsage=&quot;3.46231769831083724398E-01&quot;&gt;&lt;m_msothmcolidx val=&quot;0&quot;/&gt;&lt;m_rgb r=&quot;2F&quot; g=&quot;F0&quot; b=&quot;34&quot;/&gt;&lt;m_nBrightness val=&quot;0&quot;/&gt;&lt;/elem&gt;&lt;elem m_fUsage=&quot;2.93837725202766242294E-01&quot;&gt;&lt;m_msothmcolidx val=&quot;0&quot;/&gt;&lt;m_rgb r=&quot;FF&quot; g=&quot;00&quot; b=&quot;00&quot;/&gt;&lt;m_nBrightness val=&quot;0&quot;/&gt;&lt;/elem&gt;&lt;elem m_fUsage=&quot;4.71012869724624916312E-02&quot;&gt;&lt;m_msothmcolidx val=&quot;0&quot;/&gt;&lt;m_rgb r=&quot;FF&quot; g=&quot;FF&quot; b=&quot;9D&quot;/&gt;&lt;m_nBrightness val=&quot;0&quot;/&gt;&lt;/elem&gt;&lt;elem m_fUsage=&quot;1.07752636643058292976E-02&quot;&gt;&lt;m_msothmcolidx val=&quot;0&quot;/&gt;&lt;m_rgb r=&quot;58&quot; g=&quot;ED&quot; b=&quot;10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rhHOY4oQ1mcW6Nus_Sd8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n7WeWDIQtytENlvHacEy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7_UNC-template_HCS">
  <a:themeElements>
    <a:clrScheme name="UNC Healthcare">
      <a:dk1>
        <a:srgbClr val="000000"/>
      </a:dk1>
      <a:lt1>
        <a:srgbClr val="FFFFFF"/>
      </a:lt1>
      <a:dk2>
        <a:srgbClr val="003366"/>
      </a:dk2>
      <a:lt2>
        <a:srgbClr val="FFFFFF"/>
      </a:lt2>
      <a:accent1>
        <a:srgbClr val="364D6E"/>
      </a:accent1>
      <a:accent2>
        <a:srgbClr val="6F8DB9"/>
      </a:accent2>
      <a:accent3>
        <a:srgbClr val="9DB1CF"/>
      </a:accent3>
      <a:accent4>
        <a:srgbClr val="C3CFE1"/>
      </a:accent4>
      <a:accent5>
        <a:srgbClr val="DFE5EF"/>
      </a:accent5>
      <a:accent6>
        <a:srgbClr val="FFFF66"/>
      </a:accent6>
      <a:hlink>
        <a:srgbClr val="99CCFF"/>
      </a:hlink>
      <a:folHlink>
        <a:srgbClr val="B2B2B2"/>
      </a:folHlink>
    </a:clrScheme>
    <a:fontScheme name="UNC-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UNC-template 1">
        <a:dk1>
          <a:srgbClr val="000000"/>
        </a:dk1>
        <a:lt1>
          <a:srgbClr val="FFFFFF"/>
        </a:lt1>
        <a:dk2>
          <a:srgbClr val="B2B2B2"/>
        </a:dk2>
        <a:lt2>
          <a:srgbClr val="330033"/>
        </a:lt2>
        <a:accent1>
          <a:srgbClr val="CCCC99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E75C"/>
        </a:accent6>
        <a:hlink>
          <a:srgbClr val="99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C-template 2">
        <a:dk1>
          <a:srgbClr val="000000"/>
        </a:dk1>
        <a:lt1>
          <a:srgbClr val="FFFFFF"/>
        </a:lt1>
        <a:dk2>
          <a:srgbClr val="99CCFF"/>
        </a:dk2>
        <a:lt2>
          <a:srgbClr val="330033"/>
        </a:lt2>
        <a:accent1>
          <a:srgbClr val="CCCC99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E75C"/>
        </a:accent6>
        <a:hlink>
          <a:srgbClr val="99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C-template 3">
        <a:dk1>
          <a:srgbClr val="000000"/>
        </a:dk1>
        <a:lt1>
          <a:srgbClr val="FFFFFF"/>
        </a:lt1>
        <a:dk2>
          <a:srgbClr val="003366"/>
        </a:dk2>
        <a:lt2>
          <a:srgbClr val="330033"/>
        </a:lt2>
        <a:accent1>
          <a:srgbClr val="CCCC99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E75C"/>
        </a:accent6>
        <a:hlink>
          <a:srgbClr val="99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UNC-template</Template>
  <TotalTime>0</TotalTime>
  <Words>186</Words>
  <Application>Microsoft Office PowerPoint</Application>
  <PresentationFormat>Custom</PresentationFormat>
  <Paragraphs>46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7_UNC-template_HCS</vt:lpstr>
      <vt:lpstr>think-cell Slide</vt:lpstr>
      <vt:lpstr>Funds Flow Session </vt:lpstr>
      <vt:lpstr>Infoporte Funds Flow Reporting Updates</vt:lpstr>
      <vt:lpstr>Current Resources</vt:lpstr>
      <vt:lpstr>Funds Flow Reminders</vt:lpstr>
      <vt:lpstr>Coming Up Next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Title, 24 pt, bold, Sentence Case Sub-Title, 18pt, bold, Sentence Case</dc:title>
  <dc:creator/>
  <dc:description>Letter Blank templ v3.pot</dc:description>
  <cp:lastModifiedBy/>
  <cp:revision>26</cp:revision>
  <dcterms:created xsi:type="dcterms:W3CDTF">2007-11-07T15:12:03Z</dcterms:created>
  <dcterms:modified xsi:type="dcterms:W3CDTF">2018-10-26T12:49:20Z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20041127</vt:lpwstr>
  </property>
  <property fmtid="{D5CDD505-2E9C-101B-9397-08002B2CF9AE}" pid="3" name="Reference">
    <vt:lpwstr>BCGTemplateNew</vt:lpwstr>
  </property>
  <property fmtid="{D5CDD505-2E9C-101B-9397-08002B2CF9AE}" pid="4" name="BCG 2007 Template">
    <vt:bool>true</vt:bool>
  </property>
  <property fmtid="{D5CDD505-2E9C-101B-9397-08002B2CF9AE}" pid="5" name="BCG Format Name">
    <vt:lpwstr>BCG Format</vt:lpwstr>
  </property>
</Properties>
</file>