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trictFirstAndLastChars="0" saveSubsetFonts="1" autoCompressPictures="0" conformance="strict">
  <p:sldMasterIdLst>
    <p:sldMasterId id="2147483753" r:id="rId1"/>
  </p:sldMasterIdLst>
  <p:notesMasterIdLst>
    <p:notesMasterId r:id="rId27"/>
  </p:notesMasterIdLst>
  <p:sldIdLst>
    <p:sldId id="256" r:id="rId2"/>
    <p:sldId id="257" r:id="rId3"/>
    <p:sldId id="279" r:id="rId4"/>
    <p:sldId id="259" r:id="rId5"/>
    <p:sldId id="297" r:id="rId6"/>
    <p:sldId id="262" r:id="rId7"/>
    <p:sldId id="305" r:id="rId8"/>
    <p:sldId id="308" r:id="rId9"/>
    <p:sldId id="291" r:id="rId10"/>
    <p:sldId id="267" r:id="rId11"/>
    <p:sldId id="266" r:id="rId12"/>
    <p:sldId id="284" r:id="rId13"/>
    <p:sldId id="300" r:id="rId14"/>
    <p:sldId id="292" r:id="rId15"/>
    <p:sldId id="302" r:id="rId16"/>
    <p:sldId id="272" r:id="rId17"/>
    <p:sldId id="301" r:id="rId18"/>
    <p:sldId id="294" r:id="rId19"/>
    <p:sldId id="303" r:id="rId20"/>
    <p:sldId id="283" r:id="rId21"/>
    <p:sldId id="299" r:id="rId22"/>
    <p:sldId id="295" r:id="rId23"/>
    <p:sldId id="285" r:id="rId24"/>
    <p:sldId id="306" r:id="rId25"/>
    <p:sldId id="30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p:restoredLeft sz="15.62%"/>
    <p:restoredTop sz="73.947%" autoAdjust="0"/>
  </p:normalViewPr>
  <p:slideViewPr>
    <p:cSldViewPr snapToGrid="0">
      <p:cViewPr varScale="1">
        <p:scale>
          <a:sx n="79" d="100"/>
          <a:sy n="79" d="100"/>
        </p:scale>
        <p:origin x="108" y="8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viewProps" Target="viewProps.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presProps" Target="presProps.xml"/><Relationship Id="rId10" Type="http://purl.oclc.org/ooxml/officeDocument/relationships/slide" Target="slides/slide9.xml"/><Relationship Id="rId19" Type="http://purl.oclc.org/ooxml/officeDocument/relationships/slide" Target="slides/slide18.xml"/><Relationship Id="rId31" Type="http://purl.oclc.org/ooxml/officeDocument/relationships/tableStyles" Target="tableStyle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notesMaster" Target="notesMasters/notesMaster1.xml"/><Relationship Id="rId30" Type="http://purl.oclc.org/ooxml/officeDocument/relationships/theme" Target="theme/theme1.xml"/></Relationships>
</file>

<file path=ppt/charts/_rels/chart1.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purl.oclc.org/ooxml/officeDocument/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purl.oclc.org/ooxml/officeDocument/relationships/oleObject" Target="file:///C:\Users\mered\Documents\Bone%20projects\GSC%20Osteoporosis%20project\Treatment%20Gaps\2019.8.28%20Treatment%20gaps%20inreach%20run%20chart%20MAG.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'Screening gaps run chart (2)'!$A$13</c:f>
              <c:strCache>
                <c:ptCount val="1"/>
                <c:pt idx="0">
                  <c:v>DEXA complete</c:v>
                </c:pt>
              </c:strCache>
            </c:strRef>
          </c:tx>
          <c:spPr>
            <a:solidFill>
              <a:schemeClr val="accent2">
                <a:lumMod val="75%"/>
              </a:schemeClr>
            </a:solidFill>
            <a:ln>
              <a:noFill/>
            </a:ln>
            <a:effectLst/>
          </c:spPr>
          <c:cat>
            <c:numRef>
              <c:f>'Screening gaps run chart (2)'!$B$12:$H$12</c:f>
              <c:numCache>
                <c:formatCode>m/d</c:formatCode>
                <c:ptCount val="7"/>
                <c:pt idx="0">
                  <c:v>43466</c:v>
                </c:pt>
                <c:pt idx="1">
                  <c:v>43497</c:v>
                </c:pt>
                <c:pt idx="2">
                  <c:v>43525</c:v>
                </c:pt>
                <c:pt idx="3">
                  <c:v>43556</c:v>
                </c:pt>
                <c:pt idx="4">
                  <c:v>43586</c:v>
                </c:pt>
                <c:pt idx="5">
                  <c:v>43617</c:v>
                </c:pt>
                <c:pt idx="6">
                  <c:v>43709</c:v>
                </c:pt>
              </c:numCache>
            </c:numRef>
          </c:cat>
          <c:val>
            <c:numRef>
              <c:f>'Screening gaps run chart (2)'!$B$13:$H$13</c:f>
              <c:numCache>
                <c:formatCode>0</c:formatCode>
                <c:ptCount val="7"/>
                <c:pt idx="0">
                  <c:v>0</c:v>
                </c:pt>
                <c:pt idx="1">
                  <c:v>0</c:v>
                </c:pt>
                <c:pt idx="2">
                  <c:v>2</c:v>
                </c:pt>
                <c:pt idx="3">
                  <c:v>4</c:v>
                </c:pt>
                <c:pt idx="4">
                  <c:v>4</c:v>
                </c:pt>
                <c:pt idx="5">
                  <c:v>4</c:v>
                </c:pt>
                <c:pt idx="6">
                  <c:v>5</c:v>
                </c:pt>
              </c:numCache>
            </c:numRef>
          </c:val>
          <c:extLst>
            <c:ext xmlns:c16="http://schemas.microsoft.com/office/drawing/2014/chart" uri="{C3380CC4-5D6E-409C-BE32-E72D297353CC}">
              <c16:uniqueId val="{00000000-27DB-463E-9305-B0BD06555EF5}"/>
            </c:ext>
          </c:extLst>
        </c:ser>
        <c:ser>
          <c:idx val="1"/>
          <c:order val="1"/>
          <c:tx>
            <c:strRef>
              <c:f>'Screening gaps run chart (2)'!$A$14</c:f>
              <c:strCache>
                <c:ptCount val="1"/>
                <c:pt idx="0">
                  <c:v>DEXA ordered, not complete</c:v>
                </c:pt>
              </c:strCache>
            </c:strRef>
          </c:tx>
          <c:spPr>
            <a:solidFill>
              <a:schemeClr val="accent2"/>
            </a:solidFill>
            <a:ln>
              <a:noFill/>
            </a:ln>
            <a:effectLst/>
          </c:spPr>
          <c:cat>
            <c:numRef>
              <c:f>'Screening gaps run chart (2)'!$B$12:$H$12</c:f>
              <c:numCache>
                <c:formatCode>m/d</c:formatCode>
                <c:ptCount val="7"/>
                <c:pt idx="0">
                  <c:v>43466</c:v>
                </c:pt>
                <c:pt idx="1">
                  <c:v>43497</c:v>
                </c:pt>
                <c:pt idx="2">
                  <c:v>43525</c:v>
                </c:pt>
                <c:pt idx="3">
                  <c:v>43556</c:v>
                </c:pt>
                <c:pt idx="4">
                  <c:v>43586</c:v>
                </c:pt>
                <c:pt idx="5">
                  <c:v>43617</c:v>
                </c:pt>
                <c:pt idx="6">
                  <c:v>43709</c:v>
                </c:pt>
              </c:numCache>
            </c:numRef>
          </c:cat>
          <c:val>
            <c:numRef>
              <c:f>'Screening gaps run chart (2)'!$B$14:$H$14</c:f>
              <c:numCache>
                <c:formatCode>0</c:formatCode>
                <c:ptCount val="7"/>
                <c:pt idx="0">
                  <c:v>0</c:v>
                </c:pt>
                <c:pt idx="1">
                  <c:v>0</c:v>
                </c:pt>
                <c:pt idx="2">
                  <c:v>0</c:v>
                </c:pt>
                <c:pt idx="3">
                  <c:v>0</c:v>
                </c:pt>
                <c:pt idx="4">
                  <c:v>1</c:v>
                </c:pt>
                <c:pt idx="5">
                  <c:v>1</c:v>
                </c:pt>
                <c:pt idx="6">
                  <c:v>2</c:v>
                </c:pt>
              </c:numCache>
            </c:numRef>
          </c:val>
          <c:extLst>
            <c:ext xmlns:c16="http://schemas.microsoft.com/office/drawing/2014/chart" uri="{C3380CC4-5D6E-409C-BE32-E72D297353CC}">
              <c16:uniqueId val="{00000001-27DB-463E-9305-B0BD06555EF5}"/>
            </c:ext>
          </c:extLst>
        </c:ser>
        <c:ser>
          <c:idx val="2"/>
          <c:order val="2"/>
          <c:tx>
            <c:strRef>
              <c:f>'Screening gaps run chart (2)'!$A$15</c:f>
              <c:strCache>
                <c:ptCount val="1"/>
                <c:pt idx="0">
                  <c:v>DEXA done previously</c:v>
                </c:pt>
              </c:strCache>
            </c:strRef>
          </c:tx>
          <c:spPr>
            <a:solidFill>
              <a:schemeClr val="accent5">
                <a:lumMod val="50%"/>
              </a:schemeClr>
            </a:solidFill>
            <a:ln>
              <a:noFill/>
            </a:ln>
            <a:effectLst/>
          </c:spPr>
          <c:cat>
            <c:numRef>
              <c:f>'Screening gaps run chart (2)'!$B$12:$H$12</c:f>
              <c:numCache>
                <c:formatCode>m/d</c:formatCode>
                <c:ptCount val="7"/>
                <c:pt idx="0">
                  <c:v>43466</c:v>
                </c:pt>
                <c:pt idx="1">
                  <c:v>43497</c:v>
                </c:pt>
                <c:pt idx="2">
                  <c:v>43525</c:v>
                </c:pt>
                <c:pt idx="3">
                  <c:v>43556</c:v>
                </c:pt>
                <c:pt idx="4">
                  <c:v>43586</c:v>
                </c:pt>
                <c:pt idx="5">
                  <c:v>43617</c:v>
                </c:pt>
                <c:pt idx="6">
                  <c:v>43709</c:v>
                </c:pt>
              </c:numCache>
            </c:numRef>
          </c:cat>
          <c:val>
            <c:numRef>
              <c:f>'Screening gaps run chart (2)'!$B$15:$H$15</c:f>
              <c:numCache>
                <c:formatCode>0</c:formatCode>
                <c:ptCount val="7"/>
                <c:pt idx="0">
                  <c:v>0</c:v>
                </c:pt>
                <c:pt idx="1">
                  <c:v>0</c:v>
                </c:pt>
                <c:pt idx="2">
                  <c:v>0</c:v>
                </c:pt>
                <c:pt idx="3">
                  <c:v>0</c:v>
                </c:pt>
                <c:pt idx="4">
                  <c:v>0</c:v>
                </c:pt>
                <c:pt idx="5">
                  <c:v>0</c:v>
                </c:pt>
                <c:pt idx="6">
                  <c:v>5</c:v>
                </c:pt>
              </c:numCache>
            </c:numRef>
          </c:val>
          <c:extLst>
            <c:ext xmlns:c16="http://schemas.microsoft.com/office/drawing/2014/chart" uri="{C3380CC4-5D6E-409C-BE32-E72D297353CC}">
              <c16:uniqueId val="{00000002-27DB-463E-9305-B0BD06555EF5}"/>
            </c:ext>
          </c:extLst>
        </c:ser>
        <c:ser>
          <c:idx val="3"/>
          <c:order val="3"/>
          <c:tx>
            <c:strRef>
              <c:f>'Screening gaps run chart (2)'!$A$16</c:f>
              <c:strCache>
                <c:ptCount val="1"/>
                <c:pt idx="0">
                  <c:v>Not screened</c:v>
                </c:pt>
              </c:strCache>
            </c:strRef>
          </c:tx>
          <c:spPr>
            <a:solidFill>
              <a:schemeClr val="accent1">
                <a:lumMod val="20%"/>
                <a:lumOff val="80%"/>
              </a:schemeClr>
            </a:solidFill>
            <a:ln>
              <a:noFill/>
            </a:ln>
            <a:effectLst/>
          </c:spPr>
          <c:cat>
            <c:numRef>
              <c:f>'Screening gaps run chart (2)'!$B$12:$H$12</c:f>
              <c:numCache>
                <c:formatCode>m/d</c:formatCode>
                <c:ptCount val="7"/>
                <c:pt idx="0">
                  <c:v>43466</c:v>
                </c:pt>
                <c:pt idx="1">
                  <c:v>43497</c:v>
                </c:pt>
                <c:pt idx="2">
                  <c:v>43525</c:v>
                </c:pt>
                <c:pt idx="3">
                  <c:v>43556</c:v>
                </c:pt>
                <c:pt idx="4">
                  <c:v>43586</c:v>
                </c:pt>
                <c:pt idx="5">
                  <c:v>43617</c:v>
                </c:pt>
                <c:pt idx="6">
                  <c:v>43709</c:v>
                </c:pt>
              </c:numCache>
            </c:numRef>
          </c:cat>
          <c:val>
            <c:numRef>
              <c:f>'Screening gaps run chart (2)'!$B$16:$H$16</c:f>
              <c:numCache>
                <c:formatCode>0</c:formatCode>
                <c:ptCount val="7"/>
                <c:pt idx="0">
                  <c:v>40</c:v>
                </c:pt>
                <c:pt idx="1">
                  <c:v>40</c:v>
                </c:pt>
                <c:pt idx="2">
                  <c:v>38</c:v>
                </c:pt>
                <c:pt idx="3">
                  <c:v>36</c:v>
                </c:pt>
                <c:pt idx="4">
                  <c:v>35</c:v>
                </c:pt>
                <c:pt idx="5">
                  <c:v>35</c:v>
                </c:pt>
                <c:pt idx="6">
                  <c:v>28</c:v>
                </c:pt>
              </c:numCache>
            </c:numRef>
          </c:val>
          <c:extLst>
            <c:ext xmlns:c16="http://schemas.microsoft.com/office/drawing/2014/chart" uri="{C3380CC4-5D6E-409C-BE32-E72D297353CC}">
              <c16:uniqueId val="{00000003-27DB-463E-9305-B0BD06555EF5}"/>
            </c:ext>
          </c:extLst>
        </c:ser>
        <c:dLbls>
          <c:showLegendKey val="0"/>
          <c:showVal val="0"/>
          <c:showCatName val="0"/>
          <c:showSerName val="0"/>
          <c:showPercent val="0"/>
          <c:showBubbleSize val="0"/>
        </c:dLbls>
        <c:axId val="541884952"/>
        <c:axId val="541886920"/>
      </c:areaChart>
      <c:dateAx>
        <c:axId val="541884952"/>
        <c:scaling>
          <c:orientation val="minMax"/>
        </c:scaling>
        <c:delete val="0"/>
        <c:axPos val="b"/>
        <c:majorGridlines>
          <c:spPr>
            <a:ln w="9525" cap="flat" cmpd="sng" algn="ctr">
              <a:solidFill>
                <a:schemeClr val="tx1">
                  <a:lumMod val="15%"/>
                  <a:lumOff val="85%"/>
                </a:schemeClr>
              </a:solidFill>
              <a:round/>
            </a:ln>
            <a:effectLst/>
          </c:spPr>
        </c:majorGridlines>
        <c:numFmt formatCode="m/d" sourceLinked="1"/>
        <c:majorTickMark val="out"/>
        <c:minorTickMark val="none"/>
        <c:tickLblPos val="nextTo"/>
        <c:spPr>
          <a:noFill/>
          <a:ln w="9525" cap="flat" cmpd="sng" algn="ctr">
            <a:solidFill>
              <a:schemeClr val="tx1">
                <a:lumMod val="15%"/>
                <a:lumOff val="85%"/>
              </a:schemeClr>
            </a:solidFill>
            <a:round/>
          </a:ln>
          <a:effectLst/>
        </c:spPr>
        <c:txPr>
          <a:bodyPr rot="-60000000" spcFirstLastPara="1" vertOverflow="ellipsis" vert="horz" wrap="square" anchor="ctr" anchorCtr="1"/>
          <a:lstStyle/>
          <a:p>
            <a:pPr>
              <a:defRPr sz="900" b="0" i="0" u="none" strike="noStrike" kern="1200" baseline="0%">
                <a:solidFill>
                  <a:schemeClr val="tx1">
                    <a:lumMod val="65%"/>
                    <a:lumOff val="35%"/>
                  </a:schemeClr>
                </a:solidFill>
                <a:latin typeface="+mn-lt"/>
                <a:ea typeface="+mn-ea"/>
                <a:cs typeface="+mn-cs"/>
              </a:defRPr>
            </a:pPr>
            <a:endParaRPr lang="en-US"/>
          </a:p>
        </c:txPr>
        <c:crossAx val="541886920"/>
        <c:crosses val="autoZero"/>
        <c:auto val="1"/>
        <c:lblOffset val="100"/>
        <c:baseTimeUnit val="months"/>
      </c:dateAx>
      <c:valAx>
        <c:axId val="541886920"/>
        <c:scaling>
          <c:orientation val="minMax"/>
          <c:max val="40"/>
        </c:scaling>
        <c:delete val="0"/>
        <c:axPos val="l"/>
        <c:majorGridlines>
          <c:spPr>
            <a:ln w="9525" cap="flat" cmpd="sng" algn="ctr">
              <a:solidFill>
                <a:schemeClr val="tx1">
                  <a:lumMod val="15%"/>
                  <a:lumOff val="85%"/>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
                        <a:lumOff val="35%"/>
                      </a:schemeClr>
                    </a:solidFill>
                    <a:latin typeface="+mn-lt"/>
                    <a:ea typeface="+mn-ea"/>
                    <a:cs typeface="+mn-cs"/>
                  </a:defRPr>
                </a:pPr>
                <a:r>
                  <a:rPr lang="en-US" sz="1600" dirty="0"/>
                  <a:t># Patients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
                      <a:lumOff val="35%"/>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
                    <a:lumOff val="35%"/>
                  </a:schemeClr>
                </a:solidFill>
                <a:latin typeface="+mn-lt"/>
                <a:ea typeface="+mn-ea"/>
                <a:cs typeface="+mn-cs"/>
              </a:defRPr>
            </a:pPr>
            <a:endParaRPr lang="en-US"/>
          </a:p>
        </c:txPr>
        <c:crossAx val="54188495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'Treatment gaps run chart (2)'!$A$14</c:f>
              <c:strCache>
                <c:ptCount val="1"/>
                <c:pt idx="0">
                  <c:v>Patient treated</c:v>
                </c:pt>
              </c:strCache>
            </c:strRef>
          </c:tx>
          <c:spPr>
            <a:solidFill>
              <a:schemeClr val="accent2">
                <a:lumMod val="75%"/>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(2)'!$B$14:$AE$14</c:f>
              <c:numCache>
                <c:formatCode>0.00</c:formatCode>
                <c:ptCount val="30"/>
                <c:pt idx="0">
                  <c:v>0</c:v>
                </c:pt>
                <c:pt idx="1">
                  <c:v>0</c:v>
                </c:pt>
                <c:pt idx="2">
                  <c:v>0</c:v>
                </c:pt>
                <c:pt idx="3">
                  <c:v>0</c:v>
                </c:pt>
                <c:pt idx="4">
                  <c:v>0</c:v>
                </c:pt>
                <c:pt idx="5">
                  <c:v>0</c:v>
                </c:pt>
                <c:pt idx="6">
                  <c:v>0</c:v>
                </c:pt>
                <c:pt idx="7">
                  <c:v>2</c:v>
                </c:pt>
                <c:pt idx="8">
                  <c:v>4</c:v>
                </c:pt>
                <c:pt idx="9">
                  <c:v>4</c:v>
                </c:pt>
                <c:pt idx="10">
                  <c:v>4</c:v>
                </c:pt>
                <c:pt idx="11">
                  <c:v>4</c:v>
                </c:pt>
                <c:pt idx="12">
                  <c:v>4</c:v>
                </c:pt>
                <c:pt idx="13">
                  <c:v>5</c:v>
                </c:pt>
                <c:pt idx="14">
                  <c:v>6</c:v>
                </c:pt>
                <c:pt idx="15">
                  <c:v>7</c:v>
                </c:pt>
                <c:pt idx="16">
                  <c:v>8</c:v>
                </c:pt>
                <c:pt idx="17">
                  <c:v>9</c:v>
                </c:pt>
                <c:pt idx="18">
                  <c:v>10</c:v>
                </c:pt>
                <c:pt idx="19">
                  <c:v>10</c:v>
                </c:pt>
                <c:pt idx="20">
                  <c:v>10</c:v>
                </c:pt>
                <c:pt idx="21">
                  <c:v>10</c:v>
                </c:pt>
                <c:pt idx="22">
                  <c:v>10</c:v>
                </c:pt>
                <c:pt idx="23">
                  <c:v>10</c:v>
                </c:pt>
                <c:pt idx="24">
                  <c:v>10</c:v>
                </c:pt>
                <c:pt idx="25">
                  <c:v>10</c:v>
                </c:pt>
                <c:pt idx="26">
                  <c:v>10</c:v>
                </c:pt>
                <c:pt idx="27">
                  <c:v>10</c:v>
                </c:pt>
                <c:pt idx="28">
                  <c:v>17</c:v>
                </c:pt>
                <c:pt idx="29">
                  <c:v>17</c:v>
                </c:pt>
              </c:numCache>
            </c:numRef>
          </c:val>
          <c:extLst>
            <c:ext xmlns:c16="http://schemas.microsoft.com/office/drawing/2014/chart" uri="{C3380CC4-5D6E-409C-BE32-E72D297353CC}">
              <c16:uniqueId val="{00000000-A7DA-4AD4-A613-A8334A137C86}"/>
            </c:ext>
          </c:extLst>
        </c:ser>
        <c:ser>
          <c:idx val="2"/>
          <c:order val="1"/>
          <c:tx>
            <c:strRef>
              <c:f>'Treatment gaps run chart (2)'!$A$15</c:f>
              <c:strCache>
                <c:ptCount val="1"/>
                <c:pt idx="0">
                  <c:v>Treatment ordered, not yet given</c:v>
                </c:pt>
              </c:strCache>
            </c:strRef>
          </c:tx>
          <c:spPr>
            <a:solidFill>
              <a:schemeClr val="accent2">
                <a:lumMod val="60%"/>
                <a:lumOff val="4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(2)'!$B$15:$AE$15</c:f>
              <c:numCache>
                <c:formatCode>0.00</c:formatCode>
                <c:ptCount val="30"/>
                <c:pt idx="0">
                  <c:v>0</c:v>
                </c:pt>
                <c:pt idx="1">
                  <c:v>0</c:v>
                </c:pt>
                <c:pt idx="2">
                  <c:v>0</c:v>
                </c:pt>
                <c:pt idx="3">
                  <c:v>0</c:v>
                </c:pt>
                <c:pt idx="4">
                  <c:v>0</c:v>
                </c:pt>
                <c:pt idx="5">
                  <c:v>0</c:v>
                </c:pt>
                <c:pt idx="6">
                  <c:v>0</c:v>
                </c:pt>
                <c:pt idx="7">
                  <c:v>0</c:v>
                </c:pt>
                <c:pt idx="8">
                  <c:v>0</c:v>
                </c:pt>
                <c:pt idx="9">
                  <c:v>2</c:v>
                </c:pt>
                <c:pt idx="10">
                  <c:v>2</c:v>
                </c:pt>
                <c:pt idx="11">
                  <c:v>3</c:v>
                </c:pt>
                <c:pt idx="12">
                  <c:v>5</c:v>
                </c:pt>
                <c:pt idx="13">
                  <c:v>5</c:v>
                </c:pt>
                <c:pt idx="14">
                  <c:v>6</c:v>
                </c:pt>
                <c:pt idx="15">
                  <c:v>6</c:v>
                </c:pt>
                <c:pt idx="16">
                  <c:v>6</c:v>
                </c:pt>
                <c:pt idx="17">
                  <c:v>6</c:v>
                </c:pt>
                <c:pt idx="18">
                  <c:v>7</c:v>
                </c:pt>
                <c:pt idx="19">
                  <c:v>7</c:v>
                </c:pt>
                <c:pt idx="20">
                  <c:v>7</c:v>
                </c:pt>
                <c:pt idx="21">
                  <c:v>7</c:v>
                </c:pt>
                <c:pt idx="22">
                  <c:v>7</c:v>
                </c:pt>
                <c:pt idx="23">
                  <c:v>7</c:v>
                </c:pt>
                <c:pt idx="24">
                  <c:v>7</c:v>
                </c:pt>
                <c:pt idx="25">
                  <c:v>7</c:v>
                </c:pt>
                <c:pt idx="26">
                  <c:v>7</c:v>
                </c:pt>
                <c:pt idx="27">
                  <c:v>7</c:v>
                </c:pt>
                <c:pt idx="28">
                  <c:v>4</c:v>
                </c:pt>
                <c:pt idx="29">
                  <c:v>4</c:v>
                </c:pt>
              </c:numCache>
            </c:numRef>
          </c:val>
          <c:extLst>
            <c:ext xmlns:c16="http://schemas.microsoft.com/office/drawing/2014/chart" uri="{C3380CC4-5D6E-409C-BE32-E72D297353CC}">
              <c16:uniqueId val="{00000001-A7DA-4AD4-A613-A8334A137C86}"/>
            </c:ext>
          </c:extLst>
        </c:ser>
        <c:ser>
          <c:idx val="3"/>
          <c:order val="2"/>
          <c:tx>
            <c:strRef>
              <c:f>'Treatment gaps run chart (2)'!$A$16</c:f>
              <c:strCache>
                <c:ptCount val="1"/>
                <c:pt idx="0">
                  <c:v>Patient declined treatment</c:v>
                </c:pt>
              </c:strCache>
            </c:strRef>
          </c:tx>
          <c:spPr>
            <a:solidFill>
              <a:schemeClr val="accent6"/>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(2)'!$B$16:$AE$16</c:f>
              <c:numCache>
                <c:formatCode>0.00</c:formatCode>
                <c:ptCount val="30"/>
                <c:pt idx="0">
                  <c:v>0</c:v>
                </c:pt>
                <c:pt idx="1">
                  <c:v>0</c:v>
                </c:pt>
                <c:pt idx="2">
                  <c:v>0</c:v>
                </c:pt>
                <c:pt idx="3">
                  <c:v>0</c:v>
                </c:pt>
                <c:pt idx="4">
                  <c:v>0</c:v>
                </c:pt>
                <c:pt idx="5">
                  <c:v>0</c:v>
                </c:pt>
                <c:pt idx="6">
                  <c:v>0</c:v>
                </c:pt>
                <c:pt idx="7">
                  <c:v>1</c:v>
                </c:pt>
                <c:pt idx="8">
                  <c:v>1</c:v>
                </c:pt>
                <c:pt idx="9">
                  <c:v>1</c:v>
                </c:pt>
                <c:pt idx="10">
                  <c:v>2</c:v>
                </c:pt>
                <c:pt idx="11">
                  <c:v>2</c:v>
                </c:pt>
                <c:pt idx="12">
                  <c:v>2</c:v>
                </c:pt>
                <c:pt idx="13">
                  <c:v>2</c:v>
                </c:pt>
                <c:pt idx="14">
                  <c:v>2</c:v>
                </c:pt>
                <c:pt idx="15">
                  <c:v>2</c:v>
                </c:pt>
                <c:pt idx="16">
                  <c:v>2</c:v>
                </c:pt>
                <c:pt idx="17">
                  <c:v>3</c:v>
                </c:pt>
                <c:pt idx="18">
                  <c:v>7</c:v>
                </c:pt>
                <c:pt idx="19">
                  <c:v>7</c:v>
                </c:pt>
                <c:pt idx="20">
                  <c:v>7</c:v>
                </c:pt>
                <c:pt idx="21">
                  <c:v>7</c:v>
                </c:pt>
                <c:pt idx="22">
                  <c:v>7</c:v>
                </c:pt>
                <c:pt idx="23">
                  <c:v>7</c:v>
                </c:pt>
                <c:pt idx="24">
                  <c:v>7</c:v>
                </c:pt>
                <c:pt idx="25">
                  <c:v>7</c:v>
                </c:pt>
                <c:pt idx="26">
                  <c:v>7</c:v>
                </c:pt>
                <c:pt idx="27">
                  <c:v>7</c:v>
                </c:pt>
                <c:pt idx="28">
                  <c:v>8</c:v>
                </c:pt>
                <c:pt idx="29">
                  <c:v>8</c:v>
                </c:pt>
              </c:numCache>
            </c:numRef>
          </c:val>
          <c:extLst>
            <c:ext xmlns:c16="http://schemas.microsoft.com/office/drawing/2014/chart" uri="{C3380CC4-5D6E-409C-BE32-E72D297353CC}">
              <c16:uniqueId val="{00000002-A7DA-4AD4-A613-A8334A137C86}"/>
            </c:ext>
          </c:extLst>
        </c:ser>
        <c:ser>
          <c:idx val="4"/>
          <c:order val="3"/>
          <c:tx>
            <c:strRef>
              <c:f>'Treatment gaps run chart (2)'!$A$17</c:f>
              <c:strCache>
                <c:ptCount val="1"/>
                <c:pt idx="0">
                  <c:v>PCP deems pt not appropriate for treatment</c:v>
                </c:pt>
              </c:strCache>
            </c:strRef>
          </c:tx>
          <c:spPr>
            <a:solidFill>
              <a:schemeClr val="accent4"/>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(2)'!$B$17:$AE$17</c:f>
              <c:numCache>
                <c:formatCode>0.00</c:formatCode>
                <c:ptCount val="30"/>
                <c:pt idx="0">
                  <c:v>0</c:v>
                </c:pt>
                <c:pt idx="1">
                  <c:v>0</c:v>
                </c:pt>
                <c:pt idx="2">
                  <c:v>0</c:v>
                </c:pt>
                <c:pt idx="3">
                  <c:v>0</c:v>
                </c:pt>
                <c:pt idx="4">
                  <c:v>0</c:v>
                </c:pt>
                <c:pt idx="5">
                  <c:v>0</c:v>
                </c:pt>
                <c:pt idx="6">
                  <c:v>0</c:v>
                </c:pt>
                <c:pt idx="7">
                  <c:v>0</c:v>
                </c:pt>
                <c:pt idx="8">
                  <c:v>0</c:v>
                </c:pt>
                <c:pt idx="9">
                  <c:v>1</c:v>
                </c:pt>
                <c:pt idx="10">
                  <c:v>4</c:v>
                </c:pt>
                <c:pt idx="11">
                  <c:v>6</c:v>
                </c:pt>
                <c:pt idx="12">
                  <c:v>6</c:v>
                </c:pt>
                <c:pt idx="13">
                  <c:v>7</c:v>
                </c:pt>
                <c:pt idx="14">
                  <c:v>7</c:v>
                </c:pt>
                <c:pt idx="15">
                  <c:v>8</c:v>
                </c:pt>
                <c:pt idx="16">
                  <c:v>9</c:v>
                </c:pt>
                <c:pt idx="17">
                  <c:v>10</c:v>
                </c:pt>
                <c:pt idx="18">
                  <c:v>16</c:v>
                </c:pt>
                <c:pt idx="19">
                  <c:v>16</c:v>
                </c:pt>
                <c:pt idx="20">
                  <c:v>16</c:v>
                </c:pt>
                <c:pt idx="21">
                  <c:v>16</c:v>
                </c:pt>
                <c:pt idx="22">
                  <c:v>16</c:v>
                </c:pt>
                <c:pt idx="23">
                  <c:v>16</c:v>
                </c:pt>
                <c:pt idx="24">
                  <c:v>16</c:v>
                </c:pt>
                <c:pt idx="25">
                  <c:v>16</c:v>
                </c:pt>
                <c:pt idx="26">
                  <c:v>16</c:v>
                </c:pt>
                <c:pt idx="27">
                  <c:v>16</c:v>
                </c:pt>
                <c:pt idx="28">
                  <c:v>26</c:v>
                </c:pt>
                <c:pt idx="29">
                  <c:v>26</c:v>
                </c:pt>
              </c:numCache>
            </c:numRef>
          </c:val>
          <c:extLst>
            <c:ext xmlns:c16="http://schemas.microsoft.com/office/drawing/2014/chart" uri="{C3380CC4-5D6E-409C-BE32-E72D297353CC}">
              <c16:uniqueId val="{00000003-A7DA-4AD4-A613-A8334A137C86}"/>
            </c:ext>
          </c:extLst>
        </c:ser>
        <c:ser>
          <c:idx val="0"/>
          <c:order val="4"/>
          <c:tx>
            <c:strRef>
              <c:f>'Treatment gaps run chart (2)'!$A$13</c:f>
              <c:strCache>
                <c:ptCount val="1"/>
                <c:pt idx="0">
                  <c:v>Inreach in process</c:v>
                </c:pt>
              </c:strCache>
            </c:strRef>
          </c:tx>
          <c:spPr>
            <a:solidFill>
              <a:schemeClr val="accent5">
                <a:lumMod val="20%"/>
                <a:lumOff val="8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(2)'!$B$13:$AE$13</c:f>
              <c:numCache>
                <c:formatCode>0.00</c:formatCode>
                <c:ptCount val="30"/>
                <c:pt idx="0">
                  <c:v>93</c:v>
                </c:pt>
                <c:pt idx="1">
                  <c:v>93</c:v>
                </c:pt>
                <c:pt idx="2">
                  <c:v>93</c:v>
                </c:pt>
                <c:pt idx="3">
                  <c:v>93</c:v>
                </c:pt>
                <c:pt idx="4">
                  <c:v>93</c:v>
                </c:pt>
                <c:pt idx="5">
                  <c:v>93</c:v>
                </c:pt>
                <c:pt idx="6">
                  <c:v>93</c:v>
                </c:pt>
                <c:pt idx="7">
                  <c:v>90</c:v>
                </c:pt>
                <c:pt idx="8">
                  <c:v>88</c:v>
                </c:pt>
                <c:pt idx="9">
                  <c:v>85</c:v>
                </c:pt>
                <c:pt idx="10">
                  <c:v>76</c:v>
                </c:pt>
                <c:pt idx="11">
                  <c:v>72</c:v>
                </c:pt>
                <c:pt idx="12">
                  <c:v>70</c:v>
                </c:pt>
                <c:pt idx="13">
                  <c:v>68</c:v>
                </c:pt>
                <c:pt idx="14">
                  <c:v>66</c:v>
                </c:pt>
                <c:pt idx="15">
                  <c:v>64</c:v>
                </c:pt>
                <c:pt idx="16">
                  <c:v>62</c:v>
                </c:pt>
                <c:pt idx="17">
                  <c:v>59</c:v>
                </c:pt>
                <c:pt idx="18">
                  <c:v>47</c:v>
                </c:pt>
                <c:pt idx="19">
                  <c:v>47</c:v>
                </c:pt>
                <c:pt idx="20">
                  <c:v>47</c:v>
                </c:pt>
                <c:pt idx="21">
                  <c:v>47</c:v>
                </c:pt>
                <c:pt idx="22">
                  <c:v>47</c:v>
                </c:pt>
                <c:pt idx="23">
                  <c:v>47</c:v>
                </c:pt>
                <c:pt idx="24">
                  <c:v>47</c:v>
                </c:pt>
                <c:pt idx="25">
                  <c:v>47</c:v>
                </c:pt>
                <c:pt idx="26">
                  <c:v>47</c:v>
                </c:pt>
                <c:pt idx="27">
                  <c:v>47</c:v>
                </c:pt>
                <c:pt idx="28">
                  <c:v>30</c:v>
                </c:pt>
                <c:pt idx="29">
                  <c:v>30</c:v>
                </c:pt>
              </c:numCache>
            </c:numRef>
          </c:val>
          <c:extLst>
            <c:ext xmlns:c16="http://schemas.microsoft.com/office/drawing/2014/chart" uri="{C3380CC4-5D6E-409C-BE32-E72D297353CC}">
              <c16:uniqueId val="{00000004-A7DA-4AD4-A613-A8334A137C86}"/>
            </c:ext>
          </c:extLst>
        </c:ser>
        <c:dLbls>
          <c:showLegendKey val="0"/>
          <c:showVal val="0"/>
          <c:showCatName val="0"/>
          <c:showSerName val="0"/>
          <c:showPercent val="0"/>
          <c:showBubbleSize val="0"/>
        </c:dLbls>
        <c:axId val="580107176"/>
        <c:axId val="580107504"/>
      </c:areaChart>
      <c:catAx>
        <c:axId val="580107176"/>
        <c:scaling>
          <c:orientation val="minMax"/>
        </c:scaling>
        <c:delete val="0"/>
        <c:axPos val="b"/>
        <c:numFmt formatCode="m/d;@" sourceLinked="0"/>
        <c:majorTickMark val="out"/>
        <c:minorTickMark val="none"/>
        <c:tickLblPos val="nextTo"/>
        <c:spPr>
          <a:noFill/>
          <a:ln w="9525" cap="flat" cmpd="sng" algn="ctr">
            <a:solidFill>
              <a:schemeClr val="dk1">
                <a:lumMod val="15%"/>
                <a:lumOff val="85%"/>
              </a:schemeClr>
            </a:solidFill>
            <a:round/>
          </a:ln>
          <a:effectLst/>
        </c:spPr>
        <c:txPr>
          <a:bodyPr rot="-5400000" spcFirstLastPara="1" vertOverflow="ellipsis"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580107504"/>
        <c:crosses val="autoZero"/>
        <c:auto val="0"/>
        <c:lblAlgn val="ctr"/>
        <c:lblOffset val="100"/>
        <c:noMultiLvlLbl val="0"/>
      </c:catAx>
      <c:valAx>
        <c:axId val="580107504"/>
        <c:scaling>
          <c:orientation val="minMax"/>
        </c:scaling>
        <c:delete val="1"/>
        <c:axPos val="l"/>
        <c:majorGridlines>
          <c:spPr>
            <a:ln w="9525" cap="flat" cmpd="sng" algn="ctr">
              <a:solidFill>
                <a:schemeClr val="dk1">
                  <a:lumMod val="15%"/>
                  <a:lumOff val="85%"/>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200" dirty="0"/>
                  <a:t># Patients</a:t>
                </a:r>
              </a:p>
            </c:rich>
          </c:tx>
          <c:layout>
            <c:manualLayout>
              <c:xMode val="edge"/>
              <c:yMode val="edge"/>
              <c:x val="1.7125659051322095E-3"/>
              <c:y val="0.38566919264472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crossAx val="580107176"/>
        <c:crosses val="autoZero"/>
        <c:crossBetween val="midCat"/>
      </c:valAx>
      <c:spPr>
        <a:pattFill prst="ltDnDiag">
          <a:fgClr>
            <a:schemeClr val="dk1">
              <a:lumMod val="15%"/>
              <a:lumOff val="85%"/>
            </a:schemeClr>
          </a:fgClr>
          <a:bgClr>
            <a:schemeClr val="lt1"/>
          </a:bgClr>
        </a:patt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75%"/>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
                        <a:lumOff val="25%"/>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
                          <a:lumOff val="65%"/>
                        </a:schemeClr>
                      </a:solidFill>
                      <a:round/>
                    </a:ln>
                    <a:effectLst/>
                  </c:spPr>
                </c15:leaderLines>
              </c:ext>
            </c:extLst>
          </c:dLbls>
          <c:cat>
            <c:strRef>
              <c:f>Sheet1!$B$2:$B$6</c:f>
              <c:strCache>
                <c:ptCount val="5"/>
                <c:pt idx="0">
                  <c:v>Patient distrust of meds</c:v>
                </c:pt>
                <c:pt idx="1">
                  <c:v>Too many competing issues</c:v>
                </c:pt>
                <c:pt idx="2">
                  <c:v>Difficulty getting outside data</c:v>
                </c:pt>
                <c:pt idx="3">
                  <c:v>Poor pt adherence or follow-up</c:v>
                </c:pt>
                <c:pt idx="4">
                  <c:v>Cost of drugs</c:v>
                </c:pt>
              </c:strCache>
            </c:strRef>
          </c:cat>
          <c:val>
            <c:numRef>
              <c:f>Sheet1!$C$2:$C$6</c:f>
              <c:numCache>
                <c:formatCode>0</c:formatCode>
                <c:ptCount val="5"/>
                <c:pt idx="0">
                  <c:v>11</c:v>
                </c:pt>
                <c:pt idx="1">
                  <c:v>9</c:v>
                </c:pt>
                <c:pt idx="2">
                  <c:v>4</c:v>
                </c:pt>
                <c:pt idx="3">
                  <c:v>3</c:v>
                </c:pt>
                <c:pt idx="4">
                  <c:v>1</c:v>
                </c:pt>
              </c:numCache>
            </c:numRef>
          </c:val>
          <c:extLst>
            <c:ext xmlns:c16="http://schemas.microsoft.com/office/drawing/2014/chart" uri="{C3380CC4-5D6E-409C-BE32-E72D297353CC}">
              <c16:uniqueId val="{00000000-7AF8-482B-96CE-6E305BE4EF84}"/>
            </c:ext>
          </c:extLst>
        </c:ser>
        <c:dLbls>
          <c:dLblPos val="outEnd"/>
          <c:showLegendKey val="0"/>
          <c:showVal val="1"/>
          <c:showCatName val="0"/>
          <c:showSerName val="0"/>
          <c:showPercent val="0"/>
          <c:showBubbleSize val="0"/>
        </c:dLbls>
        <c:gapWidth val="0"/>
        <c:axId val="453698632"/>
        <c:axId val="453694040"/>
      </c:barChart>
      <c:catAx>
        <c:axId val="453698632"/>
        <c:scaling>
          <c:orientation val="minMax"/>
        </c:scaling>
        <c:delete val="0"/>
        <c:axPos val="b"/>
        <c:numFmt formatCode="General" sourceLinked="1"/>
        <c:majorTickMark val="none"/>
        <c:minorTickMark val="none"/>
        <c:tickLblPos val="nextTo"/>
        <c:spPr>
          <a:noFill/>
          <a:ln w="9525" cap="flat" cmpd="sng" algn="ctr">
            <a:solidFill>
              <a:schemeClr val="tx1">
                <a:lumMod val="15%"/>
                <a:lumOff val="85%"/>
              </a:schemeClr>
            </a:solidFill>
            <a:round/>
          </a:ln>
          <a:effectLst/>
        </c:spPr>
        <c:txPr>
          <a:bodyPr rot="0" spcFirstLastPara="1" vertOverflow="ellipsis" wrap="square" anchor="ctr" anchorCtr="0"/>
          <a:lstStyle/>
          <a:p>
            <a:pPr>
              <a:defRPr sz="900" b="0" i="0" u="none" strike="noStrike" kern="1200" baseline="0%">
                <a:solidFill>
                  <a:schemeClr val="tx1">
                    <a:lumMod val="65%"/>
                    <a:lumOff val="35%"/>
                  </a:schemeClr>
                </a:solidFill>
                <a:latin typeface="+mn-lt"/>
                <a:ea typeface="+mn-ea"/>
                <a:cs typeface="+mn-cs"/>
              </a:defRPr>
            </a:pPr>
            <a:endParaRPr lang="en-US"/>
          </a:p>
        </c:txPr>
        <c:crossAx val="453694040"/>
        <c:crosses val="autoZero"/>
        <c:auto val="0"/>
        <c:lblAlgn val="ctr"/>
        <c:lblOffset val="100"/>
        <c:noMultiLvlLbl val="0"/>
      </c:catAx>
      <c:valAx>
        <c:axId val="453694040"/>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
                        <a:lumOff val="35%"/>
                      </a:schemeClr>
                    </a:solidFill>
                    <a:latin typeface="+mn-lt"/>
                    <a:ea typeface="+mn-ea"/>
                    <a:cs typeface="+mn-cs"/>
                  </a:defRPr>
                </a:pPr>
                <a:r>
                  <a:rPr lang="en-US"/>
                  <a:t># Responses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
                      <a:lumOff val="35%"/>
                    </a:schemeClr>
                  </a:solidFill>
                  <a:latin typeface="+mn-lt"/>
                  <a:ea typeface="+mn-ea"/>
                  <a:cs typeface="+mn-cs"/>
                </a:defRPr>
              </a:pPr>
              <a:endParaRPr lang="en-US"/>
            </a:p>
          </c:txPr>
        </c:title>
        <c:numFmt formatCode="0" sourceLinked="1"/>
        <c:majorTickMark val="none"/>
        <c:minorTickMark val="none"/>
        <c:tickLblPos val="nextTo"/>
        <c:crossAx val="453698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'Treatment gaps run chart (2)'!$A$14</c:f>
              <c:strCache>
                <c:ptCount val="1"/>
                <c:pt idx="0">
                  <c:v>Patient treated</c:v>
                </c:pt>
              </c:strCache>
            </c:strRef>
          </c:tx>
          <c:spPr>
            <a:solidFill>
              <a:schemeClr val="accent2">
                <a:lumMod val="75%"/>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(2)'!$B$14:$AE$14</c:f>
              <c:numCache>
                <c:formatCode>0.00</c:formatCode>
                <c:ptCount val="30"/>
                <c:pt idx="0">
                  <c:v>0</c:v>
                </c:pt>
                <c:pt idx="1">
                  <c:v>0</c:v>
                </c:pt>
                <c:pt idx="2">
                  <c:v>0</c:v>
                </c:pt>
                <c:pt idx="3">
                  <c:v>0</c:v>
                </c:pt>
                <c:pt idx="4">
                  <c:v>0</c:v>
                </c:pt>
                <c:pt idx="5">
                  <c:v>0</c:v>
                </c:pt>
                <c:pt idx="6">
                  <c:v>0</c:v>
                </c:pt>
                <c:pt idx="7">
                  <c:v>2</c:v>
                </c:pt>
                <c:pt idx="8">
                  <c:v>4</c:v>
                </c:pt>
                <c:pt idx="9">
                  <c:v>4</c:v>
                </c:pt>
                <c:pt idx="10">
                  <c:v>4</c:v>
                </c:pt>
                <c:pt idx="11">
                  <c:v>4</c:v>
                </c:pt>
                <c:pt idx="12">
                  <c:v>4</c:v>
                </c:pt>
                <c:pt idx="13">
                  <c:v>5</c:v>
                </c:pt>
                <c:pt idx="14">
                  <c:v>6</c:v>
                </c:pt>
                <c:pt idx="15">
                  <c:v>7</c:v>
                </c:pt>
                <c:pt idx="16">
                  <c:v>8</c:v>
                </c:pt>
                <c:pt idx="17">
                  <c:v>9</c:v>
                </c:pt>
                <c:pt idx="18">
                  <c:v>10</c:v>
                </c:pt>
                <c:pt idx="19">
                  <c:v>10</c:v>
                </c:pt>
                <c:pt idx="20">
                  <c:v>10</c:v>
                </c:pt>
                <c:pt idx="21">
                  <c:v>10</c:v>
                </c:pt>
                <c:pt idx="22">
                  <c:v>10</c:v>
                </c:pt>
                <c:pt idx="23">
                  <c:v>10</c:v>
                </c:pt>
                <c:pt idx="24">
                  <c:v>10</c:v>
                </c:pt>
                <c:pt idx="25">
                  <c:v>10</c:v>
                </c:pt>
                <c:pt idx="26">
                  <c:v>10</c:v>
                </c:pt>
                <c:pt idx="27">
                  <c:v>10</c:v>
                </c:pt>
                <c:pt idx="28">
                  <c:v>17</c:v>
                </c:pt>
                <c:pt idx="29">
                  <c:v>17</c:v>
                </c:pt>
              </c:numCache>
            </c:numRef>
          </c:val>
          <c:extLst>
            <c:ext xmlns:c16="http://schemas.microsoft.com/office/drawing/2014/chart" uri="{C3380CC4-5D6E-409C-BE32-E72D297353CC}">
              <c16:uniqueId val="{00000000-A7DA-4AD4-A613-A8334A137C86}"/>
            </c:ext>
          </c:extLst>
        </c:ser>
        <c:ser>
          <c:idx val="2"/>
          <c:order val="1"/>
          <c:tx>
            <c:strRef>
              <c:f>'Treatment gaps run chart (2)'!$A$15</c:f>
              <c:strCache>
                <c:ptCount val="1"/>
                <c:pt idx="0">
                  <c:v>Treatment ordered, not yet given</c:v>
                </c:pt>
              </c:strCache>
            </c:strRef>
          </c:tx>
          <c:spPr>
            <a:solidFill>
              <a:schemeClr val="accent2">
                <a:lumMod val="60%"/>
                <a:lumOff val="4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(2)'!$B$15:$AE$15</c:f>
              <c:numCache>
                <c:formatCode>0.00</c:formatCode>
                <c:ptCount val="30"/>
                <c:pt idx="0">
                  <c:v>0</c:v>
                </c:pt>
                <c:pt idx="1">
                  <c:v>0</c:v>
                </c:pt>
                <c:pt idx="2">
                  <c:v>0</c:v>
                </c:pt>
                <c:pt idx="3">
                  <c:v>0</c:v>
                </c:pt>
                <c:pt idx="4">
                  <c:v>0</c:v>
                </c:pt>
                <c:pt idx="5">
                  <c:v>0</c:v>
                </c:pt>
                <c:pt idx="6">
                  <c:v>0</c:v>
                </c:pt>
                <c:pt idx="7">
                  <c:v>0</c:v>
                </c:pt>
                <c:pt idx="8">
                  <c:v>0</c:v>
                </c:pt>
                <c:pt idx="9">
                  <c:v>2</c:v>
                </c:pt>
                <c:pt idx="10">
                  <c:v>2</c:v>
                </c:pt>
                <c:pt idx="11">
                  <c:v>3</c:v>
                </c:pt>
                <c:pt idx="12">
                  <c:v>5</c:v>
                </c:pt>
                <c:pt idx="13">
                  <c:v>5</c:v>
                </c:pt>
                <c:pt idx="14">
                  <c:v>6</c:v>
                </c:pt>
                <c:pt idx="15">
                  <c:v>6</c:v>
                </c:pt>
                <c:pt idx="16">
                  <c:v>6</c:v>
                </c:pt>
                <c:pt idx="17">
                  <c:v>6</c:v>
                </c:pt>
                <c:pt idx="18">
                  <c:v>7</c:v>
                </c:pt>
                <c:pt idx="19">
                  <c:v>7</c:v>
                </c:pt>
                <c:pt idx="20">
                  <c:v>7</c:v>
                </c:pt>
                <c:pt idx="21">
                  <c:v>7</c:v>
                </c:pt>
                <c:pt idx="22">
                  <c:v>7</c:v>
                </c:pt>
                <c:pt idx="23">
                  <c:v>7</c:v>
                </c:pt>
                <c:pt idx="24">
                  <c:v>7</c:v>
                </c:pt>
                <c:pt idx="25">
                  <c:v>7</c:v>
                </c:pt>
                <c:pt idx="26">
                  <c:v>7</c:v>
                </c:pt>
                <c:pt idx="27">
                  <c:v>7</c:v>
                </c:pt>
                <c:pt idx="28">
                  <c:v>4</c:v>
                </c:pt>
                <c:pt idx="29">
                  <c:v>4</c:v>
                </c:pt>
              </c:numCache>
            </c:numRef>
          </c:val>
          <c:extLst>
            <c:ext xmlns:c16="http://schemas.microsoft.com/office/drawing/2014/chart" uri="{C3380CC4-5D6E-409C-BE32-E72D297353CC}">
              <c16:uniqueId val="{00000001-A7DA-4AD4-A613-A8334A137C86}"/>
            </c:ext>
          </c:extLst>
        </c:ser>
        <c:ser>
          <c:idx val="3"/>
          <c:order val="2"/>
          <c:tx>
            <c:strRef>
              <c:f>'Treatment gaps run chart (2)'!$A$16</c:f>
              <c:strCache>
                <c:ptCount val="1"/>
                <c:pt idx="0">
                  <c:v>Patient declined treatment</c:v>
                </c:pt>
              </c:strCache>
            </c:strRef>
          </c:tx>
          <c:spPr>
            <a:solidFill>
              <a:schemeClr val="accent6"/>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(2)'!$B$16:$AE$16</c:f>
              <c:numCache>
                <c:formatCode>0.00</c:formatCode>
                <c:ptCount val="30"/>
                <c:pt idx="0">
                  <c:v>0</c:v>
                </c:pt>
                <c:pt idx="1">
                  <c:v>0</c:v>
                </c:pt>
                <c:pt idx="2">
                  <c:v>0</c:v>
                </c:pt>
                <c:pt idx="3">
                  <c:v>0</c:v>
                </c:pt>
                <c:pt idx="4">
                  <c:v>0</c:v>
                </c:pt>
                <c:pt idx="5">
                  <c:v>0</c:v>
                </c:pt>
                <c:pt idx="6">
                  <c:v>0</c:v>
                </c:pt>
                <c:pt idx="7">
                  <c:v>1</c:v>
                </c:pt>
                <c:pt idx="8">
                  <c:v>1</c:v>
                </c:pt>
                <c:pt idx="9">
                  <c:v>1</c:v>
                </c:pt>
                <c:pt idx="10">
                  <c:v>2</c:v>
                </c:pt>
                <c:pt idx="11">
                  <c:v>2</c:v>
                </c:pt>
                <c:pt idx="12">
                  <c:v>2</c:v>
                </c:pt>
                <c:pt idx="13">
                  <c:v>2</c:v>
                </c:pt>
                <c:pt idx="14">
                  <c:v>2</c:v>
                </c:pt>
                <c:pt idx="15">
                  <c:v>2</c:v>
                </c:pt>
                <c:pt idx="16">
                  <c:v>2</c:v>
                </c:pt>
                <c:pt idx="17">
                  <c:v>3</c:v>
                </c:pt>
                <c:pt idx="18">
                  <c:v>7</c:v>
                </c:pt>
                <c:pt idx="19">
                  <c:v>7</c:v>
                </c:pt>
                <c:pt idx="20">
                  <c:v>7</c:v>
                </c:pt>
                <c:pt idx="21">
                  <c:v>7</c:v>
                </c:pt>
                <c:pt idx="22">
                  <c:v>7</c:v>
                </c:pt>
                <c:pt idx="23">
                  <c:v>7</c:v>
                </c:pt>
                <c:pt idx="24">
                  <c:v>7</c:v>
                </c:pt>
                <c:pt idx="25">
                  <c:v>7</c:v>
                </c:pt>
                <c:pt idx="26">
                  <c:v>7</c:v>
                </c:pt>
                <c:pt idx="27">
                  <c:v>7</c:v>
                </c:pt>
                <c:pt idx="28">
                  <c:v>8</c:v>
                </c:pt>
                <c:pt idx="29">
                  <c:v>8</c:v>
                </c:pt>
              </c:numCache>
            </c:numRef>
          </c:val>
          <c:extLst>
            <c:ext xmlns:c16="http://schemas.microsoft.com/office/drawing/2014/chart" uri="{C3380CC4-5D6E-409C-BE32-E72D297353CC}">
              <c16:uniqueId val="{00000002-A7DA-4AD4-A613-A8334A137C86}"/>
            </c:ext>
          </c:extLst>
        </c:ser>
        <c:ser>
          <c:idx val="4"/>
          <c:order val="3"/>
          <c:tx>
            <c:strRef>
              <c:f>'Treatment gaps run chart (2)'!$A$17</c:f>
              <c:strCache>
                <c:ptCount val="1"/>
                <c:pt idx="0">
                  <c:v>PCP deems pt not appropriate for treatment</c:v>
                </c:pt>
              </c:strCache>
            </c:strRef>
          </c:tx>
          <c:spPr>
            <a:solidFill>
              <a:schemeClr val="accent4"/>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(2)'!$B$17:$AE$17</c:f>
              <c:numCache>
                <c:formatCode>0.00</c:formatCode>
                <c:ptCount val="30"/>
                <c:pt idx="0">
                  <c:v>0</c:v>
                </c:pt>
                <c:pt idx="1">
                  <c:v>0</c:v>
                </c:pt>
                <c:pt idx="2">
                  <c:v>0</c:v>
                </c:pt>
                <c:pt idx="3">
                  <c:v>0</c:v>
                </c:pt>
                <c:pt idx="4">
                  <c:v>0</c:v>
                </c:pt>
                <c:pt idx="5">
                  <c:v>0</c:v>
                </c:pt>
                <c:pt idx="6">
                  <c:v>0</c:v>
                </c:pt>
                <c:pt idx="7">
                  <c:v>0</c:v>
                </c:pt>
                <c:pt idx="8">
                  <c:v>0</c:v>
                </c:pt>
                <c:pt idx="9">
                  <c:v>1</c:v>
                </c:pt>
                <c:pt idx="10">
                  <c:v>4</c:v>
                </c:pt>
                <c:pt idx="11">
                  <c:v>6</c:v>
                </c:pt>
                <c:pt idx="12">
                  <c:v>6</c:v>
                </c:pt>
                <c:pt idx="13">
                  <c:v>7</c:v>
                </c:pt>
                <c:pt idx="14">
                  <c:v>7</c:v>
                </c:pt>
                <c:pt idx="15">
                  <c:v>8</c:v>
                </c:pt>
                <c:pt idx="16">
                  <c:v>9</c:v>
                </c:pt>
                <c:pt idx="17">
                  <c:v>10</c:v>
                </c:pt>
                <c:pt idx="18">
                  <c:v>16</c:v>
                </c:pt>
                <c:pt idx="19">
                  <c:v>16</c:v>
                </c:pt>
                <c:pt idx="20">
                  <c:v>16</c:v>
                </c:pt>
                <c:pt idx="21">
                  <c:v>16</c:v>
                </c:pt>
                <c:pt idx="22">
                  <c:v>16</c:v>
                </c:pt>
                <c:pt idx="23">
                  <c:v>16</c:v>
                </c:pt>
                <c:pt idx="24">
                  <c:v>16</c:v>
                </c:pt>
                <c:pt idx="25">
                  <c:v>16</c:v>
                </c:pt>
                <c:pt idx="26">
                  <c:v>16</c:v>
                </c:pt>
                <c:pt idx="27">
                  <c:v>16</c:v>
                </c:pt>
                <c:pt idx="28">
                  <c:v>26</c:v>
                </c:pt>
                <c:pt idx="29">
                  <c:v>26</c:v>
                </c:pt>
              </c:numCache>
            </c:numRef>
          </c:val>
          <c:extLst>
            <c:ext xmlns:c16="http://schemas.microsoft.com/office/drawing/2014/chart" uri="{C3380CC4-5D6E-409C-BE32-E72D297353CC}">
              <c16:uniqueId val="{00000003-A7DA-4AD4-A613-A8334A137C86}"/>
            </c:ext>
          </c:extLst>
        </c:ser>
        <c:ser>
          <c:idx val="0"/>
          <c:order val="4"/>
          <c:tx>
            <c:strRef>
              <c:f>'Treatment gaps run chart (2)'!$A$13</c:f>
              <c:strCache>
                <c:ptCount val="1"/>
                <c:pt idx="0">
                  <c:v>Inreach in process</c:v>
                </c:pt>
              </c:strCache>
            </c:strRef>
          </c:tx>
          <c:spPr>
            <a:solidFill>
              <a:schemeClr val="accent5">
                <a:lumMod val="20%"/>
                <a:lumOff val="8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(2)'!$B$13:$AE$13</c:f>
              <c:numCache>
                <c:formatCode>0.00</c:formatCode>
                <c:ptCount val="30"/>
                <c:pt idx="0">
                  <c:v>93</c:v>
                </c:pt>
                <c:pt idx="1">
                  <c:v>93</c:v>
                </c:pt>
                <c:pt idx="2">
                  <c:v>93</c:v>
                </c:pt>
                <c:pt idx="3">
                  <c:v>93</c:v>
                </c:pt>
                <c:pt idx="4">
                  <c:v>93</c:v>
                </c:pt>
                <c:pt idx="5">
                  <c:v>93</c:v>
                </c:pt>
                <c:pt idx="6">
                  <c:v>93</c:v>
                </c:pt>
                <c:pt idx="7">
                  <c:v>90</c:v>
                </c:pt>
                <c:pt idx="8">
                  <c:v>88</c:v>
                </c:pt>
                <c:pt idx="9">
                  <c:v>85</c:v>
                </c:pt>
                <c:pt idx="10">
                  <c:v>76</c:v>
                </c:pt>
                <c:pt idx="11">
                  <c:v>72</c:v>
                </c:pt>
                <c:pt idx="12">
                  <c:v>70</c:v>
                </c:pt>
                <c:pt idx="13">
                  <c:v>68</c:v>
                </c:pt>
                <c:pt idx="14">
                  <c:v>66</c:v>
                </c:pt>
                <c:pt idx="15">
                  <c:v>64</c:v>
                </c:pt>
                <c:pt idx="16">
                  <c:v>62</c:v>
                </c:pt>
                <c:pt idx="17">
                  <c:v>59</c:v>
                </c:pt>
                <c:pt idx="18">
                  <c:v>47</c:v>
                </c:pt>
                <c:pt idx="19">
                  <c:v>47</c:v>
                </c:pt>
                <c:pt idx="20">
                  <c:v>47</c:v>
                </c:pt>
                <c:pt idx="21">
                  <c:v>47</c:v>
                </c:pt>
                <c:pt idx="22">
                  <c:v>47</c:v>
                </c:pt>
                <c:pt idx="23">
                  <c:v>47</c:v>
                </c:pt>
                <c:pt idx="24">
                  <c:v>47</c:v>
                </c:pt>
                <c:pt idx="25">
                  <c:v>47</c:v>
                </c:pt>
                <c:pt idx="26">
                  <c:v>47</c:v>
                </c:pt>
                <c:pt idx="27">
                  <c:v>47</c:v>
                </c:pt>
                <c:pt idx="28">
                  <c:v>30</c:v>
                </c:pt>
                <c:pt idx="29">
                  <c:v>30</c:v>
                </c:pt>
              </c:numCache>
            </c:numRef>
          </c:val>
          <c:extLst>
            <c:ext xmlns:c16="http://schemas.microsoft.com/office/drawing/2014/chart" uri="{C3380CC4-5D6E-409C-BE32-E72D297353CC}">
              <c16:uniqueId val="{00000004-A7DA-4AD4-A613-A8334A137C86}"/>
            </c:ext>
          </c:extLst>
        </c:ser>
        <c:dLbls>
          <c:showLegendKey val="0"/>
          <c:showVal val="0"/>
          <c:showCatName val="0"/>
          <c:showSerName val="0"/>
          <c:showPercent val="0"/>
          <c:showBubbleSize val="0"/>
        </c:dLbls>
        <c:axId val="580107176"/>
        <c:axId val="580107504"/>
      </c:areaChart>
      <c:catAx>
        <c:axId val="580107176"/>
        <c:scaling>
          <c:orientation val="minMax"/>
        </c:scaling>
        <c:delete val="0"/>
        <c:axPos val="b"/>
        <c:numFmt formatCode="m/d;@" sourceLinked="0"/>
        <c:majorTickMark val="out"/>
        <c:minorTickMark val="none"/>
        <c:tickLblPos val="nextTo"/>
        <c:spPr>
          <a:noFill/>
          <a:ln w="9525" cap="flat" cmpd="sng" algn="ctr">
            <a:solidFill>
              <a:schemeClr val="dk1">
                <a:lumMod val="15%"/>
                <a:lumOff val="85%"/>
              </a:schemeClr>
            </a:solidFill>
            <a:round/>
          </a:ln>
          <a:effectLst/>
        </c:spPr>
        <c:txPr>
          <a:bodyPr rot="-5400000" spcFirstLastPara="1" vertOverflow="ellipsis"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580107504"/>
        <c:crosses val="autoZero"/>
        <c:auto val="0"/>
        <c:lblAlgn val="ctr"/>
        <c:lblOffset val="100"/>
        <c:noMultiLvlLbl val="0"/>
      </c:catAx>
      <c:valAx>
        <c:axId val="580107504"/>
        <c:scaling>
          <c:orientation val="minMax"/>
        </c:scaling>
        <c:delete val="1"/>
        <c:axPos val="l"/>
        <c:majorGridlines>
          <c:spPr>
            <a:ln w="9525" cap="flat" cmpd="sng" algn="ctr">
              <a:solidFill>
                <a:schemeClr val="dk1">
                  <a:lumMod val="15%"/>
                  <a:lumOff val="85%"/>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200" dirty="0"/>
                  <a:t># Patients</a:t>
                </a:r>
              </a:p>
            </c:rich>
          </c:tx>
          <c:layout>
            <c:manualLayout>
              <c:xMode val="edge"/>
              <c:yMode val="edge"/>
              <c:x val="1.7125659051322095E-3"/>
              <c:y val="0.38566919264472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crossAx val="580107176"/>
        <c:crosses val="autoZero"/>
        <c:crossBetween val="midCat"/>
      </c:valAx>
      <c:spPr>
        <a:pattFill prst="ltDnDiag">
          <a:fgClr>
            <a:schemeClr val="dk1">
              <a:lumMod val="15%"/>
              <a:lumOff val="85%"/>
            </a:schemeClr>
          </a:fgClr>
          <a:bgClr>
            <a:schemeClr val="lt1"/>
          </a:bgClr>
        </a:patt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'Treatment gaps run chart (2)'!$A$14</c:f>
              <c:strCache>
                <c:ptCount val="1"/>
                <c:pt idx="0">
                  <c:v>Patient treated</c:v>
                </c:pt>
              </c:strCache>
            </c:strRef>
          </c:tx>
          <c:spPr>
            <a:solidFill>
              <a:schemeClr val="accent2">
                <a:lumMod val="75%"/>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(2)'!$B$14:$AE$14</c:f>
              <c:numCache>
                <c:formatCode>0.00</c:formatCode>
                <c:ptCount val="30"/>
                <c:pt idx="0">
                  <c:v>0</c:v>
                </c:pt>
                <c:pt idx="1">
                  <c:v>0</c:v>
                </c:pt>
                <c:pt idx="2">
                  <c:v>0</c:v>
                </c:pt>
                <c:pt idx="3">
                  <c:v>0</c:v>
                </c:pt>
                <c:pt idx="4">
                  <c:v>0</c:v>
                </c:pt>
                <c:pt idx="5">
                  <c:v>0</c:v>
                </c:pt>
                <c:pt idx="6">
                  <c:v>0</c:v>
                </c:pt>
                <c:pt idx="7">
                  <c:v>2</c:v>
                </c:pt>
                <c:pt idx="8">
                  <c:v>4</c:v>
                </c:pt>
                <c:pt idx="9">
                  <c:v>4</c:v>
                </c:pt>
                <c:pt idx="10">
                  <c:v>4</c:v>
                </c:pt>
                <c:pt idx="11">
                  <c:v>4</c:v>
                </c:pt>
                <c:pt idx="12">
                  <c:v>4</c:v>
                </c:pt>
                <c:pt idx="13">
                  <c:v>5</c:v>
                </c:pt>
                <c:pt idx="14">
                  <c:v>6</c:v>
                </c:pt>
                <c:pt idx="15">
                  <c:v>7</c:v>
                </c:pt>
                <c:pt idx="16">
                  <c:v>8</c:v>
                </c:pt>
                <c:pt idx="17">
                  <c:v>9</c:v>
                </c:pt>
                <c:pt idx="18">
                  <c:v>10</c:v>
                </c:pt>
                <c:pt idx="19">
                  <c:v>10</c:v>
                </c:pt>
                <c:pt idx="20">
                  <c:v>10</c:v>
                </c:pt>
                <c:pt idx="21">
                  <c:v>10</c:v>
                </c:pt>
                <c:pt idx="22">
                  <c:v>10</c:v>
                </c:pt>
                <c:pt idx="23">
                  <c:v>10</c:v>
                </c:pt>
                <c:pt idx="24">
                  <c:v>10</c:v>
                </c:pt>
                <c:pt idx="25">
                  <c:v>10</c:v>
                </c:pt>
                <c:pt idx="26">
                  <c:v>10</c:v>
                </c:pt>
                <c:pt idx="27">
                  <c:v>10</c:v>
                </c:pt>
                <c:pt idx="28">
                  <c:v>17</c:v>
                </c:pt>
                <c:pt idx="29">
                  <c:v>17</c:v>
                </c:pt>
              </c:numCache>
            </c:numRef>
          </c:val>
          <c:extLst>
            <c:ext xmlns:c16="http://schemas.microsoft.com/office/drawing/2014/chart" uri="{C3380CC4-5D6E-409C-BE32-E72D297353CC}">
              <c16:uniqueId val="{00000000-A7DA-4AD4-A613-A8334A137C86}"/>
            </c:ext>
          </c:extLst>
        </c:ser>
        <c:ser>
          <c:idx val="2"/>
          <c:order val="1"/>
          <c:tx>
            <c:strRef>
              <c:f>'Treatment gaps run chart (2)'!$A$15</c:f>
              <c:strCache>
                <c:ptCount val="1"/>
                <c:pt idx="0">
                  <c:v>Treatment ordered, not yet given</c:v>
                </c:pt>
              </c:strCache>
            </c:strRef>
          </c:tx>
          <c:spPr>
            <a:solidFill>
              <a:schemeClr val="accent2">
                <a:lumMod val="60%"/>
                <a:lumOff val="4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(2)'!$B$15:$AE$15</c:f>
              <c:numCache>
                <c:formatCode>0.00</c:formatCode>
                <c:ptCount val="30"/>
                <c:pt idx="0">
                  <c:v>0</c:v>
                </c:pt>
                <c:pt idx="1">
                  <c:v>0</c:v>
                </c:pt>
                <c:pt idx="2">
                  <c:v>0</c:v>
                </c:pt>
                <c:pt idx="3">
                  <c:v>0</c:v>
                </c:pt>
                <c:pt idx="4">
                  <c:v>0</c:v>
                </c:pt>
                <c:pt idx="5">
                  <c:v>0</c:v>
                </c:pt>
                <c:pt idx="6">
                  <c:v>0</c:v>
                </c:pt>
                <c:pt idx="7">
                  <c:v>0</c:v>
                </c:pt>
                <c:pt idx="8">
                  <c:v>0</c:v>
                </c:pt>
                <c:pt idx="9">
                  <c:v>2</c:v>
                </c:pt>
                <c:pt idx="10">
                  <c:v>2</c:v>
                </c:pt>
                <c:pt idx="11">
                  <c:v>3</c:v>
                </c:pt>
                <c:pt idx="12">
                  <c:v>5</c:v>
                </c:pt>
                <c:pt idx="13">
                  <c:v>5</c:v>
                </c:pt>
                <c:pt idx="14">
                  <c:v>6</c:v>
                </c:pt>
                <c:pt idx="15">
                  <c:v>6</c:v>
                </c:pt>
                <c:pt idx="16">
                  <c:v>6</c:v>
                </c:pt>
                <c:pt idx="17">
                  <c:v>6</c:v>
                </c:pt>
                <c:pt idx="18">
                  <c:v>7</c:v>
                </c:pt>
                <c:pt idx="19">
                  <c:v>7</c:v>
                </c:pt>
                <c:pt idx="20">
                  <c:v>7</c:v>
                </c:pt>
                <c:pt idx="21">
                  <c:v>7</c:v>
                </c:pt>
                <c:pt idx="22">
                  <c:v>7</c:v>
                </c:pt>
                <c:pt idx="23">
                  <c:v>7</c:v>
                </c:pt>
                <c:pt idx="24">
                  <c:v>7</c:v>
                </c:pt>
                <c:pt idx="25">
                  <c:v>7</c:v>
                </c:pt>
                <c:pt idx="26">
                  <c:v>7</c:v>
                </c:pt>
                <c:pt idx="27">
                  <c:v>7</c:v>
                </c:pt>
                <c:pt idx="28">
                  <c:v>4</c:v>
                </c:pt>
                <c:pt idx="29">
                  <c:v>4</c:v>
                </c:pt>
              </c:numCache>
            </c:numRef>
          </c:val>
          <c:extLst>
            <c:ext xmlns:c16="http://schemas.microsoft.com/office/drawing/2014/chart" uri="{C3380CC4-5D6E-409C-BE32-E72D297353CC}">
              <c16:uniqueId val="{00000001-A7DA-4AD4-A613-A8334A137C86}"/>
            </c:ext>
          </c:extLst>
        </c:ser>
        <c:ser>
          <c:idx val="3"/>
          <c:order val="2"/>
          <c:tx>
            <c:strRef>
              <c:f>'Treatment gaps run chart (2)'!$A$16</c:f>
              <c:strCache>
                <c:ptCount val="1"/>
                <c:pt idx="0">
                  <c:v>Patient declined treatment</c:v>
                </c:pt>
              </c:strCache>
            </c:strRef>
          </c:tx>
          <c:spPr>
            <a:solidFill>
              <a:schemeClr val="accent6"/>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(2)'!$B$16:$AE$16</c:f>
              <c:numCache>
                <c:formatCode>0.00</c:formatCode>
                <c:ptCount val="30"/>
                <c:pt idx="0">
                  <c:v>0</c:v>
                </c:pt>
                <c:pt idx="1">
                  <c:v>0</c:v>
                </c:pt>
                <c:pt idx="2">
                  <c:v>0</c:v>
                </c:pt>
                <c:pt idx="3">
                  <c:v>0</c:v>
                </c:pt>
                <c:pt idx="4">
                  <c:v>0</c:v>
                </c:pt>
                <c:pt idx="5">
                  <c:v>0</c:v>
                </c:pt>
                <c:pt idx="6">
                  <c:v>0</c:v>
                </c:pt>
                <c:pt idx="7">
                  <c:v>1</c:v>
                </c:pt>
                <c:pt idx="8">
                  <c:v>1</c:v>
                </c:pt>
                <c:pt idx="9">
                  <c:v>1</c:v>
                </c:pt>
                <c:pt idx="10">
                  <c:v>2</c:v>
                </c:pt>
                <c:pt idx="11">
                  <c:v>2</c:v>
                </c:pt>
                <c:pt idx="12">
                  <c:v>2</c:v>
                </c:pt>
                <c:pt idx="13">
                  <c:v>2</c:v>
                </c:pt>
                <c:pt idx="14">
                  <c:v>2</c:v>
                </c:pt>
                <c:pt idx="15">
                  <c:v>2</c:v>
                </c:pt>
                <c:pt idx="16">
                  <c:v>2</c:v>
                </c:pt>
                <c:pt idx="17">
                  <c:v>3</c:v>
                </c:pt>
                <c:pt idx="18">
                  <c:v>7</c:v>
                </c:pt>
                <c:pt idx="19">
                  <c:v>7</c:v>
                </c:pt>
                <c:pt idx="20">
                  <c:v>7</c:v>
                </c:pt>
                <c:pt idx="21">
                  <c:v>7</c:v>
                </c:pt>
                <c:pt idx="22">
                  <c:v>7</c:v>
                </c:pt>
                <c:pt idx="23">
                  <c:v>7</c:v>
                </c:pt>
                <c:pt idx="24">
                  <c:v>7</c:v>
                </c:pt>
                <c:pt idx="25">
                  <c:v>7</c:v>
                </c:pt>
                <c:pt idx="26">
                  <c:v>7</c:v>
                </c:pt>
                <c:pt idx="27">
                  <c:v>7</c:v>
                </c:pt>
                <c:pt idx="28">
                  <c:v>8</c:v>
                </c:pt>
                <c:pt idx="29">
                  <c:v>8</c:v>
                </c:pt>
              </c:numCache>
            </c:numRef>
          </c:val>
          <c:extLst>
            <c:ext xmlns:c16="http://schemas.microsoft.com/office/drawing/2014/chart" uri="{C3380CC4-5D6E-409C-BE32-E72D297353CC}">
              <c16:uniqueId val="{00000002-A7DA-4AD4-A613-A8334A137C86}"/>
            </c:ext>
          </c:extLst>
        </c:ser>
        <c:ser>
          <c:idx val="4"/>
          <c:order val="3"/>
          <c:tx>
            <c:strRef>
              <c:f>'Treatment gaps run chart (2)'!$A$17</c:f>
              <c:strCache>
                <c:ptCount val="1"/>
                <c:pt idx="0">
                  <c:v>PCP deems pt not appropriate for treatment</c:v>
                </c:pt>
              </c:strCache>
            </c:strRef>
          </c:tx>
          <c:spPr>
            <a:solidFill>
              <a:schemeClr val="accent4"/>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(2)'!$B$17:$AE$17</c:f>
              <c:numCache>
                <c:formatCode>0.00</c:formatCode>
                <c:ptCount val="30"/>
                <c:pt idx="0">
                  <c:v>0</c:v>
                </c:pt>
                <c:pt idx="1">
                  <c:v>0</c:v>
                </c:pt>
                <c:pt idx="2">
                  <c:v>0</c:v>
                </c:pt>
                <c:pt idx="3">
                  <c:v>0</c:v>
                </c:pt>
                <c:pt idx="4">
                  <c:v>0</c:v>
                </c:pt>
                <c:pt idx="5">
                  <c:v>0</c:v>
                </c:pt>
                <c:pt idx="6">
                  <c:v>0</c:v>
                </c:pt>
                <c:pt idx="7">
                  <c:v>0</c:v>
                </c:pt>
                <c:pt idx="8">
                  <c:v>0</c:v>
                </c:pt>
                <c:pt idx="9">
                  <c:v>1</c:v>
                </c:pt>
                <c:pt idx="10">
                  <c:v>4</c:v>
                </c:pt>
                <c:pt idx="11">
                  <c:v>6</c:v>
                </c:pt>
                <c:pt idx="12">
                  <c:v>6</c:v>
                </c:pt>
                <c:pt idx="13">
                  <c:v>7</c:v>
                </c:pt>
                <c:pt idx="14">
                  <c:v>7</c:v>
                </c:pt>
                <c:pt idx="15">
                  <c:v>8</c:v>
                </c:pt>
                <c:pt idx="16">
                  <c:v>9</c:v>
                </c:pt>
                <c:pt idx="17">
                  <c:v>10</c:v>
                </c:pt>
                <c:pt idx="18">
                  <c:v>16</c:v>
                </c:pt>
                <c:pt idx="19">
                  <c:v>16</c:v>
                </c:pt>
                <c:pt idx="20">
                  <c:v>16</c:v>
                </c:pt>
                <c:pt idx="21">
                  <c:v>16</c:v>
                </c:pt>
                <c:pt idx="22">
                  <c:v>16</c:v>
                </c:pt>
                <c:pt idx="23">
                  <c:v>16</c:v>
                </c:pt>
                <c:pt idx="24">
                  <c:v>16</c:v>
                </c:pt>
                <c:pt idx="25">
                  <c:v>16</c:v>
                </c:pt>
                <c:pt idx="26">
                  <c:v>16</c:v>
                </c:pt>
                <c:pt idx="27">
                  <c:v>16</c:v>
                </c:pt>
                <c:pt idx="28">
                  <c:v>26</c:v>
                </c:pt>
                <c:pt idx="29">
                  <c:v>26</c:v>
                </c:pt>
              </c:numCache>
            </c:numRef>
          </c:val>
          <c:extLst>
            <c:ext xmlns:c16="http://schemas.microsoft.com/office/drawing/2014/chart" uri="{C3380CC4-5D6E-409C-BE32-E72D297353CC}">
              <c16:uniqueId val="{00000003-A7DA-4AD4-A613-A8334A137C86}"/>
            </c:ext>
          </c:extLst>
        </c:ser>
        <c:ser>
          <c:idx val="0"/>
          <c:order val="4"/>
          <c:tx>
            <c:strRef>
              <c:f>'Treatment gaps run chart (2)'!$A$13</c:f>
              <c:strCache>
                <c:ptCount val="1"/>
                <c:pt idx="0">
                  <c:v>Inreach in process</c:v>
                </c:pt>
              </c:strCache>
            </c:strRef>
          </c:tx>
          <c:spPr>
            <a:solidFill>
              <a:schemeClr val="accent5">
                <a:lumMod val="20%"/>
                <a:lumOff val="8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(2)'!$B$13:$AE$13</c:f>
              <c:numCache>
                <c:formatCode>0.00</c:formatCode>
                <c:ptCount val="30"/>
                <c:pt idx="0">
                  <c:v>93</c:v>
                </c:pt>
                <c:pt idx="1">
                  <c:v>93</c:v>
                </c:pt>
                <c:pt idx="2">
                  <c:v>93</c:v>
                </c:pt>
                <c:pt idx="3">
                  <c:v>93</c:v>
                </c:pt>
                <c:pt idx="4">
                  <c:v>93</c:v>
                </c:pt>
                <c:pt idx="5">
                  <c:v>93</c:v>
                </c:pt>
                <c:pt idx="6">
                  <c:v>93</c:v>
                </c:pt>
                <c:pt idx="7">
                  <c:v>90</c:v>
                </c:pt>
                <c:pt idx="8">
                  <c:v>88</c:v>
                </c:pt>
                <c:pt idx="9">
                  <c:v>85</c:v>
                </c:pt>
                <c:pt idx="10">
                  <c:v>76</c:v>
                </c:pt>
                <c:pt idx="11">
                  <c:v>72</c:v>
                </c:pt>
                <c:pt idx="12">
                  <c:v>70</c:v>
                </c:pt>
                <c:pt idx="13">
                  <c:v>68</c:v>
                </c:pt>
                <c:pt idx="14">
                  <c:v>66</c:v>
                </c:pt>
                <c:pt idx="15">
                  <c:v>64</c:v>
                </c:pt>
                <c:pt idx="16">
                  <c:v>62</c:v>
                </c:pt>
                <c:pt idx="17">
                  <c:v>59</c:v>
                </c:pt>
                <c:pt idx="18">
                  <c:v>47</c:v>
                </c:pt>
                <c:pt idx="19">
                  <c:v>47</c:v>
                </c:pt>
                <c:pt idx="20">
                  <c:v>47</c:v>
                </c:pt>
                <c:pt idx="21">
                  <c:v>47</c:v>
                </c:pt>
                <c:pt idx="22">
                  <c:v>47</c:v>
                </c:pt>
                <c:pt idx="23">
                  <c:v>47</c:v>
                </c:pt>
                <c:pt idx="24">
                  <c:v>47</c:v>
                </c:pt>
                <c:pt idx="25">
                  <c:v>47</c:v>
                </c:pt>
                <c:pt idx="26">
                  <c:v>47</c:v>
                </c:pt>
                <c:pt idx="27">
                  <c:v>47</c:v>
                </c:pt>
                <c:pt idx="28">
                  <c:v>30</c:v>
                </c:pt>
                <c:pt idx="29">
                  <c:v>30</c:v>
                </c:pt>
              </c:numCache>
            </c:numRef>
          </c:val>
          <c:extLst>
            <c:ext xmlns:c16="http://schemas.microsoft.com/office/drawing/2014/chart" uri="{C3380CC4-5D6E-409C-BE32-E72D297353CC}">
              <c16:uniqueId val="{00000004-A7DA-4AD4-A613-A8334A137C86}"/>
            </c:ext>
          </c:extLst>
        </c:ser>
        <c:dLbls>
          <c:showLegendKey val="0"/>
          <c:showVal val="0"/>
          <c:showCatName val="0"/>
          <c:showSerName val="0"/>
          <c:showPercent val="0"/>
          <c:showBubbleSize val="0"/>
        </c:dLbls>
        <c:axId val="580107176"/>
        <c:axId val="580107504"/>
      </c:areaChart>
      <c:catAx>
        <c:axId val="580107176"/>
        <c:scaling>
          <c:orientation val="minMax"/>
        </c:scaling>
        <c:delete val="0"/>
        <c:axPos val="b"/>
        <c:numFmt formatCode="m/d;@" sourceLinked="0"/>
        <c:majorTickMark val="out"/>
        <c:minorTickMark val="none"/>
        <c:tickLblPos val="nextTo"/>
        <c:spPr>
          <a:noFill/>
          <a:ln w="9525" cap="flat" cmpd="sng" algn="ctr">
            <a:solidFill>
              <a:schemeClr val="dk1">
                <a:lumMod val="15%"/>
                <a:lumOff val="85%"/>
              </a:schemeClr>
            </a:solidFill>
            <a:round/>
          </a:ln>
          <a:effectLst/>
        </c:spPr>
        <c:txPr>
          <a:bodyPr rot="-5400000" spcFirstLastPara="1" vertOverflow="ellipsis"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580107504"/>
        <c:crosses val="autoZero"/>
        <c:auto val="0"/>
        <c:lblAlgn val="ctr"/>
        <c:lblOffset val="100"/>
        <c:noMultiLvlLbl val="0"/>
      </c:catAx>
      <c:valAx>
        <c:axId val="580107504"/>
        <c:scaling>
          <c:orientation val="minMax"/>
        </c:scaling>
        <c:delete val="1"/>
        <c:axPos val="l"/>
        <c:majorGridlines>
          <c:spPr>
            <a:ln w="9525" cap="flat" cmpd="sng" algn="ctr">
              <a:solidFill>
                <a:schemeClr val="dk1">
                  <a:lumMod val="15%"/>
                  <a:lumOff val="85%"/>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200" dirty="0"/>
                  <a:t># Patients</a:t>
                </a:r>
              </a:p>
            </c:rich>
          </c:tx>
          <c:layout>
            <c:manualLayout>
              <c:xMode val="edge"/>
              <c:yMode val="edge"/>
              <c:x val="1.7125659051322095E-3"/>
              <c:y val="0.38566919264472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crossAx val="580107176"/>
        <c:crosses val="autoZero"/>
        <c:crossBetween val="midCat"/>
      </c:valAx>
      <c:spPr>
        <a:pattFill prst="ltDnDiag">
          <a:fgClr>
            <a:schemeClr val="dk1">
              <a:lumMod val="15%"/>
              <a:lumOff val="85%"/>
            </a:schemeClr>
          </a:fgClr>
          <a:bgClr>
            <a:schemeClr val="lt1"/>
          </a:bgClr>
        </a:patt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'Treatment gaps run chart (2)'!$A$14</c:f>
              <c:strCache>
                <c:ptCount val="1"/>
                <c:pt idx="0">
                  <c:v>Patient treated</c:v>
                </c:pt>
              </c:strCache>
            </c:strRef>
          </c:tx>
          <c:spPr>
            <a:solidFill>
              <a:schemeClr val="accent2">
                <a:lumMod val="75%"/>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(2)'!$B$14:$AE$14</c:f>
              <c:numCache>
                <c:formatCode>0.00</c:formatCode>
                <c:ptCount val="30"/>
                <c:pt idx="0">
                  <c:v>0</c:v>
                </c:pt>
                <c:pt idx="1">
                  <c:v>0</c:v>
                </c:pt>
                <c:pt idx="2">
                  <c:v>0</c:v>
                </c:pt>
                <c:pt idx="3">
                  <c:v>0</c:v>
                </c:pt>
                <c:pt idx="4">
                  <c:v>0</c:v>
                </c:pt>
                <c:pt idx="5">
                  <c:v>0</c:v>
                </c:pt>
                <c:pt idx="6">
                  <c:v>0</c:v>
                </c:pt>
                <c:pt idx="7">
                  <c:v>2</c:v>
                </c:pt>
                <c:pt idx="8">
                  <c:v>4</c:v>
                </c:pt>
                <c:pt idx="9">
                  <c:v>4</c:v>
                </c:pt>
                <c:pt idx="10">
                  <c:v>4</c:v>
                </c:pt>
                <c:pt idx="11">
                  <c:v>4</c:v>
                </c:pt>
                <c:pt idx="12">
                  <c:v>4</c:v>
                </c:pt>
                <c:pt idx="13">
                  <c:v>5</c:v>
                </c:pt>
                <c:pt idx="14">
                  <c:v>6</c:v>
                </c:pt>
                <c:pt idx="15">
                  <c:v>7</c:v>
                </c:pt>
                <c:pt idx="16">
                  <c:v>8</c:v>
                </c:pt>
                <c:pt idx="17">
                  <c:v>9</c:v>
                </c:pt>
                <c:pt idx="18">
                  <c:v>10</c:v>
                </c:pt>
                <c:pt idx="19">
                  <c:v>10</c:v>
                </c:pt>
                <c:pt idx="20">
                  <c:v>10</c:v>
                </c:pt>
                <c:pt idx="21">
                  <c:v>10</c:v>
                </c:pt>
                <c:pt idx="22">
                  <c:v>10</c:v>
                </c:pt>
                <c:pt idx="23">
                  <c:v>10</c:v>
                </c:pt>
                <c:pt idx="24">
                  <c:v>10</c:v>
                </c:pt>
                <c:pt idx="25">
                  <c:v>10</c:v>
                </c:pt>
                <c:pt idx="26">
                  <c:v>10</c:v>
                </c:pt>
                <c:pt idx="27">
                  <c:v>10</c:v>
                </c:pt>
                <c:pt idx="28">
                  <c:v>17</c:v>
                </c:pt>
                <c:pt idx="29">
                  <c:v>17</c:v>
                </c:pt>
              </c:numCache>
            </c:numRef>
          </c:val>
          <c:extLst>
            <c:ext xmlns:c16="http://schemas.microsoft.com/office/drawing/2014/chart" uri="{C3380CC4-5D6E-409C-BE32-E72D297353CC}">
              <c16:uniqueId val="{00000000-A7DA-4AD4-A613-A8334A137C86}"/>
            </c:ext>
          </c:extLst>
        </c:ser>
        <c:ser>
          <c:idx val="2"/>
          <c:order val="1"/>
          <c:tx>
            <c:strRef>
              <c:f>'Treatment gaps run chart (2)'!$A$15</c:f>
              <c:strCache>
                <c:ptCount val="1"/>
                <c:pt idx="0">
                  <c:v>Treatment ordered, not yet given</c:v>
                </c:pt>
              </c:strCache>
            </c:strRef>
          </c:tx>
          <c:spPr>
            <a:solidFill>
              <a:schemeClr val="accent2">
                <a:lumMod val="60%"/>
                <a:lumOff val="4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(2)'!$B$15:$AE$15</c:f>
              <c:numCache>
                <c:formatCode>0.00</c:formatCode>
                <c:ptCount val="30"/>
                <c:pt idx="0">
                  <c:v>0</c:v>
                </c:pt>
                <c:pt idx="1">
                  <c:v>0</c:v>
                </c:pt>
                <c:pt idx="2">
                  <c:v>0</c:v>
                </c:pt>
                <c:pt idx="3">
                  <c:v>0</c:v>
                </c:pt>
                <c:pt idx="4">
                  <c:v>0</c:v>
                </c:pt>
                <c:pt idx="5">
                  <c:v>0</c:v>
                </c:pt>
                <c:pt idx="6">
                  <c:v>0</c:v>
                </c:pt>
                <c:pt idx="7">
                  <c:v>0</c:v>
                </c:pt>
                <c:pt idx="8">
                  <c:v>0</c:v>
                </c:pt>
                <c:pt idx="9">
                  <c:v>2</c:v>
                </c:pt>
                <c:pt idx="10">
                  <c:v>2</c:v>
                </c:pt>
                <c:pt idx="11">
                  <c:v>3</c:v>
                </c:pt>
                <c:pt idx="12">
                  <c:v>5</c:v>
                </c:pt>
                <c:pt idx="13">
                  <c:v>5</c:v>
                </c:pt>
                <c:pt idx="14">
                  <c:v>6</c:v>
                </c:pt>
                <c:pt idx="15">
                  <c:v>6</c:v>
                </c:pt>
                <c:pt idx="16">
                  <c:v>6</c:v>
                </c:pt>
                <c:pt idx="17">
                  <c:v>6</c:v>
                </c:pt>
                <c:pt idx="18">
                  <c:v>7</c:v>
                </c:pt>
                <c:pt idx="19">
                  <c:v>7</c:v>
                </c:pt>
                <c:pt idx="20">
                  <c:v>7</c:v>
                </c:pt>
                <c:pt idx="21">
                  <c:v>7</c:v>
                </c:pt>
                <c:pt idx="22">
                  <c:v>7</c:v>
                </c:pt>
                <c:pt idx="23">
                  <c:v>7</c:v>
                </c:pt>
                <c:pt idx="24">
                  <c:v>7</c:v>
                </c:pt>
                <c:pt idx="25">
                  <c:v>7</c:v>
                </c:pt>
                <c:pt idx="26">
                  <c:v>7</c:v>
                </c:pt>
                <c:pt idx="27">
                  <c:v>7</c:v>
                </c:pt>
                <c:pt idx="28">
                  <c:v>4</c:v>
                </c:pt>
                <c:pt idx="29">
                  <c:v>4</c:v>
                </c:pt>
              </c:numCache>
            </c:numRef>
          </c:val>
          <c:extLst>
            <c:ext xmlns:c16="http://schemas.microsoft.com/office/drawing/2014/chart" uri="{C3380CC4-5D6E-409C-BE32-E72D297353CC}">
              <c16:uniqueId val="{00000001-A7DA-4AD4-A613-A8334A137C86}"/>
            </c:ext>
          </c:extLst>
        </c:ser>
        <c:ser>
          <c:idx val="3"/>
          <c:order val="2"/>
          <c:tx>
            <c:strRef>
              <c:f>'Treatment gaps run chart (2)'!$A$16</c:f>
              <c:strCache>
                <c:ptCount val="1"/>
                <c:pt idx="0">
                  <c:v>Patient declined treatment</c:v>
                </c:pt>
              </c:strCache>
            </c:strRef>
          </c:tx>
          <c:spPr>
            <a:solidFill>
              <a:schemeClr val="accent6"/>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(2)'!$B$16:$AE$16</c:f>
              <c:numCache>
                <c:formatCode>0.00</c:formatCode>
                <c:ptCount val="30"/>
                <c:pt idx="0">
                  <c:v>0</c:v>
                </c:pt>
                <c:pt idx="1">
                  <c:v>0</c:v>
                </c:pt>
                <c:pt idx="2">
                  <c:v>0</c:v>
                </c:pt>
                <c:pt idx="3">
                  <c:v>0</c:v>
                </c:pt>
                <c:pt idx="4">
                  <c:v>0</c:v>
                </c:pt>
                <c:pt idx="5">
                  <c:v>0</c:v>
                </c:pt>
                <c:pt idx="6">
                  <c:v>0</c:v>
                </c:pt>
                <c:pt idx="7">
                  <c:v>1</c:v>
                </c:pt>
                <c:pt idx="8">
                  <c:v>1</c:v>
                </c:pt>
                <c:pt idx="9">
                  <c:v>1</c:v>
                </c:pt>
                <c:pt idx="10">
                  <c:v>2</c:v>
                </c:pt>
                <c:pt idx="11">
                  <c:v>2</c:v>
                </c:pt>
                <c:pt idx="12">
                  <c:v>2</c:v>
                </c:pt>
                <c:pt idx="13">
                  <c:v>2</c:v>
                </c:pt>
                <c:pt idx="14">
                  <c:v>2</c:v>
                </c:pt>
                <c:pt idx="15">
                  <c:v>2</c:v>
                </c:pt>
                <c:pt idx="16">
                  <c:v>2</c:v>
                </c:pt>
                <c:pt idx="17">
                  <c:v>3</c:v>
                </c:pt>
                <c:pt idx="18">
                  <c:v>7</c:v>
                </c:pt>
                <c:pt idx="19">
                  <c:v>7</c:v>
                </c:pt>
                <c:pt idx="20">
                  <c:v>7</c:v>
                </c:pt>
                <c:pt idx="21">
                  <c:v>7</c:v>
                </c:pt>
                <c:pt idx="22">
                  <c:v>7</c:v>
                </c:pt>
                <c:pt idx="23">
                  <c:v>7</c:v>
                </c:pt>
                <c:pt idx="24">
                  <c:v>7</c:v>
                </c:pt>
                <c:pt idx="25">
                  <c:v>7</c:v>
                </c:pt>
                <c:pt idx="26">
                  <c:v>7</c:v>
                </c:pt>
                <c:pt idx="27">
                  <c:v>7</c:v>
                </c:pt>
                <c:pt idx="28">
                  <c:v>8</c:v>
                </c:pt>
                <c:pt idx="29">
                  <c:v>8</c:v>
                </c:pt>
              </c:numCache>
            </c:numRef>
          </c:val>
          <c:extLst>
            <c:ext xmlns:c16="http://schemas.microsoft.com/office/drawing/2014/chart" uri="{C3380CC4-5D6E-409C-BE32-E72D297353CC}">
              <c16:uniqueId val="{00000002-A7DA-4AD4-A613-A8334A137C86}"/>
            </c:ext>
          </c:extLst>
        </c:ser>
        <c:ser>
          <c:idx val="4"/>
          <c:order val="3"/>
          <c:tx>
            <c:strRef>
              <c:f>'Treatment gaps run chart (2)'!$A$17</c:f>
              <c:strCache>
                <c:ptCount val="1"/>
                <c:pt idx="0">
                  <c:v>PCP deems pt not appropriate for treatment</c:v>
                </c:pt>
              </c:strCache>
            </c:strRef>
          </c:tx>
          <c:spPr>
            <a:solidFill>
              <a:schemeClr val="accent4"/>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(2)'!$B$17:$AE$17</c:f>
              <c:numCache>
                <c:formatCode>0.00</c:formatCode>
                <c:ptCount val="30"/>
                <c:pt idx="0">
                  <c:v>0</c:v>
                </c:pt>
                <c:pt idx="1">
                  <c:v>0</c:v>
                </c:pt>
                <c:pt idx="2">
                  <c:v>0</c:v>
                </c:pt>
                <c:pt idx="3">
                  <c:v>0</c:v>
                </c:pt>
                <c:pt idx="4">
                  <c:v>0</c:v>
                </c:pt>
                <c:pt idx="5">
                  <c:v>0</c:v>
                </c:pt>
                <c:pt idx="6">
                  <c:v>0</c:v>
                </c:pt>
                <c:pt idx="7">
                  <c:v>0</c:v>
                </c:pt>
                <c:pt idx="8">
                  <c:v>0</c:v>
                </c:pt>
                <c:pt idx="9">
                  <c:v>1</c:v>
                </c:pt>
                <c:pt idx="10">
                  <c:v>4</c:v>
                </c:pt>
                <c:pt idx="11">
                  <c:v>6</c:v>
                </c:pt>
                <c:pt idx="12">
                  <c:v>6</c:v>
                </c:pt>
                <c:pt idx="13">
                  <c:v>7</c:v>
                </c:pt>
                <c:pt idx="14">
                  <c:v>7</c:v>
                </c:pt>
                <c:pt idx="15">
                  <c:v>8</c:v>
                </c:pt>
                <c:pt idx="16">
                  <c:v>9</c:v>
                </c:pt>
                <c:pt idx="17">
                  <c:v>10</c:v>
                </c:pt>
                <c:pt idx="18">
                  <c:v>16</c:v>
                </c:pt>
                <c:pt idx="19">
                  <c:v>16</c:v>
                </c:pt>
                <c:pt idx="20">
                  <c:v>16</c:v>
                </c:pt>
                <c:pt idx="21">
                  <c:v>16</c:v>
                </c:pt>
                <c:pt idx="22">
                  <c:v>16</c:v>
                </c:pt>
                <c:pt idx="23">
                  <c:v>16</c:v>
                </c:pt>
                <c:pt idx="24">
                  <c:v>16</c:v>
                </c:pt>
                <c:pt idx="25">
                  <c:v>16</c:v>
                </c:pt>
                <c:pt idx="26">
                  <c:v>16</c:v>
                </c:pt>
                <c:pt idx="27">
                  <c:v>16</c:v>
                </c:pt>
                <c:pt idx="28">
                  <c:v>26</c:v>
                </c:pt>
                <c:pt idx="29">
                  <c:v>26</c:v>
                </c:pt>
              </c:numCache>
            </c:numRef>
          </c:val>
          <c:extLst>
            <c:ext xmlns:c16="http://schemas.microsoft.com/office/drawing/2014/chart" uri="{C3380CC4-5D6E-409C-BE32-E72D297353CC}">
              <c16:uniqueId val="{00000003-A7DA-4AD4-A613-A8334A137C86}"/>
            </c:ext>
          </c:extLst>
        </c:ser>
        <c:ser>
          <c:idx val="0"/>
          <c:order val="4"/>
          <c:tx>
            <c:strRef>
              <c:f>'Treatment gaps run chart (2)'!$A$13</c:f>
              <c:strCache>
                <c:ptCount val="1"/>
                <c:pt idx="0">
                  <c:v>Inreach in process</c:v>
                </c:pt>
              </c:strCache>
            </c:strRef>
          </c:tx>
          <c:spPr>
            <a:solidFill>
              <a:schemeClr val="accent5">
                <a:lumMod val="20%"/>
                <a:lumOff val="8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(2)'!$B$13:$AE$13</c:f>
              <c:numCache>
                <c:formatCode>0.00</c:formatCode>
                <c:ptCount val="30"/>
                <c:pt idx="0">
                  <c:v>93</c:v>
                </c:pt>
                <c:pt idx="1">
                  <c:v>93</c:v>
                </c:pt>
                <c:pt idx="2">
                  <c:v>93</c:v>
                </c:pt>
                <c:pt idx="3">
                  <c:v>93</c:v>
                </c:pt>
                <c:pt idx="4">
                  <c:v>93</c:v>
                </c:pt>
                <c:pt idx="5">
                  <c:v>93</c:v>
                </c:pt>
                <c:pt idx="6">
                  <c:v>93</c:v>
                </c:pt>
                <c:pt idx="7">
                  <c:v>90</c:v>
                </c:pt>
                <c:pt idx="8">
                  <c:v>88</c:v>
                </c:pt>
                <c:pt idx="9">
                  <c:v>85</c:v>
                </c:pt>
                <c:pt idx="10">
                  <c:v>76</c:v>
                </c:pt>
                <c:pt idx="11">
                  <c:v>72</c:v>
                </c:pt>
                <c:pt idx="12">
                  <c:v>70</c:v>
                </c:pt>
                <c:pt idx="13">
                  <c:v>68</c:v>
                </c:pt>
                <c:pt idx="14">
                  <c:v>66</c:v>
                </c:pt>
                <c:pt idx="15">
                  <c:v>64</c:v>
                </c:pt>
                <c:pt idx="16">
                  <c:v>62</c:v>
                </c:pt>
                <c:pt idx="17">
                  <c:v>59</c:v>
                </c:pt>
                <c:pt idx="18">
                  <c:v>47</c:v>
                </c:pt>
                <c:pt idx="19">
                  <c:v>47</c:v>
                </c:pt>
                <c:pt idx="20">
                  <c:v>47</c:v>
                </c:pt>
                <c:pt idx="21">
                  <c:v>47</c:v>
                </c:pt>
                <c:pt idx="22">
                  <c:v>47</c:v>
                </c:pt>
                <c:pt idx="23">
                  <c:v>47</c:v>
                </c:pt>
                <c:pt idx="24">
                  <c:v>47</c:v>
                </c:pt>
                <c:pt idx="25">
                  <c:v>47</c:v>
                </c:pt>
                <c:pt idx="26">
                  <c:v>47</c:v>
                </c:pt>
                <c:pt idx="27">
                  <c:v>47</c:v>
                </c:pt>
                <c:pt idx="28">
                  <c:v>30</c:v>
                </c:pt>
                <c:pt idx="29">
                  <c:v>30</c:v>
                </c:pt>
              </c:numCache>
            </c:numRef>
          </c:val>
          <c:extLst>
            <c:ext xmlns:c16="http://schemas.microsoft.com/office/drawing/2014/chart" uri="{C3380CC4-5D6E-409C-BE32-E72D297353CC}">
              <c16:uniqueId val="{00000004-A7DA-4AD4-A613-A8334A137C86}"/>
            </c:ext>
          </c:extLst>
        </c:ser>
        <c:dLbls>
          <c:showLegendKey val="0"/>
          <c:showVal val="0"/>
          <c:showCatName val="0"/>
          <c:showSerName val="0"/>
          <c:showPercent val="0"/>
          <c:showBubbleSize val="0"/>
        </c:dLbls>
        <c:axId val="580107176"/>
        <c:axId val="580107504"/>
      </c:areaChart>
      <c:catAx>
        <c:axId val="580107176"/>
        <c:scaling>
          <c:orientation val="minMax"/>
        </c:scaling>
        <c:delete val="0"/>
        <c:axPos val="b"/>
        <c:numFmt formatCode="m/d;@" sourceLinked="0"/>
        <c:majorTickMark val="out"/>
        <c:minorTickMark val="none"/>
        <c:tickLblPos val="nextTo"/>
        <c:spPr>
          <a:noFill/>
          <a:ln w="9525" cap="flat" cmpd="sng" algn="ctr">
            <a:solidFill>
              <a:schemeClr val="dk1">
                <a:lumMod val="15%"/>
                <a:lumOff val="85%"/>
              </a:schemeClr>
            </a:solidFill>
            <a:round/>
          </a:ln>
          <a:effectLst/>
        </c:spPr>
        <c:txPr>
          <a:bodyPr rot="-5400000" spcFirstLastPara="1" vertOverflow="ellipsis"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580107504"/>
        <c:crosses val="autoZero"/>
        <c:auto val="0"/>
        <c:lblAlgn val="ctr"/>
        <c:lblOffset val="100"/>
        <c:noMultiLvlLbl val="0"/>
      </c:catAx>
      <c:valAx>
        <c:axId val="580107504"/>
        <c:scaling>
          <c:orientation val="minMax"/>
        </c:scaling>
        <c:delete val="1"/>
        <c:axPos val="l"/>
        <c:majorGridlines>
          <c:spPr>
            <a:ln w="9525" cap="flat" cmpd="sng" algn="ctr">
              <a:solidFill>
                <a:schemeClr val="dk1">
                  <a:lumMod val="15%"/>
                  <a:lumOff val="85%"/>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200" dirty="0"/>
                  <a:t># Patients</a:t>
                </a:r>
              </a:p>
            </c:rich>
          </c:tx>
          <c:layout>
            <c:manualLayout>
              <c:xMode val="edge"/>
              <c:yMode val="edge"/>
              <c:x val="1.7125659051322095E-3"/>
              <c:y val="0.38566919264472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crossAx val="580107176"/>
        <c:crosses val="autoZero"/>
        <c:crossBetween val="midCat"/>
      </c:valAx>
      <c:spPr>
        <a:pattFill prst="ltDnDiag">
          <a:fgClr>
            <a:schemeClr val="dk1">
              <a:lumMod val="15%"/>
              <a:lumOff val="85%"/>
            </a:schemeClr>
          </a:fgClr>
          <a:bgClr>
            <a:schemeClr val="lt1"/>
          </a:bgClr>
        </a:patt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purl.oclc.org/ooxml/drawingml/chart" xmlns:a="http://purl.oclc.org/ooxml/drawingml/main" xmlns:r="http://purl.oclc.org/ooxml/officeDocument/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'Treatment gaps run chart (2)'!$A$14</c:f>
              <c:strCache>
                <c:ptCount val="1"/>
                <c:pt idx="0">
                  <c:v>Patient treated</c:v>
                </c:pt>
              </c:strCache>
            </c:strRef>
          </c:tx>
          <c:spPr>
            <a:solidFill>
              <a:schemeClr val="accent2">
                <a:lumMod val="75%"/>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(2)'!$B$14:$AE$14</c:f>
              <c:numCache>
                <c:formatCode>0.00</c:formatCode>
                <c:ptCount val="30"/>
                <c:pt idx="0">
                  <c:v>0</c:v>
                </c:pt>
                <c:pt idx="1">
                  <c:v>0</c:v>
                </c:pt>
                <c:pt idx="2">
                  <c:v>0</c:v>
                </c:pt>
                <c:pt idx="3">
                  <c:v>0</c:v>
                </c:pt>
                <c:pt idx="4">
                  <c:v>0</c:v>
                </c:pt>
                <c:pt idx="5">
                  <c:v>0</c:v>
                </c:pt>
                <c:pt idx="6">
                  <c:v>0</c:v>
                </c:pt>
                <c:pt idx="7">
                  <c:v>2</c:v>
                </c:pt>
                <c:pt idx="8">
                  <c:v>4</c:v>
                </c:pt>
                <c:pt idx="9">
                  <c:v>4</c:v>
                </c:pt>
                <c:pt idx="10">
                  <c:v>4</c:v>
                </c:pt>
                <c:pt idx="11">
                  <c:v>4</c:v>
                </c:pt>
                <c:pt idx="12">
                  <c:v>4</c:v>
                </c:pt>
                <c:pt idx="13">
                  <c:v>5</c:v>
                </c:pt>
                <c:pt idx="14">
                  <c:v>6</c:v>
                </c:pt>
                <c:pt idx="15">
                  <c:v>7</c:v>
                </c:pt>
                <c:pt idx="16">
                  <c:v>8</c:v>
                </c:pt>
                <c:pt idx="17">
                  <c:v>9</c:v>
                </c:pt>
                <c:pt idx="18">
                  <c:v>10</c:v>
                </c:pt>
                <c:pt idx="19">
                  <c:v>10</c:v>
                </c:pt>
                <c:pt idx="20">
                  <c:v>10</c:v>
                </c:pt>
                <c:pt idx="21">
                  <c:v>10</c:v>
                </c:pt>
                <c:pt idx="22">
                  <c:v>10</c:v>
                </c:pt>
                <c:pt idx="23">
                  <c:v>10</c:v>
                </c:pt>
                <c:pt idx="24">
                  <c:v>10</c:v>
                </c:pt>
                <c:pt idx="25">
                  <c:v>10</c:v>
                </c:pt>
                <c:pt idx="26">
                  <c:v>10</c:v>
                </c:pt>
                <c:pt idx="27">
                  <c:v>10</c:v>
                </c:pt>
                <c:pt idx="28">
                  <c:v>17</c:v>
                </c:pt>
                <c:pt idx="29">
                  <c:v>17</c:v>
                </c:pt>
              </c:numCache>
            </c:numRef>
          </c:val>
          <c:extLst>
            <c:ext xmlns:c16="http://schemas.microsoft.com/office/drawing/2014/chart" uri="{C3380CC4-5D6E-409C-BE32-E72D297353CC}">
              <c16:uniqueId val="{00000000-A7DA-4AD4-A613-A8334A137C86}"/>
            </c:ext>
          </c:extLst>
        </c:ser>
        <c:ser>
          <c:idx val="2"/>
          <c:order val="1"/>
          <c:tx>
            <c:strRef>
              <c:f>'Treatment gaps run chart (2)'!$A$15</c:f>
              <c:strCache>
                <c:ptCount val="1"/>
                <c:pt idx="0">
                  <c:v>Treatment ordered, not yet given</c:v>
                </c:pt>
              </c:strCache>
            </c:strRef>
          </c:tx>
          <c:spPr>
            <a:solidFill>
              <a:schemeClr val="accent2">
                <a:lumMod val="60%"/>
                <a:lumOff val="4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(2)'!$B$15:$AE$15</c:f>
              <c:numCache>
                <c:formatCode>0.00</c:formatCode>
                <c:ptCount val="30"/>
                <c:pt idx="0">
                  <c:v>0</c:v>
                </c:pt>
                <c:pt idx="1">
                  <c:v>0</c:v>
                </c:pt>
                <c:pt idx="2">
                  <c:v>0</c:v>
                </c:pt>
                <c:pt idx="3">
                  <c:v>0</c:v>
                </c:pt>
                <c:pt idx="4">
                  <c:v>0</c:v>
                </c:pt>
                <c:pt idx="5">
                  <c:v>0</c:v>
                </c:pt>
                <c:pt idx="6">
                  <c:v>0</c:v>
                </c:pt>
                <c:pt idx="7">
                  <c:v>0</c:v>
                </c:pt>
                <c:pt idx="8">
                  <c:v>0</c:v>
                </c:pt>
                <c:pt idx="9">
                  <c:v>2</c:v>
                </c:pt>
                <c:pt idx="10">
                  <c:v>2</c:v>
                </c:pt>
                <c:pt idx="11">
                  <c:v>3</c:v>
                </c:pt>
                <c:pt idx="12">
                  <c:v>5</c:v>
                </c:pt>
                <c:pt idx="13">
                  <c:v>5</c:v>
                </c:pt>
                <c:pt idx="14">
                  <c:v>6</c:v>
                </c:pt>
                <c:pt idx="15">
                  <c:v>6</c:v>
                </c:pt>
                <c:pt idx="16">
                  <c:v>6</c:v>
                </c:pt>
                <c:pt idx="17">
                  <c:v>6</c:v>
                </c:pt>
                <c:pt idx="18">
                  <c:v>7</c:v>
                </c:pt>
                <c:pt idx="19">
                  <c:v>7</c:v>
                </c:pt>
                <c:pt idx="20">
                  <c:v>7</c:v>
                </c:pt>
                <c:pt idx="21">
                  <c:v>7</c:v>
                </c:pt>
                <c:pt idx="22">
                  <c:v>7</c:v>
                </c:pt>
                <c:pt idx="23">
                  <c:v>7</c:v>
                </c:pt>
                <c:pt idx="24">
                  <c:v>7</c:v>
                </c:pt>
                <c:pt idx="25">
                  <c:v>7</c:v>
                </c:pt>
                <c:pt idx="26">
                  <c:v>7</c:v>
                </c:pt>
                <c:pt idx="27">
                  <c:v>7</c:v>
                </c:pt>
                <c:pt idx="28">
                  <c:v>4</c:v>
                </c:pt>
                <c:pt idx="29">
                  <c:v>4</c:v>
                </c:pt>
              </c:numCache>
            </c:numRef>
          </c:val>
          <c:extLst>
            <c:ext xmlns:c16="http://schemas.microsoft.com/office/drawing/2014/chart" uri="{C3380CC4-5D6E-409C-BE32-E72D297353CC}">
              <c16:uniqueId val="{00000001-A7DA-4AD4-A613-A8334A137C86}"/>
            </c:ext>
          </c:extLst>
        </c:ser>
        <c:ser>
          <c:idx val="3"/>
          <c:order val="2"/>
          <c:tx>
            <c:strRef>
              <c:f>'Treatment gaps run chart (2)'!$A$16</c:f>
              <c:strCache>
                <c:ptCount val="1"/>
                <c:pt idx="0">
                  <c:v>Patient declined treatment</c:v>
                </c:pt>
              </c:strCache>
            </c:strRef>
          </c:tx>
          <c:spPr>
            <a:solidFill>
              <a:schemeClr val="accent6"/>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(2)'!$B$16:$AE$16</c:f>
              <c:numCache>
                <c:formatCode>0.00</c:formatCode>
                <c:ptCount val="30"/>
                <c:pt idx="0">
                  <c:v>0</c:v>
                </c:pt>
                <c:pt idx="1">
                  <c:v>0</c:v>
                </c:pt>
                <c:pt idx="2">
                  <c:v>0</c:v>
                </c:pt>
                <c:pt idx="3">
                  <c:v>0</c:v>
                </c:pt>
                <c:pt idx="4">
                  <c:v>0</c:v>
                </c:pt>
                <c:pt idx="5">
                  <c:v>0</c:v>
                </c:pt>
                <c:pt idx="6">
                  <c:v>0</c:v>
                </c:pt>
                <c:pt idx="7">
                  <c:v>1</c:v>
                </c:pt>
                <c:pt idx="8">
                  <c:v>1</c:v>
                </c:pt>
                <c:pt idx="9">
                  <c:v>1</c:v>
                </c:pt>
                <c:pt idx="10">
                  <c:v>2</c:v>
                </c:pt>
                <c:pt idx="11">
                  <c:v>2</c:v>
                </c:pt>
                <c:pt idx="12">
                  <c:v>2</c:v>
                </c:pt>
                <c:pt idx="13">
                  <c:v>2</c:v>
                </c:pt>
                <c:pt idx="14">
                  <c:v>2</c:v>
                </c:pt>
                <c:pt idx="15">
                  <c:v>2</c:v>
                </c:pt>
                <c:pt idx="16">
                  <c:v>2</c:v>
                </c:pt>
                <c:pt idx="17">
                  <c:v>3</c:v>
                </c:pt>
                <c:pt idx="18">
                  <c:v>7</c:v>
                </c:pt>
                <c:pt idx="19">
                  <c:v>7</c:v>
                </c:pt>
                <c:pt idx="20">
                  <c:v>7</c:v>
                </c:pt>
                <c:pt idx="21">
                  <c:v>7</c:v>
                </c:pt>
                <c:pt idx="22">
                  <c:v>7</c:v>
                </c:pt>
                <c:pt idx="23">
                  <c:v>7</c:v>
                </c:pt>
                <c:pt idx="24">
                  <c:v>7</c:v>
                </c:pt>
                <c:pt idx="25">
                  <c:v>7</c:v>
                </c:pt>
                <c:pt idx="26">
                  <c:v>7</c:v>
                </c:pt>
                <c:pt idx="27">
                  <c:v>7</c:v>
                </c:pt>
                <c:pt idx="28">
                  <c:v>8</c:v>
                </c:pt>
                <c:pt idx="29">
                  <c:v>8</c:v>
                </c:pt>
              </c:numCache>
            </c:numRef>
          </c:val>
          <c:extLst>
            <c:ext xmlns:c16="http://schemas.microsoft.com/office/drawing/2014/chart" uri="{C3380CC4-5D6E-409C-BE32-E72D297353CC}">
              <c16:uniqueId val="{00000002-A7DA-4AD4-A613-A8334A137C86}"/>
            </c:ext>
          </c:extLst>
        </c:ser>
        <c:ser>
          <c:idx val="4"/>
          <c:order val="3"/>
          <c:tx>
            <c:strRef>
              <c:f>'Treatment gaps run chart (2)'!$A$17</c:f>
              <c:strCache>
                <c:ptCount val="1"/>
                <c:pt idx="0">
                  <c:v>PCP deems pt not appropriate for treatment</c:v>
                </c:pt>
              </c:strCache>
            </c:strRef>
          </c:tx>
          <c:spPr>
            <a:solidFill>
              <a:schemeClr val="accent4"/>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(2)'!$B$17:$AE$17</c:f>
              <c:numCache>
                <c:formatCode>0.00</c:formatCode>
                <c:ptCount val="30"/>
                <c:pt idx="0">
                  <c:v>0</c:v>
                </c:pt>
                <c:pt idx="1">
                  <c:v>0</c:v>
                </c:pt>
                <c:pt idx="2">
                  <c:v>0</c:v>
                </c:pt>
                <c:pt idx="3">
                  <c:v>0</c:v>
                </c:pt>
                <c:pt idx="4">
                  <c:v>0</c:v>
                </c:pt>
                <c:pt idx="5">
                  <c:v>0</c:v>
                </c:pt>
                <c:pt idx="6">
                  <c:v>0</c:v>
                </c:pt>
                <c:pt idx="7">
                  <c:v>0</c:v>
                </c:pt>
                <c:pt idx="8">
                  <c:v>0</c:v>
                </c:pt>
                <c:pt idx="9">
                  <c:v>1</c:v>
                </c:pt>
                <c:pt idx="10">
                  <c:v>4</c:v>
                </c:pt>
                <c:pt idx="11">
                  <c:v>6</c:v>
                </c:pt>
                <c:pt idx="12">
                  <c:v>6</c:v>
                </c:pt>
                <c:pt idx="13">
                  <c:v>7</c:v>
                </c:pt>
                <c:pt idx="14">
                  <c:v>7</c:v>
                </c:pt>
                <c:pt idx="15">
                  <c:v>8</c:v>
                </c:pt>
                <c:pt idx="16">
                  <c:v>9</c:v>
                </c:pt>
                <c:pt idx="17">
                  <c:v>10</c:v>
                </c:pt>
                <c:pt idx="18">
                  <c:v>16</c:v>
                </c:pt>
                <c:pt idx="19">
                  <c:v>16</c:v>
                </c:pt>
                <c:pt idx="20">
                  <c:v>16</c:v>
                </c:pt>
                <c:pt idx="21">
                  <c:v>16</c:v>
                </c:pt>
                <c:pt idx="22">
                  <c:v>16</c:v>
                </c:pt>
                <c:pt idx="23">
                  <c:v>16</c:v>
                </c:pt>
                <c:pt idx="24">
                  <c:v>16</c:v>
                </c:pt>
                <c:pt idx="25">
                  <c:v>16</c:v>
                </c:pt>
                <c:pt idx="26">
                  <c:v>16</c:v>
                </c:pt>
                <c:pt idx="27">
                  <c:v>16</c:v>
                </c:pt>
                <c:pt idx="28">
                  <c:v>26</c:v>
                </c:pt>
                <c:pt idx="29">
                  <c:v>26</c:v>
                </c:pt>
              </c:numCache>
            </c:numRef>
          </c:val>
          <c:extLst>
            <c:ext xmlns:c16="http://schemas.microsoft.com/office/drawing/2014/chart" uri="{C3380CC4-5D6E-409C-BE32-E72D297353CC}">
              <c16:uniqueId val="{00000003-A7DA-4AD4-A613-A8334A137C86}"/>
            </c:ext>
          </c:extLst>
        </c:ser>
        <c:ser>
          <c:idx val="0"/>
          <c:order val="4"/>
          <c:tx>
            <c:strRef>
              <c:f>'Treatment gaps run chart (2)'!$A$13</c:f>
              <c:strCache>
                <c:ptCount val="1"/>
                <c:pt idx="0">
                  <c:v>Inreach in process</c:v>
                </c:pt>
              </c:strCache>
            </c:strRef>
          </c:tx>
          <c:spPr>
            <a:solidFill>
              <a:schemeClr val="accent5">
                <a:lumMod val="20%"/>
                <a:lumOff val="80%"/>
              </a:schemeClr>
            </a:solidFill>
            <a:ln>
              <a:solidFill>
                <a:schemeClr val="accent1"/>
              </a:solidFill>
            </a:ln>
            <a:effectLst/>
          </c:spPr>
          <c:cat>
            <c:numRef>
              <c:f>'Treatment gaps run chart (2)'!$B$12:$AF$12</c:f>
              <c:numCache>
                <c:formatCode>m/d/yyyy</c:formatCode>
                <c:ptCount val="31"/>
                <c:pt idx="0">
                  <c:v>43498</c:v>
                </c:pt>
                <c:pt idx="1">
                  <c:v>43505</c:v>
                </c:pt>
                <c:pt idx="2">
                  <c:v>43512</c:v>
                </c:pt>
                <c:pt idx="3">
                  <c:v>43519</c:v>
                </c:pt>
                <c:pt idx="4">
                  <c:v>43526</c:v>
                </c:pt>
                <c:pt idx="5">
                  <c:v>43533</c:v>
                </c:pt>
                <c:pt idx="6">
                  <c:v>43540</c:v>
                </c:pt>
                <c:pt idx="7">
                  <c:v>43547</c:v>
                </c:pt>
                <c:pt idx="8">
                  <c:v>43554</c:v>
                </c:pt>
                <c:pt idx="9">
                  <c:v>43561</c:v>
                </c:pt>
                <c:pt idx="10">
                  <c:v>43568</c:v>
                </c:pt>
                <c:pt idx="11">
                  <c:v>43575</c:v>
                </c:pt>
                <c:pt idx="12">
                  <c:v>43582</c:v>
                </c:pt>
                <c:pt idx="13">
                  <c:v>43589</c:v>
                </c:pt>
                <c:pt idx="14">
                  <c:v>43596</c:v>
                </c:pt>
                <c:pt idx="15">
                  <c:v>43603</c:v>
                </c:pt>
                <c:pt idx="16">
                  <c:v>43610</c:v>
                </c:pt>
                <c:pt idx="17">
                  <c:v>43617</c:v>
                </c:pt>
                <c:pt idx="18">
                  <c:v>43624</c:v>
                </c:pt>
                <c:pt idx="19" formatCode="d\-mmm">
                  <c:v>43631</c:v>
                </c:pt>
                <c:pt idx="20" formatCode="d\-mmm">
                  <c:v>43638</c:v>
                </c:pt>
                <c:pt idx="21" formatCode="d\-mmm">
                  <c:v>43645</c:v>
                </c:pt>
                <c:pt idx="22" formatCode="d\-mmm">
                  <c:v>43643</c:v>
                </c:pt>
                <c:pt idx="23" formatCode="d\-mmm">
                  <c:v>43652</c:v>
                </c:pt>
                <c:pt idx="24" formatCode="d\-mmm">
                  <c:v>42929</c:v>
                </c:pt>
                <c:pt idx="25" formatCode="d\-mmm">
                  <c:v>43666</c:v>
                </c:pt>
                <c:pt idx="26">
                  <c:v>43680</c:v>
                </c:pt>
                <c:pt idx="27">
                  <c:v>43687</c:v>
                </c:pt>
                <c:pt idx="28">
                  <c:v>43694</c:v>
                </c:pt>
                <c:pt idx="29">
                  <c:v>43701</c:v>
                </c:pt>
              </c:numCache>
            </c:numRef>
          </c:cat>
          <c:val>
            <c:numRef>
              <c:f>'Treatment gaps run chart (2)'!$B$13:$AE$13</c:f>
              <c:numCache>
                <c:formatCode>0.00</c:formatCode>
                <c:ptCount val="30"/>
                <c:pt idx="0">
                  <c:v>93</c:v>
                </c:pt>
                <c:pt idx="1">
                  <c:v>93</c:v>
                </c:pt>
                <c:pt idx="2">
                  <c:v>93</c:v>
                </c:pt>
                <c:pt idx="3">
                  <c:v>93</c:v>
                </c:pt>
                <c:pt idx="4">
                  <c:v>93</c:v>
                </c:pt>
                <c:pt idx="5">
                  <c:v>93</c:v>
                </c:pt>
                <c:pt idx="6">
                  <c:v>93</c:v>
                </c:pt>
                <c:pt idx="7">
                  <c:v>90</c:v>
                </c:pt>
                <c:pt idx="8">
                  <c:v>88</c:v>
                </c:pt>
                <c:pt idx="9">
                  <c:v>85</c:v>
                </c:pt>
                <c:pt idx="10">
                  <c:v>76</c:v>
                </c:pt>
                <c:pt idx="11">
                  <c:v>72</c:v>
                </c:pt>
                <c:pt idx="12">
                  <c:v>70</c:v>
                </c:pt>
                <c:pt idx="13">
                  <c:v>68</c:v>
                </c:pt>
                <c:pt idx="14">
                  <c:v>66</c:v>
                </c:pt>
                <c:pt idx="15">
                  <c:v>64</c:v>
                </c:pt>
                <c:pt idx="16">
                  <c:v>62</c:v>
                </c:pt>
                <c:pt idx="17">
                  <c:v>59</c:v>
                </c:pt>
                <c:pt idx="18">
                  <c:v>47</c:v>
                </c:pt>
                <c:pt idx="19">
                  <c:v>47</c:v>
                </c:pt>
                <c:pt idx="20">
                  <c:v>47</c:v>
                </c:pt>
                <c:pt idx="21">
                  <c:v>47</c:v>
                </c:pt>
                <c:pt idx="22">
                  <c:v>47</c:v>
                </c:pt>
                <c:pt idx="23">
                  <c:v>47</c:v>
                </c:pt>
                <c:pt idx="24">
                  <c:v>47</c:v>
                </c:pt>
                <c:pt idx="25">
                  <c:v>47</c:v>
                </c:pt>
                <c:pt idx="26">
                  <c:v>47</c:v>
                </c:pt>
                <c:pt idx="27">
                  <c:v>47</c:v>
                </c:pt>
                <c:pt idx="28">
                  <c:v>30</c:v>
                </c:pt>
                <c:pt idx="29">
                  <c:v>30</c:v>
                </c:pt>
              </c:numCache>
            </c:numRef>
          </c:val>
          <c:extLst>
            <c:ext xmlns:c16="http://schemas.microsoft.com/office/drawing/2014/chart" uri="{C3380CC4-5D6E-409C-BE32-E72D297353CC}">
              <c16:uniqueId val="{00000004-A7DA-4AD4-A613-A8334A137C86}"/>
            </c:ext>
          </c:extLst>
        </c:ser>
        <c:dLbls>
          <c:showLegendKey val="0"/>
          <c:showVal val="0"/>
          <c:showCatName val="0"/>
          <c:showSerName val="0"/>
          <c:showPercent val="0"/>
          <c:showBubbleSize val="0"/>
        </c:dLbls>
        <c:axId val="580107176"/>
        <c:axId val="580107504"/>
      </c:areaChart>
      <c:catAx>
        <c:axId val="580107176"/>
        <c:scaling>
          <c:orientation val="minMax"/>
        </c:scaling>
        <c:delete val="0"/>
        <c:axPos val="b"/>
        <c:numFmt formatCode="m/d;@" sourceLinked="0"/>
        <c:majorTickMark val="out"/>
        <c:minorTickMark val="none"/>
        <c:tickLblPos val="nextTo"/>
        <c:spPr>
          <a:noFill/>
          <a:ln w="9525" cap="flat" cmpd="sng" algn="ctr">
            <a:solidFill>
              <a:schemeClr val="dk1">
                <a:lumMod val="15%"/>
                <a:lumOff val="85%"/>
              </a:schemeClr>
            </a:solidFill>
            <a:round/>
          </a:ln>
          <a:effectLst/>
        </c:spPr>
        <c:txPr>
          <a:bodyPr rot="-5400000" spcFirstLastPara="1" vertOverflow="ellipsis"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580107504"/>
        <c:crosses val="autoZero"/>
        <c:auto val="0"/>
        <c:lblAlgn val="ctr"/>
        <c:lblOffset val="100"/>
        <c:noMultiLvlLbl val="0"/>
      </c:catAx>
      <c:valAx>
        <c:axId val="580107504"/>
        <c:scaling>
          <c:orientation val="minMax"/>
        </c:scaling>
        <c:delete val="1"/>
        <c:axPos val="l"/>
        <c:majorGridlines>
          <c:spPr>
            <a:ln w="9525" cap="flat" cmpd="sng" algn="ctr">
              <a:solidFill>
                <a:schemeClr val="dk1">
                  <a:lumMod val="15%"/>
                  <a:lumOff val="85%"/>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200" dirty="0"/>
                  <a:t># Patients</a:t>
                </a:r>
              </a:p>
            </c:rich>
          </c:tx>
          <c:layout>
            <c:manualLayout>
              <c:xMode val="edge"/>
              <c:yMode val="edge"/>
              <c:x val="1.7125659051322095E-3"/>
              <c:y val="0.385669192644726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crossAx val="580107176"/>
        <c:crosses val="autoZero"/>
        <c:crossBetween val="midCat"/>
      </c:valAx>
      <c:spPr>
        <a:pattFill prst="ltDnDiag">
          <a:fgClr>
            <a:schemeClr val="dk1">
              <a:lumMod val="15%"/>
              <a:lumOff val="85%"/>
            </a:schemeClr>
          </a:fgClr>
          <a:bgClr>
            <a:schemeClr val="lt1"/>
          </a:bgClr>
        </a:patt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2.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3.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4.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5.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6.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colors7.xml><?xml version="1.0" encoding="utf-8"?>
<cs:colorStyle xmlns:cs="http://schemas.microsoft.com/office/drawing/2012/chartStyle" xmlns:a="http://purl.oclc.org/ooxml/drawingml/main" meth="cycle" id="10">
  <a:schemeClr val="accent1"/>
  <a:schemeClr val="accent2"/>
  <a:schemeClr val="accent3"/>
  <a:schemeClr val="accent4"/>
  <a:schemeClr val="accent5"/>
  <a:schemeClr val="accent6"/>
  <cs:variation/>
  <cs:variation>
    <a:lumMod val="60%"/>
  </cs:variation>
  <cs:variation>
    <a:lumMod val="80%"/>
    <a:lumOff val="20%"/>
  </cs:variation>
  <cs:variation>
    <a:lumMod val="80%"/>
  </cs:variation>
  <cs:variation>
    <a:lumMod val="60%"/>
    <a:lumOff val="40%"/>
  </cs:variation>
  <cs:variation>
    <a:lumMod val="50%"/>
  </cs:variation>
  <cs:variation>
    <a:lumMod val="70%"/>
    <a:lumOff val="30%"/>
  </cs:variation>
  <cs:variation>
    <a:lumMod val="70%"/>
  </cs:variation>
  <cs:variation>
    <a:lumMod val="50%"/>
    <a:lumOff val="50%"/>
  </cs:variation>
</cs:colorStyle>
</file>

<file path=ppt/charts/style1.xml><?xml version="1.0" encoding="utf-8"?>
<cs:chartStyle xmlns:cs="http://schemas.microsoft.com/office/drawing/2012/chartStyle" xmlns:a="http://purl.oclc.org/ooxml/drawingml/main" id="276">
  <cs:axisTitle>
    <cs:lnRef idx="0"/>
    <cs:fillRef idx="0"/>
    <cs:effectRef idx="0"/>
    <cs:fontRef idx="minor">
      <a:schemeClr val="tx1">
        <a:lumMod val="65%"/>
        <a:lumOff val="35%"/>
      </a:schemeClr>
    </cs:fontRef>
    <cs:defRPr sz="100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000" kern="1200"/>
  </cs:chartArea>
  <cs:dataLabel>
    <cs:lnRef idx="0"/>
    <cs:fillRef idx="0"/>
    <cs:effectRef idx="0"/>
    <cs:fontRef idx="minor">
      <a:schemeClr val="tx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900" kern="1200"/>
  </cs:dataTable>
  <cs:downBar>
    <cs:lnRef idx="0"/>
    <cs:fillRef idx="0"/>
    <cs:effectRef idx="0"/>
    <cs:fontRef idx="minor">
      <a:schemeClr val="tx1"/>
    </cs:fontRef>
    <cs:spPr>
      <a:solidFill>
        <a:schemeClr val="dk1">
          <a:lumMod val="75%"/>
          <a:lumOff val="25%"/>
        </a:schemeClr>
      </a:solidFill>
      <a:ln w="9525" cap="flat" cmpd="sng" algn="ctr">
        <a:solidFill>
          <a:schemeClr val="tx1">
            <a:lumMod val="65%"/>
            <a:lumOff val="35%"/>
          </a:schemeClr>
        </a:solidFill>
        <a:round/>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ln w="9525" cap="flat" cmpd="sng" algn="ctr">
        <a:solidFill>
          <a:schemeClr val="tx1">
            <a:lumMod val="15%"/>
            <a:lumOff val="85%"/>
          </a:schemeClr>
        </a:solidFill>
        <a:round/>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50%"/>
            <a:lumOff val="50%"/>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
            <a:lumOff val="35%"/>
          </a:schemeClr>
        </a:solidFill>
        <a:round/>
      </a:ln>
    </cs:spPr>
  </cs:upBar>
  <cs:valueAxis>
    <cs:lnRef idx="0"/>
    <cs:fillRef idx="0"/>
    <cs:effectRef idx="0"/>
    <cs:fontRef idx="minor">
      <a:schemeClr val="tx1">
        <a:lumMod val="65%"/>
        <a:lumOff val="35%"/>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purl.oclc.org/ooxml/drawingml/main" id="282">
  <cs:axisTitle>
    <cs:lnRef idx="0"/>
    <cs:fillRef idx="0"/>
    <cs:effectRef idx="0"/>
    <cs:fontRef idx="minor">
      <a:schemeClr val="dk1">
        <a:lumMod val="65%"/>
        <a:lumOff val="35%"/>
      </a:schemeClr>
    </cs:fontRef>
    <cs:defRPr sz="900" b="1" kern="1200"/>
  </cs:axisTitle>
  <cs:category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
            <a:lumOff val="85%"/>
          </a:schemeClr>
        </a:solidFill>
        <a:round/>
      </a:ln>
    </cs:spPr>
    <cs:defRPr sz="900" kern="1200"/>
  </cs:chartArea>
  <cs:dataLabel>
    <cs:lnRef idx="0"/>
    <cs:fillRef idx="0"/>
    <cs:effectRef idx="0"/>
    <cs:fontRef idx="minor">
      <a:schemeClr val="dk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800" kern="1200"/>
  </cs:dataTable>
  <cs:downBar>
    <cs:lnRef idx="0"/>
    <cs:fillRef idx="0"/>
    <cs:effectRef idx="0"/>
    <cs:fontRef idx="minor">
      <a:schemeClr val="dk1"/>
    </cs:fontRef>
    <cs:spPr>
      <a:solidFill>
        <a:schemeClr val="dk1">
          <a:lumMod val="75%"/>
          <a:lumOff val="25%"/>
        </a:schemeClr>
      </a:solidFill>
      <a:ln w="9525" cap="flat" cmpd="sng" algn="ctr">
        <a:solidFill>
          <a:schemeClr val="dk1">
            <a:lumMod val="50%"/>
            <a:lumOff val="50%"/>
          </a:schemeClr>
        </a:solidFill>
        <a:round/>
      </a:ln>
    </cs:spPr>
  </cs:downBar>
  <cs:dropLine>
    <cs:lnRef idx="0"/>
    <cs:fillRef idx="0"/>
    <cs:effectRef idx="0"/>
    <cs:fontRef idx="minor">
      <a:schemeClr val="dk1"/>
    </cs:fontRef>
    <cs:spPr>
      <a:ln w="9525" cap="flat" cmpd="sng" algn="ctr">
        <a:solidFill>
          <a:schemeClr val="dk1">
            <a:lumMod val="35%"/>
            <a:lumOff val="65%"/>
          </a:schemeClr>
        </a:solidFill>
        <a:round/>
      </a:ln>
    </cs:spPr>
  </cs:dropLine>
  <cs:errorBar>
    <cs:lnRef idx="0"/>
    <cs:fillRef idx="0"/>
    <cs:effectRef idx="0"/>
    <cs:fontRef idx="minor">
      <a:schemeClr val="dk1"/>
    </cs:fontRef>
    <cs:spPr>
      <a:ln w="9525" cap="flat" cmpd="sng" algn="ctr">
        <a:solidFill>
          <a:schemeClr val="dk1">
            <a:lumMod val="50%"/>
            <a:lumOff val="50%"/>
          </a:schemeClr>
        </a:solidFill>
        <a:round/>
      </a:ln>
    </cs:spPr>
  </cs:errorBar>
  <cs:floor>
    <cs:lnRef idx="0"/>
    <cs:fillRef idx="0"/>
    <cs:effectRef idx="0"/>
    <cs:fontRef idx="minor">
      <a:schemeClr val="dk1"/>
    </cs:fontRef>
    <cs:spPr>
      <a:pattFill prst="ltDnDiag">
        <a:fgClr>
          <a:schemeClr val="dk1">
            <a:lumMod val="15%"/>
            <a:lumOff val="85%"/>
          </a:schemeClr>
        </a:fgClr>
        <a:bgClr>
          <a:schemeClr val="lt1"/>
        </a:bgClr>
      </a:pattFill>
    </cs:spPr>
  </cs:floor>
  <cs:gridlineMajor>
    <cs:lnRef idx="0"/>
    <cs:fillRef idx="0"/>
    <cs:effectRef idx="0"/>
    <cs:fontRef idx="minor">
      <a:schemeClr val="dk1"/>
    </cs:fontRef>
    <cs:spPr>
      <a:ln w="9525" cap="flat" cmpd="sng" algn="ctr">
        <a:solidFill>
          <a:schemeClr val="dk1">
            <a:lumMod val="15%"/>
            <a:lumOff val="85%"/>
          </a:schemeClr>
        </a:solidFill>
        <a:round/>
      </a:ln>
    </cs:spPr>
  </cs:gridlineMajor>
  <cs:gridlineMinor>
    <cs:lnRef idx="0"/>
    <cs:fillRef idx="0"/>
    <cs:effectRef idx="0"/>
    <cs:fontRef idx="minor">
      <a:schemeClr val="dk1"/>
    </cs:fontRef>
    <cs:spPr>
      <a:ln w="9525" cap="flat" cmpd="sng" algn="ctr">
        <a:solidFill>
          <a:schemeClr val="dk1">
            <a:lumMod val="5%"/>
            <a:lumOff val="95%"/>
          </a:schemeClr>
        </a:solidFill>
        <a:round/>
      </a:ln>
    </cs:spPr>
  </cs:gridlineMinor>
  <cs:hiLoLine>
    <cs:lnRef idx="0"/>
    <cs:fillRef idx="0"/>
    <cs:effectRef idx="0"/>
    <cs:fontRef idx="minor">
      <a:schemeClr val="dk1"/>
    </cs:fontRef>
    <cs:spPr>
      <a:ln w="9525" cap="flat" cmpd="sng" algn="ctr">
        <a:solidFill>
          <a:schemeClr val="dk1">
            <a:lumMod val="35%"/>
            <a:lumOff val="65%"/>
          </a:schemeClr>
        </a:solidFill>
        <a:round/>
      </a:ln>
    </cs:spPr>
  </cs:hiLoLine>
  <cs:leaderLine>
    <cs:lnRef idx="0"/>
    <cs:fillRef idx="0"/>
    <cs:effectRef idx="0"/>
    <cs:fontRef idx="minor">
      <a:schemeClr val="dk1"/>
    </cs:fontRef>
    <cs:spPr>
      <a:ln w="9525" cap="flat" cmpd="sng" algn="ctr">
        <a:solidFill>
          <a:schemeClr val="dk1">
            <a:lumMod val="35%"/>
            <a:lumOff val="65%"/>
          </a:schemeClr>
        </a:solidFill>
        <a:round/>
      </a:ln>
    </cs:spPr>
  </cs:leaderLine>
  <cs:legend>
    <cs:lnRef idx="0"/>
    <cs:fillRef idx="0"/>
    <cs:effectRef idx="0"/>
    <cs:fontRef idx="minor">
      <a:schemeClr val="dk1">
        <a:lumMod val="65%"/>
        <a:lumOff val="35%"/>
      </a:schemeClr>
    </cs:fontRef>
    <cs:defRPr sz="900" kern="1200"/>
  </cs:legend>
  <cs:plotArea>
    <cs:lnRef idx="0"/>
    <cs:fillRef idx="0"/>
    <cs:effectRef idx="0"/>
    <cs:fontRef idx="minor">
      <a:schemeClr val="dk1"/>
    </cs:fontRef>
    <cs:spPr>
      <a:pattFill prst="ltDnDiag">
        <a:fgClr>
          <a:schemeClr val="dk1">
            <a:lumMod val="15%"/>
            <a:lumOff val="85%"/>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seriesAxis>
  <cs:seriesLine>
    <cs:lnRef idx="0"/>
    <cs:fillRef idx="0"/>
    <cs:effectRef idx="0"/>
    <cs:fontRef idx="minor">
      <a:schemeClr val="dk1"/>
    </cs:fontRef>
    <cs:spPr>
      <a:ln w="9525" cap="flat" cmpd="sng" algn="ctr">
        <a:solidFill>
          <a:schemeClr val="dk1">
            <a:lumMod val="35%"/>
            <a:lumOff val="65%"/>
          </a:schemeClr>
        </a:solidFill>
        <a:round/>
      </a:ln>
    </cs:spPr>
  </cs:seriesLine>
  <cs:title>
    <cs:lnRef idx="0"/>
    <cs:fillRef idx="0"/>
    <cs:effectRef idx="0"/>
    <cs:fontRef idx="major">
      <a:schemeClr val="dk1">
        <a:lumMod val="50%"/>
        <a:lumOff val="5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
        <a:lumOff val="35%"/>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
            <a:lumOff val="50%"/>
          </a:schemeClr>
        </a:solidFill>
        <a:round/>
      </a:ln>
    </cs:spPr>
  </cs:upBar>
  <cs:value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valueAxis>
  <cs:wall>
    <cs:lnRef idx="0"/>
    <cs:fillRef idx="0"/>
    <cs:effectRef idx="0"/>
    <cs:fontRef idx="minor">
      <a:schemeClr val="dk1"/>
    </cs:fontRef>
    <cs:spPr>
      <a:pattFill prst="ltDnDiag">
        <a:fgClr>
          <a:schemeClr val="dk1">
            <a:lumMod val="15%"/>
            <a:lumOff val="85%"/>
          </a:schemeClr>
        </a:fgClr>
        <a:bgClr>
          <a:schemeClr val="lt1"/>
        </a:bgClr>
      </a:pattFill>
    </cs:spPr>
  </cs:wall>
</cs:chartStyle>
</file>

<file path=ppt/charts/style3.xml><?xml version="1.0" encoding="utf-8"?>
<cs:chartStyle xmlns:cs="http://schemas.microsoft.com/office/drawing/2012/chartStyle" xmlns:a="http://purl.oclc.org/ooxml/drawingml/main" id="201">
  <cs:axisTitle>
    <cs:lnRef idx="0"/>
    <cs:fillRef idx="0"/>
    <cs:effectRef idx="0"/>
    <cs:fontRef idx="minor">
      <a:schemeClr val="tx1">
        <a:lumMod val="65%"/>
        <a:lumOff val="35%"/>
      </a:schemeClr>
    </cs:fontRef>
    <cs:defRPr sz="1000" kern="1200"/>
  </cs:axisTitle>
  <cs:categoryAxis>
    <cs:lnRef idx="0"/>
    <cs:fillRef idx="0"/>
    <cs:effectRef idx="0"/>
    <cs:fontRef idx="minor">
      <a:schemeClr val="tx1">
        <a:lumMod val="65%"/>
        <a:lumOff val="35%"/>
      </a:schemeClr>
    </cs:fontRef>
    <cs:spPr>
      <a:ln w="9525" cap="flat" cmpd="sng" algn="ctr">
        <a:solidFill>
          <a:schemeClr val="tx1">
            <a:lumMod val="15%"/>
            <a:lumOff val="85%"/>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
            <a:lumOff val="85%"/>
          </a:schemeClr>
        </a:solidFill>
        <a:round/>
      </a:ln>
    </cs:spPr>
    <cs:defRPr sz="1000" kern="1200"/>
  </cs:chartArea>
  <cs:dataLabel>
    <cs:lnRef idx="0"/>
    <cs:fillRef idx="0"/>
    <cs:effectRef idx="0"/>
    <cs:fontRef idx="minor">
      <a:schemeClr val="tx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
        <a:lumOff val="35%"/>
      </a:schemeClr>
    </cs:fontRef>
    <cs:spPr>
      <a:noFill/>
      <a:ln w="9525" cap="flat" cmpd="sng" algn="ctr">
        <a:solidFill>
          <a:schemeClr val="tx1">
            <a:lumMod val="15%"/>
            <a:lumOff val="85%"/>
          </a:schemeClr>
        </a:solidFill>
        <a:round/>
      </a:ln>
    </cs:spPr>
    <cs:defRPr sz="900" kern="1200"/>
  </cs:dataTable>
  <cs:downBar>
    <cs:lnRef idx="0"/>
    <cs:fillRef idx="0"/>
    <cs:effectRef idx="0"/>
    <cs:fontRef idx="minor">
      <a:schemeClr val="dk1"/>
    </cs:fontRef>
    <cs:spPr>
      <a:solidFill>
        <a:schemeClr val="dk1">
          <a:lumMod val="65%"/>
          <a:lumOff val="35%"/>
        </a:schemeClr>
      </a:solidFill>
      <a:ln w="9525">
        <a:solidFill>
          <a:schemeClr val="tx1">
            <a:lumMod val="65%"/>
            <a:lumOff val="35%"/>
          </a:schemeClr>
        </a:solidFill>
      </a:ln>
    </cs:spPr>
  </cs:downBar>
  <cs:dropLine>
    <cs:lnRef idx="0"/>
    <cs:fillRef idx="0"/>
    <cs:effectRef idx="0"/>
    <cs:fontRef idx="minor">
      <a:schemeClr val="tx1"/>
    </cs:fontRef>
    <cs:spPr>
      <a:ln w="9525" cap="flat" cmpd="sng" algn="ctr">
        <a:solidFill>
          <a:schemeClr val="tx1">
            <a:lumMod val="35%"/>
            <a:lumOff val="65%"/>
          </a:schemeClr>
        </a:solidFill>
        <a:round/>
      </a:ln>
    </cs:spPr>
  </cs:dropLine>
  <cs:errorBar>
    <cs:lnRef idx="0"/>
    <cs:fillRef idx="0"/>
    <cs:effectRef idx="0"/>
    <cs:fontRef idx="minor">
      <a:schemeClr val="tx1"/>
    </cs:fontRef>
    <cs:spPr>
      <a:ln w="9525" cap="flat" cmpd="sng" algn="ctr">
        <a:solidFill>
          <a:schemeClr val="tx1">
            <a:lumMod val="65%"/>
            <a:lumOff val="35%"/>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
            <a:lumOff val="85%"/>
          </a:schemeClr>
        </a:solidFill>
        <a:round/>
      </a:ln>
    </cs:spPr>
  </cs:gridlineMajor>
  <cs:gridlineMinor>
    <cs:lnRef idx="0"/>
    <cs:fillRef idx="0"/>
    <cs:effectRef idx="0"/>
    <cs:fontRef idx="minor">
      <a:schemeClr val="tx1"/>
    </cs:fontRef>
    <cs:spPr>
      <a:ln w="9525" cap="flat" cmpd="sng" algn="ctr">
        <a:solidFill>
          <a:schemeClr val="tx1">
            <a:lumMod val="5%"/>
            <a:lumOff val="95%"/>
          </a:schemeClr>
        </a:solidFill>
        <a:round/>
      </a:ln>
    </cs:spPr>
  </cs:gridlineMinor>
  <cs:hiLoLine>
    <cs:lnRef idx="0"/>
    <cs:fillRef idx="0"/>
    <cs:effectRef idx="0"/>
    <cs:fontRef idx="minor">
      <a:schemeClr val="tx1"/>
    </cs:fontRef>
    <cs:spPr>
      <a:ln w="9525" cap="flat" cmpd="sng" algn="ctr">
        <a:solidFill>
          <a:schemeClr val="tx1">
            <a:lumMod val="75%"/>
            <a:lumOff val="25%"/>
          </a:schemeClr>
        </a:solidFill>
        <a:round/>
      </a:ln>
    </cs:spPr>
  </cs:hiLoLine>
  <cs:leaderLine>
    <cs:lnRef idx="0"/>
    <cs:fillRef idx="0"/>
    <cs:effectRef idx="0"/>
    <cs:fontRef idx="minor">
      <a:schemeClr val="tx1"/>
    </cs:fontRef>
    <cs:spPr>
      <a:ln w="9525" cap="flat" cmpd="sng" algn="ctr">
        <a:solidFill>
          <a:schemeClr val="tx1">
            <a:lumMod val="35%"/>
            <a:lumOff val="65%"/>
          </a:schemeClr>
        </a:solidFill>
        <a:round/>
      </a:ln>
    </cs:spPr>
  </cs:leaderLine>
  <cs:legend>
    <cs:lnRef idx="0"/>
    <cs:fillRef idx="0"/>
    <cs:effectRef idx="0"/>
    <cs:fontRef idx="minor">
      <a:schemeClr val="tx1">
        <a:lumMod val="65%"/>
        <a:lumOff val="35%"/>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
        <a:lumOff val="35%"/>
      </a:schemeClr>
    </cs:fontRef>
    <cs:defRPr sz="900" kern="1200"/>
  </cs:seriesAxis>
  <cs:seriesLine>
    <cs:lnRef idx="0"/>
    <cs:fillRef idx="0"/>
    <cs:effectRef idx="0"/>
    <cs:fontRef idx="minor">
      <a:schemeClr val="tx1"/>
    </cs:fontRef>
    <cs:spPr>
      <a:ln w="9525" cap="flat" cmpd="sng" algn="ctr">
        <a:solidFill>
          <a:schemeClr val="tx1">
            <a:lumMod val="35%"/>
            <a:lumOff val="65%"/>
          </a:schemeClr>
        </a:solidFill>
        <a:round/>
      </a:ln>
    </cs:spPr>
  </cs:seriesLine>
  <cs:title>
    <cs:lnRef idx="0"/>
    <cs:fillRef idx="0"/>
    <cs:effectRef idx="0"/>
    <cs:fontRef idx="minor">
      <a:schemeClr val="tx1">
        <a:lumMod val="65%"/>
        <a:lumOff val="35%"/>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
        <a:lumOff val="35%"/>
      </a:schemeClr>
    </cs:fontRef>
    <cs:defRPr sz="900" kern="1200"/>
  </cs:trendlineLabel>
  <cs:upBar>
    <cs:lnRef idx="0"/>
    <cs:fillRef idx="0"/>
    <cs:effectRef idx="0"/>
    <cs:fontRef idx="minor">
      <a:schemeClr val="dk1"/>
    </cs:fontRef>
    <cs:spPr>
      <a:solidFill>
        <a:schemeClr val="lt1"/>
      </a:solidFill>
      <a:ln w="9525">
        <a:solidFill>
          <a:schemeClr val="tx1">
            <a:lumMod val="15%"/>
            <a:lumOff val="85%"/>
          </a:schemeClr>
        </a:solidFill>
      </a:ln>
    </cs:spPr>
  </cs:upBar>
  <cs:valueAxis>
    <cs:lnRef idx="0"/>
    <cs:fillRef idx="0"/>
    <cs:effectRef idx="0"/>
    <cs:fontRef idx="minor">
      <a:schemeClr val="tx1">
        <a:lumMod val="65%"/>
        <a:lumOff val="35%"/>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purl.oclc.org/ooxml/drawingml/main" id="282">
  <cs:axisTitle>
    <cs:lnRef idx="0"/>
    <cs:fillRef idx="0"/>
    <cs:effectRef idx="0"/>
    <cs:fontRef idx="minor">
      <a:schemeClr val="dk1">
        <a:lumMod val="65%"/>
        <a:lumOff val="35%"/>
      </a:schemeClr>
    </cs:fontRef>
    <cs:defRPr sz="900" b="1" kern="1200"/>
  </cs:axisTitle>
  <cs:category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
            <a:lumOff val="85%"/>
          </a:schemeClr>
        </a:solidFill>
        <a:round/>
      </a:ln>
    </cs:spPr>
    <cs:defRPr sz="900" kern="1200"/>
  </cs:chartArea>
  <cs:dataLabel>
    <cs:lnRef idx="0"/>
    <cs:fillRef idx="0"/>
    <cs:effectRef idx="0"/>
    <cs:fontRef idx="minor">
      <a:schemeClr val="dk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800" kern="1200"/>
  </cs:dataTable>
  <cs:downBar>
    <cs:lnRef idx="0"/>
    <cs:fillRef idx="0"/>
    <cs:effectRef idx="0"/>
    <cs:fontRef idx="minor">
      <a:schemeClr val="dk1"/>
    </cs:fontRef>
    <cs:spPr>
      <a:solidFill>
        <a:schemeClr val="dk1">
          <a:lumMod val="75%"/>
          <a:lumOff val="25%"/>
        </a:schemeClr>
      </a:solidFill>
      <a:ln w="9525" cap="flat" cmpd="sng" algn="ctr">
        <a:solidFill>
          <a:schemeClr val="dk1">
            <a:lumMod val="50%"/>
            <a:lumOff val="50%"/>
          </a:schemeClr>
        </a:solidFill>
        <a:round/>
      </a:ln>
    </cs:spPr>
  </cs:downBar>
  <cs:dropLine>
    <cs:lnRef idx="0"/>
    <cs:fillRef idx="0"/>
    <cs:effectRef idx="0"/>
    <cs:fontRef idx="minor">
      <a:schemeClr val="dk1"/>
    </cs:fontRef>
    <cs:spPr>
      <a:ln w="9525" cap="flat" cmpd="sng" algn="ctr">
        <a:solidFill>
          <a:schemeClr val="dk1">
            <a:lumMod val="35%"/>
            <a:lumOff val="65%"/>
          </a:schemeClr>
        </a:solidFill>
        <a:round/>
      </a:ln>
    </cs:spPr>
  </cs:dropLine>
  <cs:errorBar>
    <cs:lnRef idx="0"/>
    <cs:fillRef idx="0"/>
    <cs:effectRef idx="0"/>
    <cs:fontRef idx="minor">
      <a:schemeClr val="dk1"/>
    </cs:fontRef>
    <cs:spPr>
      <a:ln w="9525" cap="flat" cmpd="sng" algn="ctr">
        <a:solidFill>
          <a:schemeClr val="dk1">
            <a:lumMod val="50%"/>
            <a:lumOff val="50%"/>
          </a:schemeClr>
        </a:solidFill>
        <a:round/>
      </a:ln>
    </cs:spPr>
  </cs:errorBar>
  <cs:floor>
    <cs:lnRef idx="0"/>
    <cs:fillRef idx="0"/>
    <cs:effectRef idx="0"/>
    <cs:fontRef idx="minor">
      <a:schemeClr val="dk1"/>
    </cs:fontRef>
    <cs:spPr>
      <a:pattFill prst="ltDnDiag">
        <a:fgClr>
          <a:schemeClr val="dk1">
            <a:lumMod val="15%"/>
            <a:lumOff val="85%"/>
          </a:schemeClr>
        </a:fgClr>
        <a:bgClr>
          <a:schemeClr val="lt1"/>
        </a:bgClr>
      </a:pattFill>
    </cs:spPr>
  </cs:floor>
  <cs:gridlineMajor>
    <cs:lnRef idx="0"/>
    <cs:fillRef idx="0"/>
    <cs:effectRef idx="0"/>
    <cs:fontRef idx="minor">
      <a:schemeClr val="dk1"/>
    </cs:fontRef>
    <cs:spPr>
      <a:ln w="9525" cap="flat" cmpd="sng" algn="ctr">
        <a:solidFill>
          <a:schemeClr val="dk1">
            <a:lumMod val="15%"/>
            <a:lumOff val="85%"/>
          </a:schemeClr>
        </a:solidFill>
        <a:round/>
      </a:ln>
    </cs:spPr>
  </cs:gridlineMajor>
  <cs:gridlineMinor>
    <cs:lnRef idx="0"/>
    <cs:fillRef idx="0"/>
    <cs:effectRef idx="0"/>
    <cs:fontRef idx="minor">
      <a:schemeClr val="dk1"/>
    </cs:fontRef>
    <cs:spPr>
      <a:ln w="9525" cap="flat" cmpd="sng" algn="ctr">
        <a:solidFill>
          <a:schemeClr val="dk1">
            <a:lumMod val="5%"/>
            <a:lumOff val="95%"/>
          </a:schemeClr>
        </a:solidFill>
        <a:round/>
      </a:ln>
    </cs:spPr>
  </cs:gridlineMinor>
  <cs:hiLoLine>
    <cs:lnRef idx="0"/>
    <cs:fillRef idx="0"/>
    <cs:effectRef idx="0"/>
    <cs:fontRef idx="minor">
      <a:schemeClr val="dk1"/>
    </cs:fontRef>
    <cs:spPr>
      <a:ln w="9525" cap="flat" cmpd="sng" algn="ctr">
        <a:solidFill>
          <a:schemeClr val="dk1">
            <a:lumMod val="35%"/>
            <a:lumOff val="65%"/>
          </a:schemeClr>
        </a:solidFill>
        <a:round/>
      </a:ln>
    </cs:spPr>
  </cs:hiLoLine>
  <cs:leaderLine>
    <cs:lnRef idx="0"/>
    <cs:fillRef idx="0"/>
    <cs:effectRef idx="0"/>
    <cs:fontRef idx="minor">
      <a:schemeClr val="dk1"/>
    </cs:fontRef>
    <cs:spPr>
      <a:ln w="9525" cap="flat" cmpd="sng" algn="ctr">
        <a:solidFill>
          <a:schemeClr val="dk1">
            <a:lumMod val="35%"/>
            <a:lumOff val="65%"/>
          </a:schemeClr>
        </a:solidFill>
        <a:round/>
      </a:ln>
    </cs:spPr>
  </cs:leaderLine>
  <cs:legend>
    <cs:lnRef idx="0"/>
    <cs:fillRef idx="0"/>
    <cs:effectRef idx="0"/>
    <cs:fontRef idx="minor">
      <a:schemeClr val="dk1">
        <a:lumMod val="65%"/>
        <a:lumOff val="35%"/>
      </a:schemeClr>
    </cs:fontRef>
    <cs:defRPr sz="900" kern="1200"/>
  </cs:legend>
  <cs:plotArea>
    <cs:lnRef idx="0"/>
    <cs:fillRef idx="0"/>
    <cs:effectRef idx="0"/>
    <cs:fontRef idx="minor">
      <a:schemeClr val="dk1"/>
    </cs:fontRef>
    <cs:spPr>
      <a:pattFill prst="ltDnDiag">
        <a:fgClr>
          <a:schemeClr val="dk1">
            <a:lumMod val="15%"/>
            <a:lumOff val="85%"/>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seriesAxis>
  <cs:seriesLine>
    <cs:lnRef idx="0"/>
    <cs:fillRef idx="0"/>
    <cs:effectRef idx="0"/>
    <cs:fontRef idx="minor">
      <a:schemeClr val="dk1"/>
    </cs:fontRef>
    <cs:spPr>
      <a:ln w="9525" cap="flat" cmpd="sng" algn="ctr">
        <a:solidFill>
          <a:schemeClr val="dk1">
            <a:lumMod val="35%"/>
            <a:lumOff val="65%"/>
          </a:schemeClr>
        </a:solidFill>
        <a:round/>
      </a:ln>
    </cs:spPr>
  </cs:seriesLine>
  <cs:title>
    <cs:lnRef idx="0"/>
    <cs:fillRef idx="0"/>
    <cs:effectRef idx="0"/>
    <cs:fontRef idx="major">
      <a:schemeClr val="dk1">
        <a:lumMod val="50%"/>
        <a:lumOff val="5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
        <a:lumOff val="35%"/>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
            <a:lumOff val="50%"/>
          </a:schemeClr>
        </a:solidFill>
        <a:round/>
      </a:ln>
    </cs:spPr>
  </cs:upBar>
  <cs:value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valueAxis>
  <cs:wall>
    <cs:lnRef idx="0"/>
    <cs:fillRef idx="0"/>
    <cs:effectRef idx="0"/>
    <cs:fontRef idx="minor">
      <a:schemeClr val="dk1"/>
    </cs:fontRef>
    <cs:spPr>
      <a:pattFill prst="ltDnDiag">
        <a:fgClr>
          <a:schemeClr val="dk1">
            <a:lumMod val="15%"/>
            <a:lumOff val="85%"/>
          </a:schemeClr>
        </a:fgClr>
        <a:bgClr>
          <a:schemeClr val="lt1"/>
        </a:bgClr>
      </a:pattFill>
    </cs:spPr>
  </cs:wall>
</cs:chartStyle>
</file>

<file path=ppt/charts/style5.xml><?xml version="1.0" encoding="utf-8"?>
<cs:chartStyle xmlns:cs="http://schemas.microsoft.com/office/drawing/2012/chartStyle" xmlns:a="http://purl.oclc.org/ooxml/drawingml/main" id="282">
  <cs:axisTitle>
    <cs:lnRef idx="0"/>
    <cs:fillRef idx="0"/>
    <cs:effectRef idx="0"/>
    <cs:fontRef idx="minor">
      <a:schemeClr val="dk1">
        <a:lumMod val="65%"/>
        <a:lumOff val="35%"/>
      </a:schemeClr>
    </cs:fontRef>
    <cs:defRPr sz="900" b="1" kern="1200"/>
  </cs:axisTitle>
  <cs:category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
            <a:lumOff val="85%"/>
          </a:schemeClr>
        </a:solidFill>
        <a:round/>
      </a:ln>
    </cs:spPr>
    <cs:defRPr sz="900" kern="1200"/>
  </cs:chartArea>
  <cs:dataLabel>
    <cs:lnRef idx="0"/>
    <cs:fillRef idx="0"/>
    <cs:effectRef idx="0"/>
    <cs:fontRef idx="minor">
      <a:schemeClr val="dk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800" kern="1200"/>
  </cs:dataTable>
  <cs:downBar>
    <cs:lnRef idx="0"/>
    <cs:fillRef idx="0"/>
    <cs:effectRef idx="0"/>
    <cs:fontRef idx="minor">
      <a:schemeClr val="dk1"/>
    </cs:fontRef>
    <cs:spPr>
      <a:solidFill>
        <a:schemeClr val="dk1">
          <a:lumMod val="75%"/>
          <a:lumOff val="25%"/>
        </a:schemeClr>
      </a:solidFill>
      <a:ln w="9525" cap="flat" cmpd="sng" algn="ctr">
        <a:solidFill>
          <a:schemeClr val="dk1">
            <a:lumMod val="50%"/>
            <a:lumOff val="50%"/>
          </a:schemeClr>
        </a:solidFill>
        <a:round/>
      </a:ln>
    </cs:spPr>
  </cs:downBar>
  <cs:dropLine>
    <cs:lnRef idx="0"/>
    <cs:fillRef idx="0"/>
    <cs:effectRef idx="0"/>
    <cs:fontRef idx="minor">
      <a:schemeClr val="dk1"/>
    </cs:fontRef>
    <cs:spPr>
      <a:ln w="9525" cap="flat" cmpd="sng" algn="ctr">
        <a:solidFill>
          <a:schemeClr val="dk1">
            <a:lumMod val="35%"/>
            <a:lumOff val="65%"/>
          </a:schemeClr>
        </a:solidFill>
        <a:round/>
      </a:ln>
    </cs:spPr>
  </cs:dropLine>
  <cs:errorBar>
    <cs:lnRef idx="0"/>
    <cs:fillRef idx="0"/>
    <cs:effectRef idx="0"/>
    <cs:fontRef idx="minor">
      <a:schemeClr val="dk1"/>
    </cs:fontRef>
    <cs:spPr>
      <a:ln w="9525" cap="flat" cmpd="sng" algn="ctr">
        <a:solidFill>
          <a:schemeClr val="dk1">
            <a:lumMod val="50%"/>
            <a:lumOff val="50%"/>
          </a:schemeClr>
        </a:solidFill>
        <a:round/>
      </a:ln>
    </cs:spPr>
  </cs:errorBar>
  <cs:floor>
    <cs:lnRef idx="0"/>
    <cs:fillRef idx="0"/>
    <cs:effectRef idx="0"/>
    <cs:fontRef idx="minor">
      <a:schemeClr val="dk1"/>
    </cs:fontRef>
    <cs:spPr>
      <a:pattFill prst="ltDnDiag">
        <a:fgClr>
          <a:schemeClr val="dk1">
            <a:lumMod val="15%"/>
            <a:lumOff val="85%"/>
          </a:schemeClr>
        </a:fgClr>
        <a:bgClr>
          <a:schemeClr val="lt1"/>
        </a:bgClr>
      </a:pattFill>
    </cs:spPr>
  </cs:floor>
  <cs:gridlineMajor>
    <cs:lnRef idx="0"/>
    <cs:fillRef idx="0"/>
    <cs:effectRef idx="0"/>
    <cs:fontRef idx="minor">
      <a:schemeClr val="dk1"/>
    </cs:fontRef>
    <cs:spPr>
      <a:ln w="9525" cap="flat" cmpd="sng" algn="ctr">
        <a:solidFill>
          <a:schemeClr val="dk1">
            <a:lumMod val="15%"/>
            <a:lumOff val="85%"/>
          </a:schemeClr>
        </a:solidFill>
        <a:round/>
      </a:ln>
    </cs:spPr>
  </cs:gridlineMajor>
  <cs:gridlineMinor>
    <cs:lnRef idx="0"/>
    <cs:fillRef idx="0"/>
    <cs:effectRef idx="0"/>
    <cs:fontRef idx="minor">
      <a:schemeClr val="dk1"/>
    </cs:fontRef>
    <cs:spPr>
      <a:ln w="9525" cap="flat" cmpd="sng" algn="ctr">
        <a:solidFill>
          <a:schemeClr val="dk1">
            <a:lumMod val="5%"/>
            <a:lumOff val="95%"/>
          </a:schemeClr>
        </a:solidFill>
        <a:round/>
      </a:ln>
    </cs:spPr>
  </cs:gridlineMinor>
  <cs:hiLoLine>
    <cs:lnRef idx="0"/>
    <cs:fillRef idx="0"/>
    <cs:effectRef idx="0"/>
    <cs:fontRef idx="minor">
      <a:schemeClr val="dk1"/>
    </cs:fontRef>
    <cs:spPr>
      <a:ln w="9525" cap="flat" cmpd="sng" algn="ctr">
        <a:solidFill>
          <a:schemeClr val="dk1">
            <a:lumMod val="35%"/>
            <a:lumOff val="65%"/>
          </a:schemeClr>
        </a:solidFill>
        <a:round/>
      </a:ln>
    </cs:spPr>
  </cs:hiLoLine>
  <cs:leaderLine>
    <cs:lnRef idx="0"/>
    <cs:fillRef idx="0"/>
    <cs:effectRef idx="0"/>
    <cs:fontRef idx="minor">
      <a:schemeClr val="dk1"/>
    </cs:fontRef>
    <cs:spPr>
      <a:ln w="9525" cap="flat" cmpd="sng" algn="ctr">
        <a:solidFill>
          <a:schemeClr val="dk1">
            <a:lumMod val="35%"/>
            <a:lumOff val="65%"/>
          </a:schemeClr>
        </a:solidFill>
        <a:round/>
      </a:ln>
    </cs:spPr>
  </cs:leaderLine>
  <cs:legend>
    <cs:lnRef idx="0"/>
    <cs:fillRef idx="0"/>
    <cs:effectRef idx="0"/>
    <cs:fontRef idx="minor">
      <a:schemeClr val="dk1">
        <a:lumMod val="65%"/>
        <a:lumOff val="35%"/>
      </a:schemeClr>
    </cs:fontRef>
    <cs:defRPr sz="900" kern="1200"/>
  </cs:legend>
  <cs:plotArea>
    <cs:lnRef idx="0"/>
    <cs:fillRef idx="0"/>
    <cs:effectRef idx="0"/>
    <cs:fontRef idx="minor">
      <a:schemeClr val="dk1"/>
    </cs:fontRef>
    <cs:spPr>
      <a:pattFill prst="ltDnDiag">
        <a:fgClr>
          <a:schemeClr val="dk1">
            <a:lumMod val="15%"/>
            <a:lumOff val="85%"/>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seriesAxis>
  <cs:seriesLine>
    <cs:lnRef idx="0"/>
    <cs:fillRef idx="0"/>
    <cs:effectRef idx="0"/>
    <cs:fontRef idx="minor">
      <a:schemeClr val="dk1"/>
    </cs:fontRef>
    <cs:spPr>
      <a:ln w="9525" cap="flat" cmpd="sng" algn="ctr">
        <a:solidFill>
          <a:schemeClr val="dk1">
            <a:lumMod val="35%"/>
            <a:lumOff val="65%"/>
          </a:schemeClr>
        </a:solidFill>
        <a:round/>
      </a:ln>
    </cs:spPr>
  </cs:seriesLine>
  <cs:title>
    <cs:lnRef idx="0"/>
    <cs:fillRef idx="0"/>
    <cs:effectRef idx="0"/>
    <cs:fontRef idx="major">
      <a:schemeClr val="dk1">
        <a:lumMod val="50%"/>
        <a:lumOff val="5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
        <a:lumOff val="35%"/>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
            <a:lumOff val="50%"/>
          </a:schemeClr>
        </a:solidFill>
        <a:round/>
      </a:ln>
    </cs:spPr>
  </cs:upBar>
  <cs:value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valueAxis>
  <cs:wall>
    <cs:lnRef idx="0"/>
    <cs:fillRef idx="0"/>
    <cs:effectRef idx="0"/>
    <cs:fontRef idx="minor">
      <a:schemeClr val="dk1"/>
    </cs:fontRef>
    <cs:spPr>
      <a:pattFill prst="ltDnDiag">
        <a:fgClr>
          <a:schemeClr val="dk1">
            <a:lumMod val="15%"/>
            <a:lumOff val="85%"/>
          </a:schemeClr>
        </a:fgClr>
        <a:bgClr>
          <a:schemeClr val="lt1"/>
        </a:bgClr>
      </a:pattFill>
    </cs:spPr>
  </cs:wall>
</cs:chartStyle>
</file>

<file path=ppt/charts/style6.xml><?xml version="1.0" encoding="utf-8"?>
<cs:chartStyle xmlns:cs="http://schemas.microsoft.com/office/drawing/2012/chartStyle" xmlns:a="http://purl.oclc.org/ooxml/drawingml/main" id="282">
  <cs:axisTitle>
    <cs:lnRef idx="0"/>
    <cs:fillRef idx="0"/>
    <cs:effectRef idx="0"/>
    <cs:fontRef idx="minor">
      <a:schemeClr val="dk1">
        <a:lumMod val="65%"/>
        <a:lumOff val="35%"/>
      </a:schemeClr>
    </cs:fontRef>
    <cs:defRPr sz="900" b="1" kern="1200"/>
  </cs:axisTitle>
  <cs:category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
            <a:lumOff val="85%"/>
          </a:schemeClr>
        </a:solidFill>
        <a:round/>
      </a:ln>
    </cs:spPr>
    <cs:defRPr sz="900" kern="1200"/>
  </cs:chartArea>
  <cs:dataLabel>
    <cs:lnRef idx="0"/>
    <cs:fillRef idx="0"/>
    <cs:effectRef idx="0"/>
    <cs:fontRef idx="minor">
      <a:schemeClr val="dk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800" kern="1200"/>
  </cs:dataTable>
  <cs:downBar>
    <cs:lnRef idx="0"/>
    <cs:fillRef idx="0"/>
    <cs:effectRef idx="0"/>
    <cs:fontRef idx="minor">
      <a:schemeClr val="dk1"/>
    </cs:fontRef>
    <cs:spPr>
      <a:solidFill>
        <a:schemeClr val="dk1">
          <a:lumMod val="75%"/>
          <a:lumOff val="25%"/>
        </a:schemeClr>
      </a:solidFill>
      <a:ln w="9525" cap="flat" cmpd="sng" algn="ctr">
        <a:solidFill>
          <a:schemeClr val="dk1">
            <a:lumMod val="50%"/>
            <a:lumOff val="50%"/>
          </a:schemeClr>
        </a:solidFill>
        <a:round/>
      </a:ln>
    </cs:spPr>
  </cs:downBar>
  <cs:dropLine>
    <cs:lnRef idx="0"/>
    <cs:fillRef idx="0"/>
    <cs:effectRef idx="0"/>
    <cs:fontRef idx="minor">
      <a:schemeClr val="dk1"/>
    </cs:fontRef>
    <cs:spPr>
      <a:ln w="9525" cap="flat" cmpd="sng" algn="ctr">
        <a:solidFill>
          <a:schemeClr val="dk1">
            <a:lumMod val="35%"/>
            <a:lumOff val="65%"/>
          </a:schemeClr>
        </a:solidFill>
        <a:round/>
      </a:ln>
    </cs:spPr>
  </cs:dropLine>
  <cs:errorBar>
    <cs:lnRef idx="0"/>
    <cs:fillRef idx="0"/>
    <cs:effectRef idx="0"/>
    <cs:fontRef idx="minor">
      <a:schemeClr val="dk1"/>
    </cs:fontRef>
    <cs:spPr>
      <a:ln w="9525" cap="flat" cmpd="sng" algn="ctr">
        <a:solidFill>
          <a:schemeClr val="dk1">
            <a:lumMod val="50%"/>
            <a:lumOff val="50%"/>
          </a:schemeClr>
        </a:solidFill>
        <a:round/>
      </a:ln>
    </cs:spPr>
  </cs:errorBar>
  <cs:floor>
    <cs:lnRef idx="0"/>
    <cs:fillRef idx="0"/>
    <cs:effectRef idx="0"/>
    <cs:fontRef idx="minor">
      <a:schemeClr val="dk1"/>
    </cs:fontRef>
    <cs:spPr>
      <a:pattFill prst="ltDnDiag">
        <a:fgClr>
          <a:schemeClr val="dk1">
            <a:lumMod val="15%"/>
            <a:lumOff val="85%"/>
          </a:schemeClr>
        </a:fgClr>
        <a:bgClr>
          <a:schemeClr val="lt1"/>
        </a:bgClr>
      </a:pattFill>
    </cs:spPr>
  </cs:floor>
  <cs:gridlineMajor>
    <cs:lnRef idx="0"/>
    <cs:fillRef idx="0"/>
    <cs:effectRef idx="0"/>
    <cs:fontRef idx="minor">
      <a:schemeClr val="dk1"/>
    </cs:fontRef>
    <cs:spPr>
      <a:ln w="9525" cap="flat" cmpd="sng" algn="ctr">
        <a:solidFill>
          <a:schemeClr val="dk1">
            <a:lumMod val="15%"/>
            <a:lumOff val="85%"/>
          </a:schemeClr>
        </a:solidFill>
        <a:round/>
      </a:ln>
    </cs:spPr>
  </cs:gridlineMajor>
  <cs:gridlineMinor>
    <cs:lnRef idx="0"/>
    <cs:fillRef idx="0"/>
    <cs:effectRef idx="0"/>
    <cs:fontRef idx="minor">
      <a:schemeClr val="dk1"/>
    </cs:fontRef>
    <cs:spPr>
      <a:ln w="9525" cap="flat" cmpd="sng" algn="ctr">
        <a:solidFill>
          <a:schemeClr val="dk1">
            <a:lumMod val="5%"/>
            <a:lumOff val="95%"/>
          </a:schemeClr>
        </a:solidFill>
        <a:round/>
      </a:ln>
    </cs:spPr>
  </cs:gridlineMinor>
  <cs:hiLoLine>
    <cs:lnRef idx="0"/>
    <cs:fillRef idx="0"/>
    <cs:effectRef idx="0"/>
    <cs:fontRef idx="minor">
      <a:schemeClr val="dk1"/>
    </cs:fontRef>
    <cs:spPr>
      <a:ln w="9525" cap="flat" cmpd="sng" algn="ctr">
        <a:solidFill>
          <a:schemeClr val="dk1">
            <a:lumMod val="35%"/>
            <a:lumOff val="65%"/>
          </a:schemeClr>
        </a:solidFill>
        <a:round/>
      </a:ln>
    </cs:spPr>
  </cs:hiLoLine>
  <cs:leaderLine>
    <cs:lnRef idx="0"/>
    <cs:fillRef idx="0"/>
    <cs:effectRef idx="0"/>
    <cs:fontRef idx="minor">
      <a:schemeClr val="dk1"/>
    </cs:fontRef>
    <cs:spPr>
      <a:ln w="9525" cap="flat" cmpd="sng" algn="ctr">
        <a:solidFill>
          <a:schemeClr val="dk1">
            <a:lumMod val="35%"/>
            <a:lumOff val="65%"/>
          </a:schemeClr>
        </a:solidFill>
        <a:round/>
      </a:ln>
    </cs:spPr>
  </cs:leaderLine>
  <cs:legend>
    <cs:lnRef idx="0"/>
    <cs:fillRef idx="0"/>
    <cs:effectRef idx="0"/>
    <cs:fontRef idx="minor">
      <a:schemeClr val="dk1">
        <a:lumMod val="65%"/>
        <a:lumOff val="35%"/>
      </a:schemeClr>
    </cs:fontRef>
    <cs:defRPr sz="900" kern="1200"/>
  </cs:legend>
  <cs:plotArea>
    <cs:lnRef idx="0"/>
    <cs:fillRef idx="0"/>
    <cs:effectRef idx="0"/>
    <cs:fontRef idx="minor">
      <a:schemeClr val="dk1"/>
    </cs:fontRef>
    <cs:spPr>
      <a:pattFill prst="ltDnDiag">
        <a:fgClr>
          <a:schemeClr val="dk1">
            <a:lumMod val="15%"/>
            <a:lumOff val="85%"/>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seriesAxis>
  <cs:seriesLine>
    <cs:lnRef idx="0"/>
    <cs:fillRef idx="0"/>
    <cs:effectRef idx="0"/>
    <cs:fontRef idx="minor">
      <a:schemeClr val="dk1"/>
    </cs:fontRef>
    <cs:spPr>
      <a:ln w="9525" cap="flat" cmpd="sng" algn="ctr">
        <a:solidFill>
          <a:schemeClr val="dk1">
            <a:lumMod val="35%"/>
            <a:lumOff val="65%"/>
          </a:schemeClr>
        </a:solidFill>
        <a:round/>
      </a:ln>
    </cs:spPr>
  </cs:seriesLine>
  <cs:title>
    <cs:lnRef idx="0"/>
    <cs:fillRef idx="0"/>
    <cs:effectRef idx="0"/>
    <cs:fontRef idx="major">
      <a:schemeClr val="dk1">
        <a:lumMod val="50%"/>
        <a:lumOff val="5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
        <a:lumOff val="35%"/>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
            <a:lumOff val="50%"/>
          </a:schemeClr>
        </a:solidFill>
        <a:round/>
      </a:ln>
    </cs:spPr>
  </cs:upBar>
  <cs:value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valueAxis>
  <cs:wall>
    <cs:lnRef idx="0"/>
    <cs:fillRef idx="0"/>
    <cs:effectRef idx="0"/>
    <cs:fontRef idx="minor">
      <a:schemeClr val="dk1"/>
    </cs:fontRef>
    <cs:spPr>
      <a:pattFill prst="ltDnDiag">
        <a:fgClr>
          <a:schemeClr val="dk1">
            <a:lumMod val="15%"/>
            <a:lumOff val="85%"/>
          </a:schemeClr>
        </a:fgClr>
        <a:bgClr>
          <a:schemeClr val="lt1"/>
        </a:bgClr>
      </a:pattFill>
    </cs:spPr>
  </cs:wall>
</cs:chartStyle>
</file>

<file path=ppt/charts/style7.xml><?xml version="1.0" encoding="utf-8"?>
<cs:chartStyle xmlns:cs="http://schemas.microsoft.com/office/drawing/2012/chartStyle" xmlns:a="http://purl.oclc.org/ooxml/drawingml/main" id="282">
  <cs:axisTitle>
    <cs:lnRef idx="0"/>
    <cs:fillRef idx="0"/>
    <cs:effectRef idx="0"/>
    <cs:fontRef idx="minor">
      <a:schemeClr val="dk1">
        <a:lumMod val="65%"/>
        <a:lumOff val="35%"/>
      </a:schemeClr>
    </cs:fontRef>
    <cs:defRPr sz="900" b="1" kern="1200"/>
  </cs:axisTitle>
  <cs:category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
            <a:lumOff val="85%"/>
          </a:schemeClr>
        </a:solidFill>
        <a:round/>
      </a:ln>
    </cs:spPr>
    <cs:defRPr sz="900" kern="1200"/>
  </cs:chartArea>
  <cs:dataLabel>
    <cs:lnRef idx="0"/>
    <cs:fillRef idx="0"/>
    <cs:effectRef idx="0"/>
    <cs:fontRef idx="minor">
      <a:schemeClr val="dk1">
        <a:lumMod val="75%"/>
        <a:lumOff val="25%"/>
      </a:schemeClr>
    </cs:fontRef>
    <cs:defRPr sz="900" kern="1200"/>
  </cs:dataLabel>
  <cs:dataLabelCallout>
    <cs:lnRef idx="0"/>
    <cs:fillRef idx="0"/>
    <cs:effectRef idx="0"/>
    <cs:fontRef idx="minor">
      <a:schemeClr val="dk1">
        <a:lumMod val="65%"/>
        <a:lumOff val="35%"/>
      </a:schemeClr>
    </cs:fontRef>
    <cs:spPr>
      <a:solidFill>
        <a:schemeClr val="lt1"/>
      </a:solidFill>
      <a:ln>
        <a:solidFill>
          <a:schemeClr val="dk1">
            <a:lumMod val="25%"/>
            <a:lumOff val="75%"/>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800" kern="1200"/>
  </cs:dataTable>
  <cs:downBar>
    <cs:lnRef idx="0"/>
    <cs:fillRef idx="0"/>
    <cs:effectRef idx="0"/>
    <cs:fontRef idx="minor">
      <a:schemeClr val="dk1"/>
    </cs:fontRef>
    <cs:spPr>
      <a:solidFill>
        <a:schemeClr val="dk1">
          <a:lumMod val="75%"/>
          <a:lumOff val="25%"/>
        </a:schemeClr>
      </a:solidFill>
      <a:ln w="9525" cap="flat" cmpd="sng" algn="ctr">
        <a:solidFill>
          <a:schemeClr val="dk1">
            <a:lumMod val="50%"/>
            <a:lumOff val="50%"/>
          </a:schemeClr>
        </a:solidFill>
        <a:round/>
      </a:ln>
    </cs:spPr>
  </cs:downBar>
  <cs:dropLine>
    <cs:lnRef idx="0"/>
    <cs:fillRef idx="0"/>
    <cs:effectRef idx="0"/>
    <cs:fontRef idx="minor">
      <a:schemeClr val="dk1"/>
    </cs:fontRef>
    <cs:spPr>
      <a:ln w="9525" cap="flat" cmpd="sng" algn="ctr">
        <a:solidFill>
          <a:schemeClr val="dk1">
            <a:lumMod val="35%"/>
            <a:lumOff val="65%"/>
          </a:schemeClr>
        </a:solidFill>
        <a:round/>
      </a:ln>
    </cs:spPr>
  </cs:dropLine>
  <cs:errorBar>
    <cs:lnRef idx="0"/>
    <cs:fillRef idx="0"/>
    <cs:effectRef idx="0"/>
    <cs:fontRef idx="minor">
      <a:schemeClr val="dk1"/>
    </cs:fontRef>
    <cs:spPr>
      <a:ln w="9525" cap="flat" cmpd="sng" algn="ctr">
        <a:solidFill>
          <a:schemeClr val="dk1">
            <a:lumMod val="50%"/>
            <a:lumOff val="50%"/>
          </a:schemeClr>
        </a:solidFill>
        <a:round/>
      </a:ln>
    </cs:spPr>
  </cs:errorBar>
  <cs:floor>
    <cs:lnRef idx="0"/>
    <cs:fillRef idx="0"/>
    <cs:effectRef idx="0"/>
    <cs:fontRef idx="minor">
      <a:schemeClr val="dk1"/>
    </cs:fontRef>
    <cs:spPr>
      <a:pattFill prst="ltDnDiag">
        <a:fgClr>
          <a:schemeClr val="dk1">
            <a:lumMod val="15%"/>
            <a:lumOff val="85%"/>
          </a:schemeClr>
        </a:fgClr>
        <a:bgClr>
          <a:schemeClr val="lt1"/>
        </a:bgClr>
      </a:pattFill>
    </cs:spPr>
  </cs:floor>
  <cs:gridlineMajor>
    <cs:lnRef idx="0"/>
    <cs:fillRef idx="0"/>
    <cs:effectRef idx="0"/>
    <cs:fontRef idx="minor">
      <a:schemeClr val="dk1"/>
    </cs:fontRef>
    <cs:spPr>
      <a:ln w="9525" cap="flat" cmpd="sng" algn="ctr">
        <a:solidFill>
          <a:schemeClr val="dk1">
            <a:lumMod val="15%"/>
            <a:lumOff val="85%"/>
          </a:schemeClr>
        </a:solidFill>
        <a:round/>
      </a:ln>
    </cs:spPr>
  </cs:gridlineMajor>
  <cs:gridlineMinor>
    <cs:lnRef idx="0"/>
    <cs:fillRef idx="0"/>
    <cs:effectRef idx="0"/>
    <cs:fontRef idx="minor">
      <a:schemeClr val="dk1"/>
    </cs:fontRef>
    <cs:spPr>
      <a:ln w="9525" cap="flat" cmpd="sng" algn="ctr">
        <a:solidFill>
          <a:schemeClr val="dk1">
            <a:lumMod val="5%"/>
            <a:lumOff val="95%"/>
          </a:schemeClr>
        </a:solidFill>
        <a:round/>
      </a:ln>
    </cs:spPr>
  </cs:gridlineMinor>
  <cs:hiLoLine>
    <cs:lnRef idx="0"/>
    <cs:fillRef idx="0"/>
    <cs:effectRef idx="0"/>
    <cs:fontRef idx="minor">
      <a:schemeClr val="dk1"/>
    </cs:fontRef>
    <cs:spPr>
      <a:ln w="9525" cap="flat" cmpd="sng" algn="ctr">
        <a:solidFill>
          <a:schemeClr val="dk1">
            <a:lumMod val="35%"/>
            <a:lumOff val="65%"/>
          </a:schemeClr>
        </a:solidFill>
        <a:round/>
      </a:ln>
    </cs:spPr>
  </cs:hiLoLine>
  <cs:leaderLine>
    <cs:lnRef idx="0"/>
    <cs:fillRef idx="0"/>
    <cs:effectRef idx="0"/>
    <cs:fontRef idx="minor">
      <a:schemeClr val="dk1"/>
    </cs:fontRef>
    <cs:spPr>
      <a:ln w="9525" cap="flat" cmpd="sng" algn="ctr">
        <a:solidFill>
          <a:schemeClr val="dk1">
            <a:lumMod val="35%"/>
            <a:lumOff val="65%"/>
          </a:schemeClr>
        </a:solidFill>
        <a:round/>
      </a:ln>
    </cs:spPr>
  </cs:leaderLine>
  <cs:legend>
    <cs:lnRef idx="0"/>
    <cs:fillRef idx="0"/>
    <cs:effectRef idx="0"/>
    <cs:fontRef idx="minor">
      <a:schemeClr val="dk1">
        <a:lumMod val="65%"/>
        <a:lumOff val="35%"/>
      </a:schemeClr>
    </cs:fontRef>
    <cs:defRPr sz="900" kern="1200"/>
  </cs:legend>
  <cs:plotArea>
    <cs:lnRef idx="0"/>
    <cs:fillRef idx="0"/>
    <cs:effectRef idx="0"/>
    <cs:fontRef idx="minor">
      <a:schemeClr val="dk1"/>
    </cs:fontRef>
    <cs:spPr>
      <a:pattFill prst="ltDnDiag">
        <a:fgClr>
          <a:schemeClr val="dk1">
            <a:lumMod val="15%"/>
            <a:lumOff val="85%"/>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seriesAxis>
  <cs:seriesLine>
    <cs:lnRef idx="0"/>
    <cs:fillRef idx="0"/>
    <cs:effectRef idx="0"/>
    <cs:fontRef idx="minor">
      <a:schemeClr val="dk1"/>
    </cs:fontRef>
    <cs:spPr>
      <a:ln w="9525" cap="flat" cmpd="sng" algn="ctr">
        <a:solidFill>
          <a:schemeClr val="dk1">
            <a:lumMod val="35%"/>
            <a:lumOff val="65%"/>
          </a:schemeClr>
        </a:solidFill>
        <a:round/>
      </a:ln>
    </cs:spPr>
  </cs:seriesLine>
  <cs:title>
    <cs:lnRef idx="0"/>
    <cs:fillRef idx="0"/>
    <cs:effectRef idx="0"/>
    <cs:fontRef idx="major">
      <a:schemeClr val="dk1">
        <a:lumMod val="50%"/>
        <a:lumOff val="5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
        <a:lumOff val="35%"/>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
            <a:lumOff val="50%"/>
          </a:schemeClr>
        </a:solidFill>
        <a:round/>
      </a:ln>
    </cs:spPr>
  </cs:upBar>
  <cs:valueAxis>
    <cs:lnRef idx="0"/>
    <cs:fillRef idx="0"/>
    <cs:effectRef idx="0"/>
    <cs:fontRef idx="minor">
      <a:schemeClr val="dk1">
        <a:lumMod val="65%"/>
        <a:lumOff val="35%"/>
      </a:schemeClr>
    </cs:fontRef>
    <cs:spPr>
      <a:ln w="9525" cap="flat" cmpd="sng" algn="ctr">
        <a:solidFill>
          <a:schemeClr val="dk1">
            <a:lumMod val="15%"/>
            <a:lumOff val="85%"/>
          </a:schemeClr>
        </a:solidFill>
        <a:round/>
      </a:ln>
    </cs:spPr>
    <cs:defRPr sz="900" kern="1200"/>
  </cs:valueAxis>
  <cs:wall>
    <cs:lnRef idx="0"/>
    <cs:fillRef idx="0"/>
    <cs:effectRef idx="0"/>
    <cs:fontRef idx="minor">
      <a:schemeClr val="dk1"/>
    </cs:fontRef>
    <cs:spPr>
      <a:pattFill prst="ltDnDiag">
        <a:fgClr>
          <a:schemeClr val="dk1">
            <a:lumMod val="15%"/>
            <a:lumOff val="85%"/>
          </a:schemeClr>
        </a:fgClr>
        <a:bgClr>
          <a:schemeClr val="lt1"/>
        </a:bgClr>
      </a:pattFill>
    </cs:spPr>
  </cs:wall>
</cs:chartStyle>
</file>

<file path=ppt/diagrams/colors1.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3FBF2C8E-CCA8-4AF9-9548-AC82684BFE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B65055-C1C7-44F7-B859-6DB2D2AE104B}">
      <dgm:prSet custT="1"/>
      <dgm:spPr>
        <a:solidFill>
          <a:schemeClr val="accent2">
            <a:lumMod val="75%"/>
          </a:schemeClr>
        </a:solidFill>
        <a:ln>
          <a:noFill/>
        </a:ln>
      </dgm:spPr>
      <dgm:t>
        <a:bodyPr/>
        <a:lstStyle/>
        <a:p>
          <a:pPr algn="ctr">
            <a:lnSpc>
              <a:spcPct val="100%"/>
            </a:lnSpc>
          </a:pPr>
          <a:r>
            <a:rPr lang="en-US" sz="2000" b="1" dirty="0"/>
            <a:t>Lessons learned!</a:t>
          </a:r>
          <a:endParaRPr lang="en-US" sz="2000" dirty="0"/>
        </a:p>
      </dgm:t>
    </dgm:pt>
    <dgm:pt modelId="{13E4C44A-5541-41A7-BBF7-F5AE03426D4D}" type="parTrans" cxnId="{749F5E9B-E411-43A2-A36B-CF10BF9AE3C3}">
      <dgm:prSet/>
      <dgm:spPr/>
      <dgm:t>
        <a:bodyPr/>
        <a:lstStyle/>
        <a:p>
          <a:endParaRPr lang="en-US"/>
        </a:p>
      </dgm:t>
    </dgm:pt>
    <dgm:pt modelId="{220E4E9A-EE4D-4612-AC1E-57654CBAED0A}" type="sibTrans" cxnId="{749F5E9B-E411-43A2-A36B-CF10BF9AE3C3}">
      <dgm:prSet/>
      <dgm:spPr/>
      <dgm:t>
        <a:bodyPr/>
        <a:lstStyle/>
        <a:p>
          <a:endParaRPr lang="en-US"/>
        </a:p>
      </dgm:t>
    </dgm:pt>
    <dgm:pt modelId="{DD99D4B6-177A-433B-952A-8A334FF84DCA}" type="pres">
      <dgm:prSet presAssocID="{3FBF2C8E-CCA8-4AF9-9548-AC82684BFE64}" presName="linear" presStyleCnt="0">
        <dgm:presLayoutVars>
          <dgm:animLvl val="lvl"/>
          <dgm:resizeHandles val="exact"/>
        </dgm:presLayoutVars>
      </dgm:prSet>
      <dgm:spPr/>
      <dgm:t>
        <a:bodyPr/>
        <a:lstStyle/>
        <a:p>
          <a:endParaRPr lang="en-US"/>
        </a:p>
      </dgm:t>
    </dgm:pt>
    <dgm:pt modelId="{4231B2FD-69D1-4F60-A940-3DD881C5A2B0}" type="pres">
      <dgm:prSet presAssocID="{B1B65055-C1C7-44F7-B859-6DB2D2AE104B}" presName="parentText" presStyleLbl="node1" presStyleIdx="0" presStyleCnt="1" custScaleY="44.745%" custLinFactNeighborY="22.605%">
        <dgm:presLayoutVars>
          <dgm:chMax val="0"/>
          <dgm:bulletEnabled val="1"/>
        </dgm:presLayoutVars>
      </dgm:prSet>
      <dgm:spPr>
        <a:prstGeom prst="rect">
          <a:avLst/>
        </a:prstGeom>
      </dgm:spPr>
      <dgm:t>
        <a:bodyPr/>
        <a:lstStyle/>
        <a:p>
          <a:endParaRPr lang="en-US"/>
        </a:p>
      </dgm:t>
    </dgm:pt>
  </dgm:ptLst>
  <dgm:cxnLst>
    <dgm:cxn modelId="{C863E26C-CC84-4B60-B42C-A1498FB827B6}" type="presOf" srcId="{B1B65055-C1C7-44F7-B859-6DB2D2AE104B}" destId="{4231B2FD-69D1-4F60-A940-3DD881C5A2B0}" srcOrd="0" destOrd="0" presId="urn:microsoft.com/office/officeart/2005/8/layout/vList2"/>
    <dgm:cxn modelId="{2D824290-9122-4378-9AE8-FE1742970B42}" type="presOf" srcId="{3FBF2C8E-CCA8-4AF9-9548-AC82684BFE64}" destId="{DD99D4B6-177A-433B-952A-8A334FF84DCA}" srcOrd="0" destOrd="0" presId="urn:microsoft.com/office/officeart/2005/8/layout/vList2"/>
    <dgm:cxn modelId="{749F5E9B-E411-43A2-A36B-CF10BF9AE3C3}" srcId="{3FBF2C8E-CCA8-4AF9-9548-AC82684BFE64}" destId="{B1B65055-C1C7-44F7-B859-6DB2D2AE104B}" srcOrd="0" destOrd="0" parTransId="{13E4C44A-5541-41A7-BBF7-F5AE03426D4D}" sibTransId="{220E4E9A-EE4D-4612-AC1E-57654CBAED0A}"/>
    <dgm:cxn modelId="{169EEF88-300E-4906-B760-C48EE274FF56}" type="presParOf" srcId="{DD99D4B6-177A-433B-952A-8A334FF84DCA}" destId="{4231B2FD-69D1-4F60-A940-3DD881C5A2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purl.oclc.org/ooxml/drawingml/diagram" xmlns:a="http://purl.oclc.org/ooxml/drawingml/main">
  <dgm:ptLst>
    <dgm:pt modelId="{3FBF2C8E-CCA8-4AF9-9548-AC82684BFE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B65055-C1C7-44F7-B859-6DB2D2AE104B}">
      <dgm:prSet custT="1"/>
      <dgm:spPr>
        <a:solidFill>
          <a:schemeClr val="accent2">
            <a:lumMod val="75%"/>
          </a:schemeClr>
        </a:solidFill>
        <a:ln>
          <a:noFill/>
        </a:ln>
      </dgm:spPr>
      <dgm:t>
        <a:bodyPr/>
        <a:lstStyle/>
        <a:p>
          <a:pPr algn="ctr">
            <a:lnSpc>
              <a:spcPct val="100%"/>
            </a:lnSpc>
          </a:pPr>
          <a:r>
            <a:rPr lang="en-US" sz="2000" b="1" dirty="0"/>
            <a:t>Lessons learned!</a:t>
          </a:r>
          <a:endParaRPr lang="en-US" sz="2000" dirty="0"/>
        </a:p>
      </dgm:t>
    </dgm:pt>
    <dgm:pt modelId="{13E4C44A-5541-41A7-BBF7-F5AE03426D4D}" type="parTrans" cxnId="{749F5E9B-E411-43A2-A36B-CF10BF9AE3C3}">
      <dgm:prSet/>
      <dgm:spPr/>
      <dgm:t>
        <a:bodyPr/>
        <a:lstStyle/>
        <a:p>
          <a:endParaRPr lang="en-US"/>
        </a:p>
      </dgm:t>
    </dgm:pt>
    <dgm:pt modelId="{220E4E9A-EE4D-4612-AC1E-57654CBAED0A}" type="sibTrans" cxnId="{749F5E9B-E411-43A2-A36B-CF10BF9AE3C3}">
      <dgm:prSet/>
      <dgm:spPr/>
      <dgm:t>
        <a:bodyPr/>
        <a:lstStyle/>
        <a:p>
          <a:endParaRPr lang="en-US"/>
        </a:p>
      </dgm:t>
    </dgm:pt>
    <dgm:pt modelId="{DD99D4B6-177A-433B-952A-8A334FF84DCA}" type="pres">
      <dgm:prSet presAssocID="{3FBF2C8E-CCA8-4AF9-9548-AC82684BFE64}" presName="linear" presStyleCnt="0">
        <dgm:presLayoutVars>
          <dgm:animLvl val="lvl"/>
          <dgm:resizeHandles val="exact"/>
        </dgm:presLayoutVars>
      </dgm:prSet>
      <dgm:spPr/>
      <dgm:t>
        <a:bodyPr/>
        <a:lstStyle/>
        <a:p>
          <a:endParaRPr lang="en-US"/>
        </a:p>
      </dgm:t>
    </dgm:pt>
    <dgm:pt modelId="{4231B2FD-69D1-4F60-A940-3DD881C5A2B0}" type="pres">
      <dgm:prSet presAssocID="{B1B65055-C1C7-44F7-B859-6DB2D2AE104B}" presName="parentText" presStyleLbl="node1" presStyleIdx="0" presStyleCnt="1" custScaleY="44.745%" custLinFactNeighborY="22.605%">
        <dgm:presLayoutVars>
          <dgm:chMax val="0"/>
          <dgm:bulletEnabled val="1"/>
        </dgm:presLayoutVars>
      </dgm:prSet>
      <dgm:spPr>
        <a:prstGeom prst="rect">
          <a:avLst/>
        </a:prstGeom>
      </dgm:spPr>
      <dgm:t>
        <a:bodyPr/>
        <a:lstStyle/>
        <a:p>
          <a:endParaRPr lang="en-US"/>
        </a:p>
      </dgm:t>
    </dgm:pt>
  </dgm:ptLst>
  <dgm:cxnLst>
    <dgm:cxn modelId="{C863E26C-CC84-4B60-B42C-A1498FB827B6}" type="presOf" srcId="{B1B65055-C1C7-44F7-B859-6DB2D2AE104B}" destId="{4231B2FD-69D1-4F60-A940-3DD881C5A2B0}" srcOrd="0" destOrd="0" presId="urn:microsoft.com/office/officeart/2005/8/layout/vList2"/>
    <dgm:cxn modelId="{2D824290-9122-4378-9AE8-FE1742970B42}" type="presOf" srcId="{3FBF2C8E-CCA8-4AF9-9548-AC82684BFE64}" destId="{DD99D4B6-177A-433B-952A-8A334FF84DCA}" srcOrd="0" destOrd="0" presId="urn:microsoft.com/office/officeart/2005/8/layout/vList2"/>
    <dgm:cxn modelId="{749F5E9B-E411-43A2-A36B-CF10BF9AE3C3}" srcId="{3FBF2C8E-CCA8-4AF9-9548-AC82684BFE64}" destId="{B1B65055-C1C7-44F7-B859-6DB2D2AE104B}" srcOrd="0" destOrd="0" parTransId="{13E4C44A-5541-41A7-BBF7-F5AE03426D4D}" sibTransId="{220E4E9A-EE4D-4612-AC1E-57654CBAED0A}"/>
    <dgm:cxn modelId="{169EEF88-300E-4906-B760-C48EE274FF56}" type="presParOf" srcId="{DD99D4B6-177A-433B-952A-8A334FF84DCA}" destId="{4231B2FD-69D1-4F60-A940-3DD881C5A2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purl.oclc.org/ooxml/drawingml/diagram" xmlns:a="http://purl.oclc.org/ooxml/drawingml/main">
  <dgm:ptLst>
    <dgm:pt modelId="{3FBF2C8E-CCA8-4AF9-9548-AC82684BFE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B65055-C1C7-44F7-B859-6DB2D2AE104B}">
      <dgm:prSet custT="1"/>
      <dgm:spPr>
        <a:solidFill>
          <a:schemeClr val="accent2">
            <a:lumMod val="75%"/>
          </a:schemeClr>
        </a:solidFill>
        <a:ln>
          <a:noFill/>
        </a:ln>
      </dgm:spPr>
      <dgm:t>
        <a:bodyPr/>
        <a:lstStyle/>
        <a:p>
          <a:pPr algn="ctr">
            <a:lnSpc>
              <a:spcPct val="100%"/>
            </a:lnSpc>
          </a:pPr>
          <a:r>
            <a:rPr lang="en-US" sz="2000" b="1" dirty="0"/>
            <a:t>Lessons learned</a:t>
          </a:r>
          <a:endParaRPr lang="en-US" sz="2000" dirty="0"/>
        </a:p>
      </dgm:t>
    </dgm:pt>
    <dgm:pt modelId="{13E4C44A-5541-41A7-BBF7-F5AE03426D4D}" type="parTrans" cxnId="{749F5E9B-E411-43A2-A36B-CF10BF9AE3C3}">
      <dgm:prSet/>
      <dgm:spPr/>
      <dgm:t>
        <a:bodyPr/>
        <a:lstStyle/>
        <a:p>
          <a:endParaRPr lang="en-US"/>
        </a:p>
      </dgm:t>
    </dgm:pt>
    <dgm:pt modelId="{220E4E9A-EE4D-4612-AC1E-57654CBAED0A}" type="sibTrans" cxnId="{749F5E9B-E411-43A2-A36B-CF10BF9AE3C3}">
      <dgm:prSet/>
      <dgm:spPr/>
      <dgm:t>
        <a:bodyPr/>
        <a:lstStyle/>
        <a:p>
          <a:endParaRPr lang="en-US"/>
        </a:p>
      </dgm:t>
    </dgm:pt>
    <dgm:pt modelId="{DD99D4B6-177A-433B-952A-8A334FF84DCA}" type="pres">
      <dgm:prSet presAssocID="{3FBF2C8E-CCA8-4AF9-9548-AC82684BFE64}" presName="linear" presStyleCnt="0">
        <dgm:presLayoutVars>
          <dgm:animLvl val="lvl"/>
          <dgm:resizeHandles val="exact"/>
        </dgm:presLayoutVars>
      </dgm:prSet>
      <dgm:spPr/>
      <dgm:t>
        <a:bodyPr/>
        <a:lstStyle/>
        <a:p>
          <a:endParaRPr lang="en-US"/>
        </a:p>
      </dgm:t>
    </dgm:pt>
    <dgm:pt modelId="{4231B2FD-69D1-4F60-A940-3DD881C5A2B0}" type="pres">
      <dgm:prSet presAssocID="{B1B65055-C1C7-44F7-B859-6DB2D2AE104B}" presName="parentText" presStyleLbl="node1" presStyleIdx="0" presStyleCnt="1" custScaleY="44.745%" custLinFactY="100%" custLinFactNeighborX="2.094%" custLinFactNeighborY="109.621%">
        <dgm:presLayoutVars>
          <dgm:chMax val="0"/>
          <dgm:bulletEnabled val="1"/>
        </dgm:presLayoutVars>
      </dgm:prSet>
      <dgm:spPr>
        <a:prstGeom prst="rect">
          <a:avLst/>
        </a:prstGeom>
      </dgm:spPr>
      <dgm:t>
        <a:bodyPr/>
        <a:lstStyle/>
        <a:p>
          <a:endParaRPr lang="en-US"/>
        </a:p>
      </dgm:t>
    </dgm:pt>
  </dgm:ptLst>
  <dgm:cxnLst>
    <dgm:cxn modelId="{C863E26C-CC84-4B60-B42C-A1498FB827B6}" type="presOf" srcId="{B1B65055-C1C7-44F7-B859-6DB2D2AE104B}" destId="{4231B2FD-69D1-4F60-A940-3DD881C5A2B0}" srcOrd="0" destOrd="0" presId="urn:microsoft.com/office/officeart/2005/8/layout/vList2"/>
    <dgm:cxn modelId="{2D824290-9122-4378-9AE8-FE1742970B42}" type="presOf" srcId="{3FBF2C8E-CCA8-4AF9-9548-AC82684BFE64}" destId="{DD99D4B6-177A-433B-952A-8A334FF84DCA}" srcOrd="0" destOrd="0" presId="urn:microsoft.com/office/officeart/2005/8/layout/vList2"/>
    <dgm:cxn modelId="{749F5E9B-E411-43A2-A36B-CF10BF9AE3C3}" srcId="{3FBF2C8E-CCA8-4AF9-9548-AC82684BFE64}" destId="{B1B65055-C1C7-44F7-B859-6DB2D2AE104B}" srcOrd="0" destOrd="0" parTransId="{13E4C44A-5541-41A7-BBF7-F5AE03426D4D}" sibTransId="{220E4E9A-EE4D-4612-AC1E-57654CBAED0A}"/>
    <dgm:cxn modelId="{169EEF88-300E-4906-B760-C48EE274FF56}" type="presParOf" srcId="{DD99D4B6-177A-433B-952A-8A334FF84DCA}" destId="{4231B2FD-69D1-4F60-A940-3DD881C5A2B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purl.oclc.org/ooxml/drawingml/diagram" xmlns:a="http://purl.oclc.org/ooxml/drawingml/main">
  <dgm:ptLst>
    <dgm:pt modelId="{D59FAB6D-6B53-474F-B0F1-F23D2FCC4F66}" type="doc">
      <dgm:prSet loTypeId="urn:microsoft.com/office/officeart/2005/8/layout/process1" loCatId="process" qsTypeId="urn:microsoft.com/office/officeart/2005/8/quickstyle/simple1" qsCatId="simple" csTypeId="urn:microsoft.com/office/officeart/2005/8/colors/accent1_2" csCatId="accent1" phldr="1"/>
      <dgm:spPr/>
    </dgm:pt>
    <dgm:pt modelId="{E6C20FA5-DED5-4A68-B0DB-7764744817AE}">
      <dgm:prSet phldrT="[Text]"/>
      <dgm:spPr/>
      <dgm:t>
        <a:bodyPr/>
        <a:lstStyle/>
        <a:p>
          <a:r>
            <a:rPr lang="en-US" dirty="0"/>
            <a:t>389 patients in registry</a:t>
          </a:r>
        </a:p>
      </dgm:t>
    </dgm:pt>
    <dgm:pt modelId="{74B318D2-6FAB-4BCF-BD33-735AE796B266}" type="parTrans" cxnId="{2F431AEF-E629-4F4E-9BDD-E6612A737B7E}">
      <dgm:prSet/>
      <dgm:spPr/>
      <dgm:t>
        <a:bodyPr/>
        <a:lstStyle/>
        <a:p>
          <a:endParaRPr lang="en-US"/>
        </a:p>
      </dgm:t>
    </dgm:pt>
    <dgm:pt modelId="{3A520B68-C870-48D1-AD75-FD05C2A5C1EE}" type="sibTrans" cxnId="{2F431AEF-E629-4F4E-9BDD-E6612A737B7E}">
      <dgm:prSet/>
      <dgm:spPr/>
      <dgm:t>
        <a:bodyPr/>
        <a:lstStyle/>
        <a:p>
          <a:endParaRPr lang="en-US"/>
        </a:p>
      </dgm:t>
    </dgm:pt>
    <dgm:pt modelId="{5849478C-BD7D-4F6D-933D-18B19856A971}">
      <dgm:prSet/>
      <dgm:spPr/>
      <dgm:t>
        <a:bodyPr/>
        <a:lstStyle/>
        <a:p>
          <a:r>
            <a:rPr lang="en-US" dirty="0"/>
            <a:t>141 pts with “gaps”</a:t>
          </a:r>
        </a:p>
      </dgm:t>
    </dgm:pt>
    <dgm:pt modelId="{F13AA90A-851F-478B-80CE-03E6D7265F88}" type="parTrans" cxnId="{2C2BE4CB-2F04-46EA-9D3D-CC5C4796DD26}">
      <dgm:prSet/>
      <dgm:spPr/>
      <dgm:t>
        <a:bodyPr/>
        <a:lstStyle/>
        <a:p>
          <a:endParaRPr lang="en-US"/>
        </a:p>
      </dgm:t>
    </dgm:pt>
    <dgm:pt modelId="{29D76A0C-41A4-4369-AF62-17786D0CBF74}" type="sibTrans" cxnId="{2C2BE4CB-2F04-46EA-9D3D-CC5C4796DD26}">
      <dgm:prSet/>
      <dgm:spPr/>
      <dgm:t>
        <a:bodyPr/>
        <a:lstStyle/>
        <a:p>
          <a:endParaRPr lang="en-US"/>
        </a:p>
      </dgm:t>
    </dgm:pt>
    <dgm:pt modelId="{F88E67AC-6C5F-4BCD-9B79-A1E8ECD4E097}" type="pres">
      <dgm:prSet presAssocID="{D59FAB6D-6B53-474F-B0F1-F23D2FCC4F66}" presName="Name0" presStyleCnt="0">
        <dgm:presLayoutVars>
          <dgm:dir/>
          <dgm:resizeHandles val="exact"/>
        </dgm:presLayoutVars>
      </dgm:prSet>
      <dgm:spPr/>
    </dgm:pt>
    <dgm:pt modelId="{86A180A7-E866-4E8A-B846-6A1CA9FC0D2F}" type="pres">
      <dgm:prSet presAssocID="{E6C20FA5-DED5-4A68-B0DB-7764744817AE}" presName="node" presStyleLbl="node1" presStyleIdx="0" presStyleCnt="2" custScaleY="58.833%" custLinFactNeighborX="1.701%" custLinFactNeighborY="-10.265%">
        <dgm:presLayoutVars>
          <dgm:bulletEnabled val="1"/>
        </dgm:presLayoutVars>
      </dgm:prSet>
      <dgm:spPr/>
      <dgm:t>
        <a:bodyPr/>
        <a:lstStyle/>
        <a:p>
          <a:endParaRPr lang="en-US"/>
        </a:p>
      </dgm:t>
    </dgm:pt>
    <dgm:pt modelId="{4E15E8AF-708B-4F62-B46A-9524D10535D9}" type="pres">
      <dgm:prSet presAssocID="{3A520B68-C870-48D1-AD75-FD05C2A5C1EE}" presName="sibTrans" presStyleLbl="sibTrans2D1" presStyleIdx="0" presStyleCnt="1"/>
      <dgm:spPr/>
      <dgm:t>
        <a:bodyPr/>
        <a:lstStyle/>
        <a:p>
          <a:endParaRPr lang="en-US"/>
        </a:p>
      </dgm:t>
    </dgm:pt>
    <dgm:pt modelId="{DEC6B4A5-0014-4B43-ABDE-E156976DD2E7}" type="pres">
      <dgm:prSet presAssocID="{3A520B68-C870-48D1-AD75-FD05C2A5C1EE}" presName="connectorText" presStyleLbl="sibTrans2D1" presStyleIdx="0" presStyleCnt="1"/>
      <dgm:spPr/>
      <dgm:t>
        <a:bodyPr/>
        <a:lstStyle/>
        <a:p>
          <a:endParaRPr lang="en-US"/>
        </a:p>
      </dgm:t>
    </dgm:pt>
    <dgm:pt modelId="{40EB87CB-DEBD-4E3C-B563-872B69F7EFA0}" type="pres">
      <dgm:prSet presAssocID="{5849478C-BD7D-4F6D-933D-18B19856A971}" presName="node" presStyleLbl="node1" presStyleIdx="1" presStyleCnt="2" custScaleY="59.055%" custLinFactNeighborX="0.117%" custLinFactNeighborY="-8.653%">
        <dgm:presLayoutVars>
          <dgm:bulletEnabled val="1"/>
        </dgm:presLayoutVars>
      </dgm:prSet>
      <dgm:spPr/>
      <dgm:t>
        <a:bodyPr/>
        <a:lstStyle/>
        <a:p>
          <a:endParaRPr lang="en-US"/>
        </a:p>
      </dgm:t>
    </dgm:pt>
  </dgm:ptLst>
  <dgm:cxnLst>
    <dgm:cxn modelId="{3EBCFFB4-5133-49F2-B6A5-C2F707C44053}" type="presOf" srcId="{5849478C-BD7D-4F6D-933D-18B19856A971}" destId="{40EB87CB-DEBD-4E3C-B563-872B69F7EFA0}" srcOrd="0" destOrd="0" presId="urn:microsoft.com/office/officeart/2005/8/layout/process1"/>
    <dgm:cxn modelId="{2C2BE4CB-2F04-46EA-9D3D-CC5C4796DD26}" srcId="{D59FAB6D-6B53-474F-B0F1-F23D2FCC4F66}" destId="{5849478C-BD7D-4F6D-933D-18B19856A971}" srcOrd="1" destOrd="0" parTransId="{F13AA90A-851F-478B-80CE-03E6D7265F88}" sibTransId="{29D76A0C-41A4-4369-AF62-17786D0CBF74}"/>
    <dgm:cxn modelId="{D655DF89-BD7E-4D90-8B8B-BE696DE89865}" type="presOf" srcId="{E6C20FA5-DED5-4A68-B0DB-7764744817AE}" destId="{86A180A7-E866-4E8A-B846-6A1CA9FC0D2F}" srcOrd="0" destOrd="0" presId="urn:microsoft.com/office/officeart/2005/8/layout/process1"/>
    <dgm:cxn modelId="{215E350F-B184-4055-B1D2-2718D5DAEA88}" type="presOf" srcId="{3A520B68-C870-48D1-AD75-FD05C2A5C1EE}" destId="{4E15E8AF-708B-4F62-B46A-9524D10535D9}" srcOrd="0" destOrd="0" presId="urn:microsoft.com/office/officeart/2005/8/layout/process1"/>
    <dgm:cxn modelId="{97EE949D-FBAC-4DAA-A0A1-7801CFC664CD}" type="presOf" srcId="{D59FAB6D-6B53-474F-B0F1-F23D2FCC4F66}" destId="{F88E67AC-6C5F-4BCD-9B79-A1E8ECD4E097}" srcOrd="0" destOrd="0" presId="urn:microsoft.com/office/officeart/2005/8/layout/process1"/>
    <dgm:cxn modelId="{BD726891-5566-4BB4-85FD-153EDD0EB62E}" type="presOf" srcId="{3A520B68-C870-48D1-AD75-FD05C2A5C1EE}" destId="{DEC6B4A5-0014-4B43-ABDE-E156976DD2E7}" srcOrd="1" destOrd="0" presId="urn:microsoft.com/office/officeart/2005/8/layout/process1"/>
    <dgm:cxn modelId="{2F431AEF-E629-4F4E-9BDD-E6612A737B7E}" srcId="{D59FAB6D-6B53-474F-B0F1-F23D2FCC4F66}" destId="{E6C20FA5-DED5-4A68-B0DB-7764744817AE}" srcOrd="0" destOrd="0" parTransId="{74B318D2-6FAB-4BCF-BD33-735AE796B266}" sibTransId="{3A520B68-C870-48D1-AD75-FD05C2A5C1EE}"/>
    <dgm:cxn modelId="{5E41144E-61AB-45F7-810A-E6752B9B35D4}" type="presParOf" srcId="{F88E67AC-6C5F-4BCD-9B79-A1E8ECD4E097}" destId="{86A180A7-E866-4E8A-B846-6A1CA9FC0D2F}" srcOrd="0" destOrd="0" presId="urn:microsoft.com/office/officeart/2005/8/layout/process1"/>
    <dgm:cxn modelId="{90ED96CD-A4F3-49F2-A69B-A99EE1BEA7CD}" type="presParOf" srcId="{F88E67AC-6C5F-4BCD-9B79-A1E8ECD4E097}" destId="{4E15E8AF-708B-4F62-B46A-9524D10535D9}" srcOrd="1" destOrd="0" presId="urn:microsoft.com/office/officeart/2005/8/layout/process1"/>
    <dgm:cxn modelId="{294E7F22-A274-455C-8749-022FB19BD251}" type="presParOf" srcId="{4E15E8AF-708B-4F62-B46A-9524D10535D9}" destId="{DEC6B4A5-0014-4B43-ABDE-E156976DD2E7}" srcOrd="0" destOrd="0" presId="urn:microsoft.com/office/officeart/2005/8/layout/process1"/>
    <dgm:cxn modelId="{12CC18DA-2583-4350-B29C-CD5C8C842872}" type="presParOf" srcId="{F88E67AC-6C5F-4BCD-9B79-A1E8ECD4E097}" destId="{40EB87CB-DEBD-4E3C-B563-872B69F7EFA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purl.oclc.org/ooxml/drawingml/diagram" xmlns:a="http://purl.oclc.org/ooxml/drawingml/main">
  <dgm:ptLst>
    <dgm:pt modelId="{63BC9DDB-9380-4EE6-832F-6F805EC1874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30B1CA7-F6E4-44EE-977B-6B5604848048}">
      <dgm:prSet phldrT="[Text]"/>
      <dgm:spPr>
        <a:solidFill>
          <a:schemeClr val="accent5">
            <a:lumMod val="75%"/>
          </a:schemeClr>
        </a:solidFill>
      </dgm:spPr>
      <dgm:t>
        <a:bodyPr anchor="t"/>
        <a:lstStyle/>
        <a:p>
          <a:r>
            <a:rPr lang="en-US" b="1" u="sng" dirty="0"/>
            <a:t>The Good</a:t>
          </a:r>
        </a:p>
        <a:p>
          <a:r>
            <a:rPr lang="en-US" dirty="0"/>
            <a:t>Some buy-in (7 referrals)</a:t>
          </a:r>
        </a:p>
        <a:p>
          <a:r>
            <a:rPr lang="en-US" dirty="0"/>
            <a:t>Lots of time to address patient concerns</a:t>
          </a:r>
        </a:p>
        <a:p>
          <a:r>
            <a:rPr lang="en-US" dirty="0"/>
            <a:t>Well received by those who attended</a:t>
          </a:r>
        </a:p>
      </dgm:t>
    </dgm:pt>
    <dgm:pt modelId="{EB6DC170-3FCC-4799-AF61-15690B151D99}" type="parTrans" cxnId="{F533B6D5-7EE7-4BE7-BF5D-AF07BA17767D}">
      <dgm:prSet/>
      <dgm:spPr/>
      <dgm:t>
        <a:bodyPr/>
        <a:lstStyle/>
        <a:p>
          <a:endParaRPr lang="en-US"/>
        </a:p>
      </dgm:t>
    </dgm:pt>
    <dgm:pt modelId="{64C619F6-7BB7-4ACF-A625-2365034C96F9}" type="sibTrans" cxnId="{F533B6D5-7EE7-4BE7-BF5D-AF07BA17767D}">
      <dgm:prSet/>
      <dgm:spPr/>
      <dgm:t>
        <a:bodyPr/>
        <a:lstStyle/>
        <a:p>
          <a:endParaRPr lang="en-US"/>
        </a:p>
      </dgm:t>
    </dgm:pt>
    <dgm:pt modelId="{CBAA689C-F4B0-48AA-9772-D922DF573263}">
      <dgm:prSet phldrT="[Text]"/>
      <dgm:spPr>
        <a:solidFill>
          <a:schemeClr val="accent2">
            <a:lumMod val="50%"/>
          </a:schemeClr>
        </a:solidFill>
      </dgm:spPr>
      <dgm:t>
        <a:bodyPr anchor="t"/>
        <a:lstStyle/>
        <a:p>
          <a:pPr algn="ctr"/>
          <a:r>
            <a:rPr lang="en-US" b="1" u="sng" dirty="0"/>
            <a:t>The Bad</a:t>
          </a:r>
        </a:p>
        <a:p>
          <a:pPr algn="ctr"/>
          <a:r>
            <a:rPr lang="en-US" dirty="0"/>
            <a:t>Low attendance (3 pts)</a:t>
          </a:r>
        </a:p>
        <a:p>
          <a:pPr algn="ctr"/>
          <a:r>
            <a:rPr lang="en-US" dirty="0"/>
            <a:t>Extra time/visit/cost </a:t>
          </a:r>
        </a:p>
        <a:p>
          <a:pPr algn="ctr"/>
          <a:r>
            <a:rPr lang="en-US" dirty="0"/>
            <a:t>Doesn’t leverage PCP’s relationship with </a:t>
          </a:r>
          <a:r>
            <a:rPr lang="en-US" dirty="0" err="1"/>
            <a:t>pt</a:t>
          </a:r>
          <a:endParaRPr lang="en-US" dirty="0"/>
        </a:p>
      </dgm:t>
    </dgm:pt>
    <dgm:pt modelId="{91219262-AC63-42AD-A640-2BB32753DE94}" type="parTrans" cxnId="{C8E860D4-4BC5-4A40-930E-BD7D54ED5283}">
      <dgm:prSet/>
      <dgm:spPr/>
      <dgm:t>
        <a:bodyPr/>
        <a:lstStyle/>
        <a:p>
          <a:endParaRPr lang="en-US"/>
        </a:p>
      </dgm:t>
    </dgm:pt>
    <dgm:pt modelId="{D8C93371-A78A-44F4-97CC-BE47815797DA}" type="sibTrans" cxnId="{C8E860D4-4BC5-4A40-930E-BD7D54ED5283}">
      <dgm:prSet/>
      <dgm:spPr/>
      <dgm:t>
        <a:bodyPr/>
        <a:lstStyle/>
        <a:p>
          <a:endParaRPr lang="en-US"/>
        </a:p>
      </dgm:t>
    </dgm:pt>
    <dgm:pt modelId="{1E9F88EC-12B7-4FBC-A734-78FFED6371BC}">
      <dgm:prSet phldrT="[Text]"/>
      <dgm:spPr>
        <a:solidFill>
          <a:schemeClr val="accent4">
            <a:lumMod val="75%"/>
          </a:schemeClr>
        </a:solidFill>
      </dgm:spPr>
      <dgm:t>
        <a:bodyPr anchor="t"/>
        <a:lstStyle/>
        <a:p>
          <a:r>
            <a:rPr lang="en-US" b="1" u="sng" dirty="0"/>
            <a:t>The Hopeful</a:t>
          </a:r>
        </a:p>
        <a:p>
          <a:r>
            <a:rPr lang="en-US" dirty="0"/>
            <a:t>Created visit template</a:t>
          </a:r>
        </a:p>
        <a:p>
          <a:r>
            <a:rPr lang="en-US" dirty="0"/>
            <a:t>Could serve as referral center for future projects</a:t>
          </a:r>
        </a:p>
      </dgm:t>
    </dgm:pt>
    <dgm:pt modelId="{DF2776A0-45F4-4EA2-B49C-F740C73D84A8}" type="parTrans" cxnId="{A4A39B27-1EA5-4FFB-BA07-9DF8527721FD}">
      <dgm:prSet/>
      <dgm:spPr/>
      <dgm:t>
        <a:bodyPr/>
        <a:lstStyle/>
        <a:p>
          <a:endParaRPr lang="en-US"/>
        </a:p>
      </dgm:t>
    </dgm:pt>
    <dgm:pt modelId="{C2466ABA-1FEB-4903-ABF3-A729535EB7BE}" type="sibTrans" cxnId="{A4A39B27-1EA5-4FFB-BA07-9DF8527721FD}">
      <dgm:prSet/>
      <dgm:spPr/>
      <dgm:t>
        <a:bodyPr/>
        <a:lstStyle/>
        <a:p>
          <a:endParaRPr lang="en-US"/>
        </a:p>
      </dgm:t>
    </dgm:pt>
    <dgm:pt modelId="{1619D3CB-3C65-40D7-8B35-E6DE8E409974}" type="pres">
      <dgm:prSet presAssocID="{63BC9DDB-9380-4EE6-832F-6F805EC18746}" presName="diagram" presStyleCnt="0">
        <dgm:presLayoutVars>
          <dgm:dir/>
          <dgm:resizeHandles val="exact"/>
        </dgm:presLayoutVars>
      </dgm:prSet>
      <dgm:spPr/>
      <dgm:t>
        <a:bodyPr/>
        <a:lstStyle/>
        <a:p>
          <a:endParaRPr lang="en-US"/>
        </a:p>
      </dgm:t>
    </dgm:pt>
    <dgm:pt modelId="{D8DEB271-D120-40A9-8ABC-416C3FAE8C75}" type="pres">
      <dgm:prSet presAssocID="{930B1CA7-F6E4-44EE-977B-6B5604848048}" presName="node" presStyleLbl="node1" presStyleIdx="0" presStyleCnt="3">
        <dgm:presLayoutVars>
          <dgm:bulletEnabled val="1"/>
        </dgm:presLayoutVars>
      </dgm:prSet>
      <dgm:spPr/>
      <dgm:t>
        <a:bodyPr/>
        <a:lstStyle/>
        <a:p>
          <a:endParaRPr lang="en-US"/>
        </a:p>
      </dgm:t>
    </dgm:pt>
    <dgm:pt modelId="{4CA2F98D-585D-4832-9A8C-6C44696670E1}" type="pres">
      <dgm:prSet presAssocID="{64C619F6-7BB7-4ACF-A625-2365034C96F9}" presName="sibTrans" presStyleCnt="0"/>
      <dgm:spPr/>
    </dgm:pt>
    <dgm:pt modelId="{EFEC9A75-B41E-4E04-BE6C-7825035C8121}" type="pres">
      <dgm:prSet presAssocID="{CBAA689C-F4B0-48AA-9772-D922DF573263}" presName="node" presStyleLbl="node1" presStyleIdx="1" presStyleCnt="3">
        <dgm:presLayoutVars>
          <dgm:bulletEnabled val="1"/>
        </dgm:presLayoutVars>
      </dgm:prSet>
      <dgm:spPr/>
      <dgm:t>
        <a:bodyPr/>
        <a:lstStyle/>
        <a:p>
          <a:endParaRPr lang="en-US"/>
        </a:p>
      </dgm:t>
    </dgm:pt>
    <dgm:pt modelId="{7AB7A9CD-5B12-40AF-85C7-90F31A1C7504}" type="pres">
      <dgm:prSet presAssocID="{D8C93371-A78A-44F4-97CC-BE47815797DA}" presName="sibTrans" presStyleCnt="0"/>
      <dgm:spPr/>
    </dgm:pt>
    <dgm:pt modelId="{2C49BF6D-6D94-491B-A480-54AA6CFCB809}" type="pres">
      <dgm:prSet presAssocID="{1E9F88EC-12B7-4FBC-A734-78FFED6371BC}" presName="node" presStyleLbl="node1" presStyleIdx="2" presStyleCnt="3">
        <dgm:presLayoutVars>
          <dgm:bulletEnabled val="1"/>
        </dgm:presLayoutVars>
      </dgm:prSet>
      <dgm:spPr/>
      <dgm:t>
        <a:bodyPr/>
        <a:lstStyle/>
        <a:p>
          <a:endParaRPr lang="en-US"/>
        </a:p>
      </dgm:t>
    </dgm:pt>
  </dgm:ptLst>
  <dgm:cxnLst>
    <dgm:cxn modelId="{A1F78470-C5E3-45DD-A1D3-AFDF0A76E047}" type="presOf" srcId="{63BC9DDB-9380-4EE6-832F-6F805EC18746}" destId="{1619D3CB-3C65-40D7-8B35-E6DE8E409974}" srcOrd="0" destOrd="0" presId="urn:microsoft.com/office/officeart/2005/8/layout/default"/>
    <dgm:cxn modelId="{CF05B14B-F4D0-44CC-A4B1-E419777821CB}" type="presOf" srcId="{930B1CA7-F6E4-44EE-977B-6B5604848048}" destId="{D8DEB271-D120-40A9-8ABC-416C3FAE8C75}" srcOrd="0" destOrd="0" presId="urn:microsoft.com/office/officeart/2005/8/layout/default"/>
    <dgm:cxn modelId="{A4A39B27-1EA5-4FFB-BA07-9DF8527721FD}" srcId="{63BC9DDB-9380-4EE6-832F-6F805EC18746}" destId="{1E9F88EC-12B7-4FBC-A734-78FFED6371BC}" srcOrd="2" destOrd="0" parTransId="{DF2776A0-45F4-4EA2-B49C-F740C73D84A8}" sibTransId="{C2466ABA-1FEB-4903-ABF3-A729535EB7BE}"/>
    <dgm:cxn modelId="{C8E860D4-4BC5-4A40-930E-BD7D54ED5283}" srcId="{63BC9DDB-9380-4EE6-832F-6F805EC18746}" destId="{CBAA689C-F4B0-48AA-9772-D922DF573263}" srcOrd="1" destOrd="0" parTransId="{91219262-AC63-42AD-A640-2BB32753DE94}" sibTransId="{D8C93371-A78A-44F4-97CC-BE47815797DA}"/>
    <dgm:cxn modelId="{2DB9EF48-161F-4060-9576-87600AA0EDB7}" type="presOf" srcId="{CBAA689C-F4B0-48AA-9772-D922DF573263}" destId="{EFEC9A75-B41E-4E04-BE6C-7825035C8121}" srcOrd="0" destOrd="0" presId="urn:microsoft.com/office/officeart/2005/8/layout/default"/>
    <dgm:cxn modelId="{1DA18D9C-435F-4DBD-BD2B-6DE61D603CC5}" type="presOf" srcId="{1E9F88EC-12B7-4FBC-A734-78FFED6371BC}" destId="{2C49BF6D-6D94-491B-A480-54AA6CFCB809}" srcOrd="0" destOrd="0" presId="urn:microsoft.com/office/officeart/2005/8/layout/default"/>
    <dgm:cxn modelId="{F533B6D5-7EE7-4BE7-BF5D-AF07BA17767D}" srcId="{63BC9DDB-9380-4EE6-832F-6F805EC18746}" destId="{930B1CA7-F6E4-44EE-977B-6B5604848048}" srcOrd="0" destOrd="0" parTransId="{EB6DC170-3FCC-4799-AF61-15690B151D99}" sibTransId="{64C619F6-7BB7-4ACF-A625-2365034C96F9}"/>
    <dgm:cxn modelId="{D7031EF7-5EA4-4AA3-87F0-1837BF15C4A8}" type="presParOf" srcId="{1619D3CB-3C65-40D7-8B35-E6DE8E409974}" destId="{D8DEB271-D120-40A9-8ABC-416C3FAE8C75}" srcOrd="0" destOrd="0" presId="urn:microsoft.com/office/officeart/2005/8/layout/default"/>
    <dgm:cxn modelId="{EBCF94F7-1AC9-4893-98C9-C922917C60A7}" type="presParOf" srcId="{1619D3CB-3C65-40D7-8B35-E6DE8E409974}" destId="{4CA2F98D-585D-4832-9A8C-6C44696670E1}" srcOrd="1" destOrd="0" presId="urn:microsoft.com/office/officeart/2005/8/layout/default"/>
    <dgm:cxn modelId="{B5F5B0A8-3679-4443-A24A-FB785E7B70DE}" type="presParOf" srcId="{1619D3CB-3C65-40D7-8B35-E6DE8E409974}" destId="{EFEC9A75-B41E-4E04-BE6C-7825035C8121}" srcOrd="2" destOrd="0" presId="urn:microsoft.com/office/officeart/2005/8/layout/default"/>
    <dgm:cxn modelId="{C87F54A1-F821-48C8-B0C0-171E34BEB463}" type="presParOf" srcId="{1619D3CB-3C65-40D7-8B35-E6DE8E409974}" destId="{7AB7A9CD-5B12-40AF-85C7-90F31A1C7504}" srcOrd="3" destOrd="0" presId="urn:microsoft.com/office/officeart/2005/8/layout/default"/>
    <dgm:cxn modelId="{FC930487-B79D-43F7-BA97-F61D0435BA05}" type="presParOf" srcId="{1619D3CB-3C65-40D7-8B35-E6DE8E409974}" destId="{2C49BF6D-6D94-491B-A480-54AA6CFCB80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4231B2FD-69D1-4F60-A940-3DD881C5A2B0}">
      <dsp:nvSpPr>
        <dsp:cNvPr id="0" name=""/>
        <dsp:cNvSpPr/>
      </dsp:nvSpPr>
      <dsp:spPr>
        <a:xfrm>
          <a:off x="0" y="5128"/>
          <a:ext cx="5929952" cy="494199"/>
        </a:xfrm>
        <a:prstGeom prst="rect">
          <a:avLst/>
        </a:prstGeom>
        <a:solidFill>
          <a:schemeClr val="accent2">
            <a:lumMod val="75%"/>
          </a:schemeClr>
        </a:solid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
            </a:lnSpc>
            <a:spcBef>
              <a:spcPct val="0%"/>
            </a:spcBef>
            <a:spcAft>
              <a:spcPct val="35%"/>
            </a:spcAft>
          </a:pPr>
          <a:r>
            <a:rPr lang="en-US" sz="2000" b="1" kern="1200" dirty="0"/>
            <a:t>Lessons learned!</a:t>
          </a:r>
          <a:endParaRPr lang="en-US" sz="2000" kern="1200" dirty="0"/>
        </a:p>
      </dsp:txBody>
      <dsp:txXfrm>
        <a:off x="0" y="5128"/>
        <a:ext cx="5929952" cy="494199"/>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4231B2FD-69D1-4F60-A940-3DD881C5A2B0}">
      <dsp:nvSpPr>
        <dsp:cNvPr id="0" name=""/>
        <dsp:cNvSpPr/>
      </dsp:nvSpPr>
      <dsp:spPr>
        <a:xfrm>
          <a:off x="0" y="5128"/>
          <a:ext cx="5929952" cy="494199"/>
        </a:xfrm>
        <a:prstGeom prst="rect">
          <a:avLst/>
        </a:prstGeom>
        <a:solidFill>
          <a:schemeClr val="accent2">
            <a:lumMod val="75%"/>
          </a:schemeClr>
        </a:solid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
            </a:lnSpc>
            <a:spcBef>
              <a:spcPct val="0%"/>
            </a:spcBef>
            <a:spcAft>
              <a:spcPct val="35%"/>
            </a:spcAft>
          </a:pPr>
          <a:r>
            <a:rPr lang="en-US" sz="2000" b="1" kern="1200" dirty="0"/>
            <a:t>Lessons learned!</a:t>
          </a:r>
          <a:endParaRPr lang="en-US" sz="2000" kern="1200" dirty="0"/>
        </a:p>
      </dsp:txBody>
      <dsp:txXfrm>
        <a:off x="0" y="5128"/>
        <a:ext cx="5929952" cy="494199"/>
      </dsp:txXfrm>
    </dsp:sp>
  </dsp:spTree>
</dsp:drawing>
</file>

<file path=ppt/diagrams/drawing3.xml><?xml version="1.0" encoding="utf-8"?>
<dsp:drawing xmlns:dgm="http://purl.oclc.org/ooxml/drawingml/diagram" xmlns:dsp="http://schemas.microsoft.com/office/drawing/2008/diagram" xmlns:a="http://purl.oclc.org/ooxml/drawingml/main">
  <dsp:spTree>
    <dsp:nvGrpSpPr>
      <dsp:cNvPr id="0" name=""/>
      <dsp:cNvGrpSpPr/>
    </dsp:nvGrpSpPr>
    <dsp:grpSpPr/>
    <dsp:sp modelId="{4231B2FD-69D1-4F60-A940-3DD881C5A2B0}">
      <dsp:nvSpPr>
        <dsp:cNvPr id="0" name=""/>
        <dsp:cNvSpPr/>
      </dsp:nvSpPr>
      <dsp:spPr>
        <a:xfrm>
          <a:off x="0" y="291"/>
          <a:ext cx="3667574" cy="485852"/>
        </a:xfrm>
        <a:prstGeom prst="rect">
          <a:avLst/>
        </a:prstGeom>
        <a:solidFill>
          <a:schemeClr val="accent2">
            <a:lumMod val="75%"/>
          </a:schemeClr>
        </a:solid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
            </a:lnSpc>
            <a:spcBef>
              <a:spcPct val="0%"/>
            </a:spcBef>
            <a:spcAft>
              <a:spcPct val="35%"/>
            </a:spcAft>
          </a:pPr>
          <a:r>
            <a:rPr lang="en-US" sz="2000" b="1" kern="1200" dirty="0"/>
            <a:t>Lessons learned</a:t>
          </a:r>
          <a:endParaRPr lang="en-US" sz="2000" kern="1200" dirty="0"/>
        </a:p>
      </dsp:txBody>
      <dsp:txXfrm>
        <a:off x="0" y="291"/>
        <a:ext cx="3667574" cy="485852"/>
      </dsp:txXfrm>
    </dsp:sp>
  </dsp:spTree>
</dsp:drawing>
</file>

<file path=ppt/diagrams/drawing4.xml><?xml version="1.0" encoding="utf-8"?>
<dsp:drawing xmlns:dgm="http://purl.oclc.org/ooxml/drawingml/diagram" xmlns:dsp="http://schemas.microsoft.com/office/drawing/2008/diagram" xmlns:a="http://purl.oclc.org/ooxml/drawingml/main">
  <dsp:spTree>
    <dsp:nvGrpSpPr>
      <dsp:cNvPr id="0" name=""/>
      <dsp:cNvGrpSpPr/>
    </dsp:nvGrpSpPr>
    <dsp:grpSpPr/>
    <dsp:sp modelId="{86A180A7-E866-4E8A-B846-6A1CA9FC0D2F}">
      <dsp:nvSpPr>
        <dsp:cNvPr id="0" name=""/>
        <dsp:cNvSpPr/>
      </dsp:nvSpPr>
      <dsp:spPr>
        <a:xfrm>
          <a:off x="10087" y="219253"/>
          <a:ext cx="1386980" cy="512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
            </a:lnSpc>
            <a:spcBef>
              <a:spcPct val="0%"/>
            </a:spcBef>
            <a:spcAft>
              <a:spcPct val="35%"/>
            </a:spcAft>
          </a:pPr>
          <a:r>
            <a:rPr lang="en-US" sz="1300" kern="1200" dirty="0"/>
            <a:t>389 patients in registry</a:t>
          </a:r>
        </a:p>
      </dsp:txBody>
      <dsp:txXfrm>
        <a:off x="25099" y="234265"/>
        <a:ext cx="1356956" cy="482527"/>
      </dsp:txXfrm>
    </dsp:sp>
    <dsp:sp modelId="{4E15E8AF-708B-4F62-B46A-9524D10535D9}">
      <dsp:nvSpPr>
        <dsp:cNvPr id="0" name=""/>
        <dsp:cNvSpPr/>
      </dsp:nvSpPr>
      <dsp:spPr>
        <a:xfrm rot="24976">
          <a:off x="1533565" y="310625"/>
          <a:ext cx="289389" cy="34397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
            </a:lnSpc>
            <a:spcBef>
              <a:spcPct val="0%"/>
            </a:spcBef>
            <a:spcAft>
              <a:spcPct val="35%"/>
            </a:spcAft>
          </a:pPr>
          <a:endParaRPr lang="en-US" sz="1100" kern="1200"/>
        </a:p>
      </dsp:txBody>
      <dsp:txXfrm>
        <a:off x="1533566" y="379104"/>
        <a:ext cx="202572" cy="206383"/>
      </dsp:txXfrm>
    </dsp:sp>
    <dsp:sp modelId="{40EB87CB-DEBD-4E3C-B563-872B69F7EFA0}">
      <dsp:nvSpPr>
        <dsp:cNvPr id="0" name=""/>
        <dsp:cNvSpPr/>
      </dsp:nvSpPr>
      <dsp:spPr>
        <a:xfrm>
          <a:off x="1943072" y="232330"/>
          <a:ext cx="1386980" cy="5144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
            </a:lnSpc>
            <a:spcBef>
              <a:spcPct val="0%"/>
            </a:spcBef>
            <a:spcAft>
              <a:spcPct val="35%"/>
            </a:spcAft>
          </a:pPr>
          <a:r>
            <a:rPr lang="en-US" sz="1300" kern="1200" dirty="0"/>
            <a:t>141 pts with “gaps”</a:t>
          </a:r>
        </a:p>
      </dsp:txBody>
      <dsp:txXfrm>
        <a:off x="1958141" y="247399"/>
        <a:ext cx="1356842" cy="484347"/>
      </dsp:txXfrm>
    </dsp:sp>
  </dsp:spTree>
</dsp:drawing>
</file>

<file path=ppt/diagrams/drawing5.xml><?xml version="1.0" encoding="utf-8"?>
<dsp:drawing xmlns:dgm="http://purl.oclc.org/ooxml/drawingml/diagram" xmlns:dsp="http://schemas.microsoft.com/office/drawing/2008/diagram" xmlns:a="http://purl.oclc.org/ooxml/drawingml/main">
  <dsp:spTree>
    <dsp:nvGrpSpPr>
      <dsp:cNvPr id="0" name=""/>
      <dsp:cNvGrpSpPr/>
    </dsp:nvGrpSpPr>
    <dsp:grpSpPr/>
    <dsp:sp modelId="{D8DEB271-D120-40A9-8ABC-416C3FAE8C75}">
      <dsp:nvSpPr>
        <dsp:cNvPr id="0" name=""/>
        <dsp:cNvSpPr/>
      </dsp:nvSpPr>
      <dsp:spPr>
        <a:xfrm>
          <a:off x="0" y="859736"/>
          <a:ext cx="2633169" cy="1579901"/>
        </a:xfrm>
        <a:prstGeom prst="rect">
          <a:avLst/>
        </a:prstGeom>
        <a:solidFill>
          <a:schemeClr val="accent5">
            <a:lumMod val="75%"/>
          </a:schemeClr>
        </a:soli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
            </a:lnSpc>
            <a:spcBef>
              <a:spcPct val="0%"/>
            </a:spcBef>
            <a:spcAft>
              <a:spcPct val="35%"/>
            </a:spcAft>
          </a:pPr>
          <a:r>
            <a:rPr lang="en-US" sz="1400" b="1" u="sng" kern="1200" dirty="0"/>
            <a:t>The Good</a:t>
          </a:r>
        </a:p>
        <a:p>
          <a:pPr lvl="0" algn="ctr" defTabSz="622300">
            <a:lnSpc>
              <a:spcPct val="90%"/>
            </a:lnSpc>
            <a:spcBef>
              <a:spcPct val="0%"/>
            </a:spcBef>
            <a:spcAft>
              <a:spcPct val="35%"/>
            </a:spcAft>
          </a:pPr>
          <a:r>
            <a:rPr lang="en-US" sz="1400" kern="1200" dirty="0"/>
            <a:t>Some buy-in (7 referrals)</a:t>
          </a:r>
        </a:p>
        <a:p>
          <a:pPr lvl="0" algn="ctr" defTabSz="622300">
            <a:lnSpc>
              <a:spcPct val="90%"/>
            </a:lnSpc>
            <a:spcBef>
              <a:spcPct val="0%"/>
            </a:spcBef>
            <a:spcAft>
              <a:spcPct val="35%"/>
            </a:spcAft>
          </a:pPr>
          <a:r>
            <a:rPr lang="en-US" sz="1400" kern="1200" dirty="0"/>
            <a:t>Lots of time to address patient concerns</a:t>
          </a:r>
        </a:p>
        <a:p>
          <a:pPr lvl="0" algn="ctr" defTabSz="622300">
            <a:lnSpc>
              <a:spcPct val="90%"/>
            </a:lnSpc>
            <a:spcBef>
              <a:spcPct val="0%"/>
            </a:spcBef>
            <a:spcAft>
              <a:spcPct val="35%"/>
            </a:spcAft>
          </a:pPr>
          <a:r>
            <a:rPr lang="en-US" sz="1400" kern="1200" dirty="0"/>
            <a:t>Well received by those who attended</a:t>
          </a:r>
        </a:p>
      </dsp:txBody>
      <dsp:txXfrm>
        <a:off x="0" y="859736"/>
        <a:ext cx="2633169" cy="1579901"/>
      </dsp:txXfrm>
    </dsp:sp>
    <dsp:sp modelId="{EFEC9A75-B41E-4E04-BE6C-7825035C8121}">
      <dsp:nvSpPr>
        <dsp:cNvPr id="0" name=""/>
        <dsp:cNvSpPr/>
      </dsp:nvSpPr>
      <dsp:spPr>
        <a:xfrm>
          <a:off x="2896486" y="859736"/>
          <a:ext cx="2633169" cy="1579901"/>
        </a:xfrm>
        <a:prstGeom prst="rect">
          <a:avLst/>
        </a:prstGeom>
        <a:solidFill>
          <a:schemeClr val="accent2">
            <a:lumMod val="50%"/>
          </a:schemeClr>
        </a:soli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
            </a:lnSpc>
            <a:spcBef>
              <a:spcPct val="0%"/>
            </a:spcBef>
            <a:spcAft>
              <a:spcPct val="35%"/>
            </a:spcAft>
          </a:pPr>
          <a:r>
            <a:rPr lang="en-US" sz="1400" b="1" u="sng" kern="1200" dirty="0"/>
            <a:t>The Bad</a:t>
          </a:r>
        </a:p>
        <a:p>
          <a:pPr lvl="0" algn="ctr" defTabSz="622300">
            <a:lnSpc>
              <a:spcPct val="90%"/>
            </a:lnSpc>
            <a:spcBef>
              <a:spcPct val="0%"/>
            </a:spcBef>
            <a:spcAft>
              <a:spcPct val="35%"/>
            </a:spcAft>
          </a:pPr>
          <a:r>
            <a:rPr lang="en-US" sz="1400" kern="1200" dirty="0"/>
            <a:t>Low attendance (3 pts)</a:t>
          </a:r>
        </a:p>
        <a:p>
          <a:pPr lvl="0" algn="ctr" defTabSz="622300">
            <a:lnSpc>
              <a:spcPct val="90%"/>
            </a:lnSpc>
            <a:spcBef>
              <a:spcPct val="0%"/>
            </a:spcBef>
            <a:spcAft>
              <a:spcPct val="35%"/>
            </a:spcAft>
          </a:pPr>
          <a:r>
            <a:rPr lang="en-US" sz="1400" kern="1200" dirty="0"/>
            <a:t>Extra time/visit/cost </a:t>
          </a:r>
        </a:p>
        <a:p>
          <a:pPr lvl="0" algn="ctr" defTabSz="622300">
            <a:lnSpc>
              <a:spcPct val="90%"/>
            </a:lnSpc>
            <a:spcBef>
              <a:spcPct val="0%"/>
            </a:spcBef>
            <a:spcAft>
              <a:spcPct val="35%"/>
            </a:spcAft>
          </a:pPr>
          <a:r>
            <a:rPr lang="en-US" sz="1400" kern="1200" dirty="0"/>
            <a:t>Doesn’t leverage PCP’s relationship with </a:t>
          </a:r>
          <a:r>
            <a:rPr lang="en-US" sz="1400" kern="1200" dirty="0" err="1"/>
            <a:t>pt</a:t>
          </a:r>
          <a:endParaRPr lang="en-US" sz="1400" kern="1200" dirty="0"/>
        </a:p>
      </dsp:txBody>
      <dsp:txXfrm>
        <a:off x="2896486" y="859736"/>
        <a:ext cx="2633169" cy="1579901"/>
      </dsp:txXfrm>
    </dsp:sp>
    <dsp:sp modelId="{2C49BF6D-6D94-491B-A480-54AA6CFCB809}">
      <dsp:nvSpPr>
        <dsp:cNvPr id="0" name=""/>
        <dsp:cNvSpPr/>
      </dsp:nvSpPr>
      <dsp:spPr>
        <a:xfrm>
          <a:off x="5792973" y="859736"/>
          <a:ext cx="2633169" cy="1579901"/>
        </a:xfrm>
        <a:prstGeom prst="rect">
          <a:avLst/>
        </a:prstGeom>
        <a:solidFill>
          <a:schemeClr val="accent4">
            <a:lumMod val="75%"/>
          </a:schemeClr>
        </a:solidFill>
        <a:ln>
          <a:noFill/>
        </a:ln>
        <a:effectLst>
          <a:outerShdw blurRad="57150" dist="19050" dir="5400000" algn="ctr" rotWithShape="0">
            <a:srgbClr val="000000">
              <a:alpha val="63%"/>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
            </a:lnSpc>
            <a:spcBef>
              <a:spcPct val="0%"/>
            </a:spcBef>
            <a:spcAft>
              <a:spcPct val="35%"/>
            </a:spcAft>
          </a:pPr>
          <a:r>
            <a:rPr lang="en-US" sz="1400" b="1" u="sng" kern="1200" dirty="0"/>
            <a:t>The Hopeful</a:t>
          </a:r>
        </a:p>
        <a:p>
          <a:pPr lvl="0" algn="ctr" defTabSz="622300">
            <a:lnSpc>
              <a:spcPct val="90%"/>
            </a:lnSpc>
            <a:spcBef>
              <a:spcPct val="0%"/>
            </a:spcBef>
            <a:spcAft>
              <a:spcPct val="35%"/>
            </a:spcAft>
          </a:pPr>
          <a:r>
            <a:rPr lang="en-US" sz="1400" kern="1200" dirty="0"/>
            <a:t>Created visit template</a:t>
          </a:r>
        </a:p>
        <a:p>
          <a:pPr lvl="0" algn="ctr" defTabSz="622300">
            <a:lnSpc>
              <a:spcPct val="90%"/>
            </a:lnSpc>
            <a:spcBef>
              <a:spcPct val="0%"/>
            </a:spcBef>
            <a:spcAft>
              <a:spcPct val="35%"/>
            </a:spcAft>
          </a:pPr>
          <a:r>
            <a:rPr lang="en-US" sz="1400" kern="1200" dirty="0"/>
            <a:t>Could serve as referral center for future projects</a:t>
          </a:r>
        </a:p>
      </dsp:txBody>
      <dsp:txXfrm>
        <a:off x="5792973" y="859736"/>
        <a:ext cx="2633169" cy="1579901"/>
      </dsp:txXfrm>
    </dsp:sp>
  </dsp:spTree>
</dsp:drawing>
</file>

<file path=ppt/diagrams/layout1.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layout2.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layout3.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layout4.xml><?xml version="1.0" encoding="utf-8"?>
<dgm:layoutDef xmlns:dgm="http://purl.oclc.org/ooxml/drawingml/diagram" xmlns:a="http://purl.oclc.org/ooxml/drawingml/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purl.oclc.org/ooxml/officeDocument/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purl.oclc.org/ooxml/officeDocument/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purl.oclc.org/ooxml/officeDocument/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purl.oclc.org/ooxml/officeDocument/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purl.oclc.org/ooxml/drawingml/diagram" xmlns:a="http://purl.oclc.org/ooxml/drawingml/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purl.oclc.org/ooxml/officeDocument/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purl.oclc.org/ooxml/officeDocument/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purl.oclc.org/ooxml/officeDocument/relationships" r:blip="">
            <dgm:adjLst/>
          </dgm:shape>
          <dgm:presOf/>
          <dgm:constrLst/>
          <dgm:ruleLst/>
        </dgm:layoutNode>
      </dgm:forEach>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purl.oclc.org/ooxml/drawingml/diagram" xmlns:a="http://purl.oclc.org/ooxml/drawingml/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3T18:59:57.0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1,'38'0,"0"2,32 3,14 1,323 10,49-10,411-14,-850 7,403-4,-420 5,0 0,0 0,0 0,0 0,0 0,0 0,0 0,0 0,2 0,-2 0,0 0,0 0,0 0,0 0,0 0,0 0,0 0,2 0,-2 0,0 0,0 0,0 0,0 0,0 0,0 0,0 0,2 0,-2 0,0 0,0 0,0 0,0 1,0-1,0 0,0 0,0 0,0 0,0 0,0 0,0 0,0 0,0 0,2 1,-2-1,0 0,0 0,0 0,0 0,0 0,0 0,-12 5,-28 6,38-10,-281 64,-190 29,260-54,146-27,-375 74,246-43,-40 15,221-54,11-4,0 0,-2-1,3 2,-1-1,0 0,0 0,0 1,1-1,-1 1,2-1,-2 2,4-3,2 1,-2-1,2 1,0 0,-2-1,2 1,0-1,-2 0,2 1,-1-1,1 0,0 1,-2-1,2 0,0 0,0 1,0-1,0 0,0 0,0 0,68 7,0-2,3-1,60-1,220-8,-296 3,249-8,255-3,-612 15,1 1,-1 1,-12 3,6 0,-639 74,396-38,-84 23,357-61,-24 5,0 0,1 2,1 0,-14 8,61-20,2 0,0 0,0 0,-2 0,2 1,0-1,0 0,0 0,-1 0,1 0,0 1,0-1,0 0,-2 0,2 0,0 1,0-1,0 0,0 0,0 0,0 1,0-1,-2 0,2 0,0 1,0-1,0 0,0 0,0 1,0-1,13 4,36-1,-37-2,322 8,214-11,-518 2,563-15,4-1,-572 17,-19 1,-8 0,0-1,0 0,0 0,0 2,0-2,-2 0,3 0,-1 0,-2-1,2 1,-4 1,-62 18,-2-2,-37 7,-157 27,-67 2,-197 15,163-23,239-28,240-17,713-28,224-33,-826 46,-206 14,-46 5,21-4,-68 10,-910 153,930-152,54-12,0 0,0 0,-2 0,2 0,0 0,0 0,-1 0,1 0,0 1,0-1,0 0,-2 0,2 0,0 0,0 0,0 1,0-1,0 0,-2 0,2 0,0 1,0-1,0 0,0 0,0 0,0 1,0-1,0 0,0 0,0 1,0-1,0 0,0 0,0 1,0-1,0 0,0 0,0 0,0 1,0-1,0 0,0 0,0 1,0-1,0 0,0 0,2 0,-2 1,0-1,0 0,0 0,0 0,2 0,-2 0,0 1,13 1,0 1,0-1,1-1,-1 1,0-1,1 0,7-1,-10 1,67 2</inkml:trace>
</inkml:ink>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
      </a:lnSpc>
      <a:spcBef>
        <a:spcPts val="0"/>
      </a:spcBef>
      <a:spcAft>
        <a:spcPts val="0"/>
      </a:spcAft>
    </a:defPPr>
    <a:lvl1pPr marR="0" lvl="0"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purl.oclc.org/ooxml/drawingml/main" xmlns:r="http://purl.oclc.org/ooxml/officeDocument/relationships" xmlns:p="http://purl.oclc.org/ooxml/presentationml/main" showMasterSp="0" showMasterPhAnim="0">
  <p:cSld>
    <p:spTree>
      <p:nvGrpSpPr>
        <p:cNvPr id="1" name="Shape 131"/>
        <p:cNvGrpSpPr/>
        <p:nvPr/>
      </p:nvGrpSpPr>
      <p:grpSpPr>
        <a:xfrm>
          <a:off x="0" y="0"/>
          <a:ext cx="0" cy="0"/>
          <a:chOff x="0" y="0"/>
          <a:chExt cx="0" cy="0"/>
        </a:xfrm>
      </p:grpSpPr>
      <p:sp>
        <p:nvSpPr>
          <p:cNvPr id="132" name="Google Shape;132;g3404db312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404db312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here is what happened. We ended up only having a small pilot group of 40 pts to work with. Through our outreach efforts over time, these patients completed 5 DEXA scans, 2 were ordered but not done. Interestingly, only after outreach to the patients did we learn that another 5 had DEXAs done outside of UNC – just as many as we had newly screened at UNC.</a:t>
            </a:r>
          </a:p>
          <a:p>
            <a:pPr marL="0" lvl="0" indent="0" algn="l" rtl="0">
              <a:spcBef>
                <a:spcPts val="0"/>
              </a:spcBef>
              <a:spcAft>
                <a:spcPts val="0"/>
              </a:spcAft>
              <a:buNone/>
            </a:pPr>
            <a:r>
              <a:rPr lang="en-US" dirty="0"/>
              <a:t>Even though we didn’t greatly affect the overall screening rate, we learned and identified processes that when sustained, will help us improve this further</a:t>
            </a:r>
            <a:endParaRPr dirty="0"/>
          </a:p>
        </p:txBody>
      </p:sp>
    </p:spTree>
  </p:cSld>
  <p:clrMapOvr>
    <a:masterClrMapping/>
  </p:clrMapOvr>
</p:notes>
</file>

<file path=ppt/notesSlides/notesSlide11.xml><?xml version="1.0" encoding="utf-8"?>
<p:notes xmlns:a="http://purl.oclc.org/ooxml/drawingml/main" xmlns:r="http://purl.oclc.org/ooxml/officeDocument/relationships" xmlns:p="http://purl.oclc.org/ooxml/presentationml/main" showMasterSp="0" showMasterPhAnim="0">
  <p:cSld>
    <p:spTree>
      <p:nvGrpSpPr>
        <p:cNvPr id="1" name="Shape 120"/>
        <p:cNvGrpSpPr/>
        <p:nvPr/>
      </p:nvGrpSpPr>
      <p:grpSpPr>
        <a:xfrm>
          <a:off x="0" y="0"/>
          <a:ext cx="0" cy="0"/>
          <a:chOff x="0" y="0"/>
          <a:chExt cx="0" cy="0"/>
        </a:xfrm>
      </p:grpSpPr>
      <p:sp>
        <p:nvSpPr>
          <p:cNvPr id="121" name="Google Shape;121;g3404db312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404db312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rPr>
              <a:t>•</a:t>
            </a:r>
            <a:r>
              <a:rPr lang="en" sz="2300" dirty="0">
                <a:solidFill>
                  <a:schemeClr val="dk1"/>
                </a:solidFill>
                <a:latin typeface="Calibri"/>
                <a:ea typeface="Calibri"/>
                <a:cs typeface="Calibri"/>
                <a:sym typeface="Calibri"/>
              </a:rPr>
              <a:t>78 yo man with metastatic prostate cancer controlled on androgen deprivation therapy</a:t>
            </a:r>
            <a:endParaRPr sz="2300" dirty="0">
              <a:solidFill>
                <a:schemeClr val="dk1"/>
              </a:solidFill>
              <a:latin typeface="Calibri"/>
              <a:ea typeface="Calibri"/>
              <a:cs typeface="Calibri"/>
              <a:sym typeface="Calibri"/>
            </a:endParaRPr>
          </a:p>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rPr>
              <a:t>•</a:t>
            </a:r>
            <a:r>
              <a:rPr lang="en" sz="2300" dirty="0">
                <a:solidFill>
                  <a:schemeClr val="dk1"/>
                </a:solidFill>
                <a:latin typeface="Calibri"/>
                <a:ea typeface="Calibri"/>
                <a:cs typeface="Calibri"/>
                <a:sym typeface="Calibri"/>
              </a:rPr>
              <a:t>No Health Maintenance Reminder for DEXA scan as he is male</a:t>
            </a:r>
            <a:endParaRPr sz="2300" dirty="0">
              <a:solidFill>
                <a:schemeClr val="dk1"/>
              </a:solidFill>
              <a:latin typeface="Calibri"/>
              <a:ea typeface="Calibri"/>
              <a:cs typeface="Calibri"/>
              <a:sym typeface="Calibri"/>
            </a:endParaRPr>
          </a:p>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rPr>
              <a:t>•</a:t>
            </a:r>
            <a:r>
              <a:rPr lang="en" sz="2300" dirty="0">
                <a:solidFill>
                  <a:schemeClr val="dk1"/>
                </a:solidFill>
                <a:latin typeface="Calibri"/>
                <a:ea typeface="Calibri"/>
                <a:cs typeface="Calibri"/>
                <a:sym typeface="Calibri"/>
              </a:rPr>
              <a:t>Identified by our chart review as being at risk</a:t>
            </a:r>
            <a:endParaRPr sz="2300" dirty="0">
              <a:solidFill>
                <a:schemeClr val="dk1"/>
              </a:solidFill>
              <a:latin typeface="Calibri"/>
              <a:ea typeface="Calibri"/>
              <a:cs typeface="Calibri"/>
              <a:sym typeface="Calibri"/>
            </a:endParaRPr>
          </a:p>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rPr>
              <a:t>•</a:t>
            </a:r>
            <a:r>
              <a:rPr lang="en" sz="2300" dirty="0">
                <a:solidFill>
                  <a:schemeClr val="dk1"/>
                </a:solidFill>
                <a:latin typeface="Calibri"/>
                <a:ea typeface="Calibri"/>
                <a:cs typeface="Calibri"/>
                <a:sym typeface="Calibri"/>
              </a:rPr>
              <a:t>QI team reached out to patient via MyChart</a:t>
            </a:r>
          </a:p>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rPr>
              <a:t>•</a:t>
            </a:r>
            <a:r>
              <a:rPr lang="en" sz="2300" dirty="0">
                <a:solidFill>
                  <a:schemeClr val="dk1"/>
                </a:solidFill>
                <a:latin typeface="Calibri"/>
                <a:ea typeface="Calibri"/>
                <a:cs typeface="Calibri"/>
                <a:sym typeface="Calibri"/>
              </a:rPr>
              <a:t>Patient completed DEXA, which showed osteoporosis of hip</a:t>
            </a:r>
          </a:p>
          <a:p>
            <a:pPr marL="0" lvl="0" indent="0" algn="l" rtl="0">
              <a:lnSpc>
                <a:spcPct val="115%"/>
              </a:lnSpc>
              <a:spcBef>
                <a:spcPts val="0"/>
              </a:spcBef>
              <a:spcAft>
                <a:spcPts val="0"/>
              </a:spcAft>
              <a:buClr>
                <a:schemeClr val="dk1"/>
              </a:buClr>
              <a:buSzPts val="1100"/>
              <a:buFont typeface="Arial"/>
              <a:buNone/>
            </a:pPr>
            <a:r>
              <a:rPr lang="en" sz="2300" dirty="0">
                <a:solidFill>
                  <a:schemeClr val="dk1"/>
                </a:solidFill>
                <a:latin typeface="Calibri"/>
                <a:ea typeface="Calibri"/>
                <a:cs typeface="Calibri"/>
                <a:sym typeface="Calibri"/>
              </a:rPr>
              <a:t>-</a:t>
            </a:r>
            <a:r>
              <a:rPr lang="en-US" sz="2300" dirty="0">
                <a:solidFill>
                  <a:schemeClr val="dk1"/>
                </a:solidFill>
                <a:latin typeface="Calibri"/>
                <a:ea typeface="Calibri"/>
                <a:cs typeface="Calibri"/>
                <a:sym typeface="Calibri"/>
              </a:rPr>
              <a:t>Entered into treatment registry, but PCP went ahead and started him on denosumab (after he declined bisphosphonates, worried about risks)</a:t>
            </a:r>
            <a:endParaRPr sz="23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1600"/>
              </a:spcBef>
            </a:pPr>
            <a:r>
              <a:rPr lang="en-US" sz="2000" dirty="0"/>
              <a:t>So, moving on to osteoporosis treatment gaps, we started out with the same approach</a:t>
            </a:r>
          </a:p>
          <a:p>
            <a:pPr lvl="1">
              <a:spcBef>
                <a:spcPts val="1600"/>
              </a:spcBef>
            </a:pPr>
            <a:r>
              <a:rPr lang="en-US" sz="2000" dirty="0"/>
              <a:t>We created an osteoporosis treatment registry, while also leveraging some lessons we learned from screening – for instance, we worked with lists in epic rather than spreadsheets outside of epic</a:t>
            </a:r>
          </a:p>
          <a:p>
            <a:pPr>
              <a:spcBef>
                <a:spcPts val="1600"/>
              </a:spcBef>
            </a:pPr>
            <a:r>
              <a:rPr lang="en-US" sz="2000" dirty="0"/>
              <a:t>We also learned new lessons:</a:t>
            </a:r>
          </a:p>
          <a:p>
            <a:pPr lvl="1">
              <a:spcBef>
                <a:spcPts val="1600"/>
              </a:spcBef>
            </a:pPr>
            <a:r>
              <a:rPr lang="en-US" sz="1600" dirty="0"/>
              <a:t>Certain osteoporosis drugs (e.g. IV and SQ administered in clinic) are not being captured automatically</a:t>
            </a:r>
          </a:p>
          <a:p>
            <a:pPr lvl="1">
              <a:spcBef>
                <a:spcPts val="1600"/>
              </a:spcBef>
            </a:pPr>
            <a:r>
              <a:rPr lang="en-US" sz="1600" dirty="0"/>
              <a:t>“Bisphosphonate holidays” are difficult to assess</a:t>
            </a:r>
          </a:p>
          <a:p>
            <a:pPr lvl="1">
              <a:spcBef>
                <a:spcPts val="1600"/>
              </a:spcBef>
            </a:pPr>
            <a:r>
              <a:rPr lang="en-US" sz="1600" dirty="0">
                <a:solidFill>
                  <a:schemeClr val="bg1"/>
                </a:solidFill>
                <a:sym typeface="Wingdings" panose="05000000000000000000" pitchFamily="2" charset="2"/>
              </a:rPr>
              <a:t>Still analog, still time consuming!</a:t>
            </a:r>
            <a:endParaRPr lang="en-US" sz="1600" dirty="0"/>
          </a:p>
          <a:p>
            <a:pPr marL="457200" marR="0" lvl="0"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sz="1100" dirty="0">
                <a:solidFill>
                  <a:schemeClr val="bg1"/>
                </a:solidFill>
              </a:rPr>
              <a:t>(389 pts in registry </a:t>
            </a:r>
            <a:r>
              <a:rPr lang="en-US" sz="1100" dirty="0">
                <a:solidFill>
                  <a:schemeClr val="bg1"/>
                </a:solidFill>
                <a:sym typeface="Wingdings" panose="05000000000000000000" pitchFamily="2" charset="2"/>
              </a:rPr>
              <a:t> 141 pts with “gaps”)</a:t>
            </a:r>
            <a:endParaRPr lang="en-US" sz="1100" dirty="0">
              <a:solidFill>
                <a:schemeClr val="bg1"/>
              </a:solidFill>
            </a:endParaRPr>
          </a:p>
          <a:p>
            <a:endParaRPr lang="en-US" dirty="0"/>
          </a:p>
        </p:txBody>
      </p:sp>
    </p:spTree>
    <p:extLst>
      <p:ext uri="{BB962C8B-B14F-4D97-AF65-F5344CB8AC3E}">
        <p14:creationId xmlns:p14="http://schemas.microsoft.com/office/powerpoint/2010/main" val="1063571340"/>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showMasterSp="0" showMasterPhAnim="0">
  <p:cSld>
    <p:spTree>
      <p:nvGrpSpPr>
        <p:cNvPr id="1" name="Shape 183"/>
        <p:cNvGrpSpPr/>
        <p:nvPr/>
      </p:nvGrpSpPr>
      <p:grpSpPr>
        <a:xfrm>
          <a:off x="0" y="0"/>
          <a:ext cx="0" cy="0"/>
          <a:chOff x="0" y="0"/>
          <a:chExt cx="0" cy="0"/>
        </a:xfrm>
      </p:grpSpPr>
      <p:sp>
        <p:nvSpPr>
          <p:cNvPr id="184" name="Google Shape;184;g33ffcfcc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ffcfcc9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here is what happened over the spring as we began addressing these treatment gaps. To orient you, the y axis is # of patients who we felt needed treatment, and we were working with 94 of these, and the x axis is time. </a:t>
            </a:r>
          </a:p>
          <a:p>
            <a:pPr marL="0" lvl="0" indent="0" algn="l" rtl="0">
              <a:spcBef>
                <a:spcPts val="0"/>
              </a:spcBef>
              <a:spcAft>
                <a:spcPts val="0"/>
              </a:spcAft>
              <a:buNone/>
            </a:pPr>
            <a:r>
              <a:rPr lang="en-US" b="0" dirty="0"/>
              <a:t>--Each stripe of color represents a disposition of one of these patients</a:t>
            </a:r>
          </a:p>
          <a:p>
            <a:pPr marL="0" lvl="0" indent="0" algn="l" rtl="0">
              <a:spcBef>
                <a:spcPts val="0"/>
              </a:spcBef>
              <a:spcAft>
                <a:spcPts val="0"/>
              </a:spcAft>
              <a:buNone/>
            </a:pPr>
            <a:r>
              <a:rPr lang="en-US" b="0" dirty="0"/>
              <a:t>--Starting in February, we engaged our stakeholders – namely our geriatric PCPs</a:t>
            </a:r>
          </a:p>
          <a:p>
            <a:pPr marL="0" lvl="0" indent="0" algn="l" rtl="0">
              <a:spcBef>
                <a:spcPts val="0"/>
              </a:spcBef>
              <a:spcAft>
                <a:spcPts val="0"/>
              </a:spcAft>
              <a:buNone/>
            </a:pPr>
            <a:endParaRPr lang="en-US" b="0" dirty="0"/>
          </a:p>
        </p:txBody>
      </p:sp>
    </p:spTree>
    <p:extLst>
      <p:ext uri="{BB962C8B-B14F-4D97-AF65-F5344CB8AC3E}">
        <p14:creationId xmlns:p14="http://schemas.microsoft.com/office/powerpoint/2010/main" val="1996993318"/>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I presented to division meeting about our plans for this project and got their feedback</a:t>
            </a:r>
            <a:endParaRPr lang="en-US" baseline="0%" dirty="0"/>
          </a:p>
          <a:p>
            <a:pPr>
              <a:spcBef>
                <a:spcPts val="1600"/>
              </a:spcBef>
            </a:pPr>
            <a:r>
              <a:rPr lang="en-US" sz="1100" dirty="0"/>
              <a:t>We also talked about perceived barriers to osteoporosis treatment, and later we surveyed PCPs on this – their responses are in the histogram</a:t>
            </a:r>
          </a:p>
          <a:p>
            <a:pPr>
              <a:spcBef>
                <a:spcPts val="1600"/>
              </a:spcBef>
            </a:pPr>
            <a:r>
              <a:rPr lang="en-US" sz="1100" dirty="0">
                <a:solidFill>
                  <a:schemeClr val="bg1"/>
                </a:solidFill>
              </a:rPr>
              <a:t>I will just highlight the top two responses, which were expected: (1) Pt distrust of meds, particularly bisphosphonates due to media reports and word of mouth (2) having too many other issues besides osteoporosis that need to be addressed each clinic visit</a:t>
            </a:r>
            <a:endParaRPr lang="en-US" sz="800" dirty="0">
              <a:solidFill>
                <a:schemeClr val="bg1"/>
              </a:solidFill>
            </a:endParaRPr>
          </a:p>
          <a:p>
            <a:endParaRPr lang="en-US" dirty="0"/>
          </a:p>
          <a:p>
            <a:endParaRPr lang="en-US" dirty="0"/>
          </a:p>
        </p:txBody>
      </p:sp>
    </p:spTree>
    <p:extLst>
      <p:ext uri="{BB962C8B-B14F-4D97-AF65-F5344CB8AC3E}">
        <p14:creationId xmlns:p14="http://schemas.microsoft.com/office/powerpoint/2010/main" val="349439418"/>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showMasterSp="0" showMasterPhAnim="0">
  <p:cSld>
    <p:spTree>
      <p:nvGrpSpPr>
        <p:cNvPr id="1" name="Shape 183"/>
        <p:cNvGrpSpPr/>
        <p:nvPr/>
      </p:nvGrpSpPr>
      <p:grpSpPr>
        <a:xfrm>
          <a:off x="0" y="0"/>
          <a:ext cx="0" cy="0"/>
          <a:chOff x="0" y="0"/>
          <a:chExt cx="0" cy="0"/>
        </a:xfrm>
      </p:grpSpPr>
      <p:sp>
        <p:nvSpPr>
          <p:cNvPr id="184" name="Google Shape;184;g33ffcfcc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ffcfcc9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 thought it would be really smart to address both of these barriers by creating a special time and place to address OP with patients</a:t>
            </a:r>
          </a:p>
          <a:p>
            <a:pPr marL="0" lvl="0" indent="0" algn="l" rtl="0">
              <a:spcBef>
                <a:spcPts val="0"/>
              </a:spcBef>
              <a:spcAft>
                <a:spcPts val="0"/>
              </a:spcAft>
              <a:buNone/>
            </a:pPr>
            <a:r>
              <a:rPr lang="en-US" dirty="0"/>
              <a:t>It took awhile to get everything in place, but we started a ½ day per month “Bone Clinic”</a:t>
            </a:r>
            <a:endParaRPr dirty="0"/>
          </a:p>
        </p:txBody>
      </p:sp>
    </p:spTree>
    <p:extLst>
      <p:ext uri="{BB962C8B-B14F-4D97-AF65-F5344CB8AC3E}">
        <p14:creationId xmlns:p14="http://schemas.microsoft.com/office/powerpoint/2010/main" val="1710903318"/>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showMasterSp="0" showMasterPhAnim="0">
  <p:cSld>
    <p:spTree>
      <p:nvGrpSpPr>
        <p:cNvPr id="1" name="Shape 163"/>
        <p:cNvGrpSpPr/>
        <p:nvPr/>
      </p:nvGrpSpPr>
      <p:grpSpPr>
        <a:xfrm>
          <a:off x="0" y="0"/>
          <a:ext cx="0" cy="0"/>
          <a:chOff x="0" y="0"/>
          <a:chExt cx="0" cy="0"/>
        </a:xfrm>
      </p:grpSpPr>
      <p:sp>
        <p:nvSpPr>
          <p:cNvPr id="164" name="Google Shape;164;g605bbfa5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05bbfa5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idea was that I would accept internal referrals from </a:t>
            </a:r>
            <a:r>
              <a:rPr lang="en-US" dirty="0" err="1"/>
              <a:t>geri</a:t>
            </a:r>
            <a:r>
              <a:rPr lang="en-US" dirty="0"/>
              <a:t> PCPs for patients to meet with me for 30 minutes to answer all their questions about osteoporosis. And what happened? Well, </a:t>
            </a:r>
          </a:p>
          <a:p>
            <a:pPr marL="0" lvl="0" indent="0" algn="l" rtl="0">
              <a:spcBef>
                <a:spcPts val="0"/>
              </a:spcBef>
              <a:spcAft>
                <a:spcPts val="0"/>
              </a:spcAft>
              <a:buNone/>
            </a:pPr>
            <a:r>
              <a:rPr lang="en-US" dirty="0"/>
              <a:t>The good was that we had some buy-in with 7 referrals. Those who attended gave very positive verbal feedback.</a:t>
            </a:r>
          </a:p>
          <a:p>
            <a:pPr marL="0" lvl="0" indent="0" algn="l" rtl="0">
              <a:spcBef>
                <a:spcPts val="0"/>
              </a:spcBef>
              <a:spcAft>
                <a:spcPts val="0"/>
              </a:spcAft>
              <a:buNone/>
            </a:pPr>
            <a:r>
              <a:rPr lang="en-US" dirty="0"/>
              <a:t>The bad was: Low attendance. Only 3 patients attended. There was an extra visit and cost for those who did. And these visits didn’t really leverage the relationship that the PCPs already have with </a:t>
            </a:r>
            <a:r>
              <a:rPr lang="en-US" dirty="0" err="1"/>
              <a:t>pt</a:t>
            </a:r>
            <a:r>
              <a:rPr lang="en-US" dirty="0"/>
              <a:t> – and our PCPs are pretty comfortable addressing OP</a:t>
            </a:r>
          </a:p>
          <a:p>
            <a:pPr marL="0" lvl="0" indent="0" algn="l" rtl="0">
              <a:spcBef>
                <a:spcPts val="0"/>
              </a:spcBef>
              <a:spcAft>
                <a:spcPts val="0"/>
              </a:spcAft>
              <a:buNone/>
            </a:pPr>
            <a:r>
              <a:rPr lang="en-US" dirty="0"/>
              <a:t>We hope that this clinic may have a future role in accepting referrals from other sources </a:t>
            </a:r>
          </a:p>
          <a:p>
            <a:pPr marL="0" lvl="0" indent="0" algn="l" rtl="0">
              <a:spcBef>
                <a:spcPts val="0"/>
              </a:spcBef>
              <a:spcAft>
                <a:spcPts val="0"/>
              </a:spcAft>
              <a:buNone/>
            </a:pPr>
            <a:r>
              <a:rPr lang="en-US" dirty="0"/>
              <a:t>Ultimately, this PDSA pushed us in the direction of focusing more on “</a:t>
            </a:r>
            <a:r>
              <a:rPr lang="en-US" dirty="0" err="1"/>
              <a:t>inreach</a:t>
            </a:r>
            <a:r>
              <a:rPr lang="en-US" dirty="0"/>
              <a:t>” to PCPs – which is what PDSAs are designed to do</a:t>
            </a:r>
            <a:endParaRPr dirty="0"/>
          </a:p>
        </p:txBody>
      </p:sp>
    </p:spTree>
  </p:cSld>
  <p:clrMapOvr>
    <a:masterClrMapping/>
  </p:clrMapOvr>
</p:notes>
</file>

<file path=ppt/notesSlides/notesSlide17.xml><?xml version="1.0" encoding="utf-8"?>
<p:notes xmlns:a="http://purl.oclc.org/ooxml/drawingml/main" xmlns:r="http://purl.oclc.org/ooxml/officeDocument/relationships" xmlns:p="http://purl.oclc.org/ooxml/presentationml/main" showMasterSp="0" showMasterPhAnim="0">
  <p:cSld>
    <p:spTree>
      <p:nvGrpSpPr>
        <p:cNvPr id="1" name="Shape 183"/>
        <p:cNvGrpSpPr/>
        <p:nvPr/>
      </p:nvGrpSpPr>
      <p:grpSpPr>
        <a:xfrm>
          <a:off x="0" y="0"/>
          <a:ext cx="0" cy="0"/>
          <a:chOff x="0" y="0"/>
          <a:chExt cx="0" cy="0"/>
        </a:xfrm>
      </p:grpSpPr>
      <p:sp>
        <p:nvSpPr>
          <p:cNvPr id="184" name="Google Shape;184;g33ffcfcc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ffcfcc9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the next component of our project was </a:t>
            </a:r>
            <a:r>
              <a:rPr lang="en-US" dirty="0" err="1"/>
              <a:t>inreach</a:t>
            </a:r>
            <a:r>
              <a:rPr lang="en-US" dirty="0"/>
              <a:t>. We actually started this earlier in time, but there was a delay before we started seeing results</a:t>
            </a:r>
            <a:endParaRPr dirty="0"/>
          </a:p>
        </p:txBody>
      </p:sp>
    </p:spTree>
    <p:extLst>
      <p:ext uri="{BB962C8B-B14F-4D97-AF65-F5344CB8AC3E}">
        <p14:creationId xmlns:p14="http://schemas.microsoft.com/office/powerpoint/2010/main" val="2900037802"/>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conducted two basic types of </a:t>
            </a:r>
            <a:r>
              <a:rPr lang="en-US" dirty="0" err="1"/>
              <a:t>inreach</a:t>
            </a:r>
            <a:r>
              <a:rPr lang="en-US" dirty="0"/>
              <a:t> – setting reminders on PCP’s schedules on the days the patients with treatment gaps were coming into clinic, and when they weren’t on the schedule, we sent staff messages</a:t>
            </a:r>
          </a:p>
          <a:p>
            <a:r>
              <a:rPr lang="en-US" dirty="0"/>
              <a:t>As you might expect, the appointment reminders were much better received than staff messages. One PCP commented…</a:t>
            </a:r>
          </a:p>
        </p:txBody>
      </p:sp>
    </p:spTree>
    <p:extLst>
      <p:ext uri="{BB962C8B-B14F-4D97-AF65-F5344CB8AC3E}">
        <p14:creationId xmlns:p14="http://schemas.microsoft.com/office/powerpoint/2010/main" val="2929348110"/>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showMasterSp="0" showMasterPhAnim="0">
  <p:cSld>
    <p:spTree>
      <p:nvGrpSpPr>
        <p:cNvPr id="1" name="Shape 183"/>
        <p:cNvGrpSpPr/>
        <p:nvPr/>
      </p:nvGrpSpPr>
      <p:grpSpPr>
        <a:xfrm>
          <a:off x="0" y="0"/>
          <a:ext cx="0" cy="0"/>
          <a:chOff x="0" y="0"/>
          <a:chExt cx="0" cy="0"/>
        </a:xfrm>
      </p:grpSpPr>
      <p:sp>
        <p:nvSpPr>
          <p:cNvPr id="184" name="Google Shape;184;g33ffcfcc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ffcfcc9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other PDSA we tried is setting visual reminders around our workstation computers…</a:t>
            </a:r>
            <a:endParaRPr dirty="0"/>
          </a:p>
        </p:txBody>
      </p:sp>
    </p:spTree>
    <p:extLst>
      <p:ext uri="{BB962C8B-B14F-4D97-AF65-F5344CB8AC3E}">
        <p14:creationId xmlns:p14="http://schemas.microsoft.com/office/powerpoint/2010/main" val="4222013589"/>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showMasterSp="0" showMasterPhAnim="0">
  <p:cSld>
    <p:spTree>
      <p:nvGrpSpPr>
        <p:cNvPr id="1" name="Shape 57"/>
        <p:cNvGrpSpPr/>
        <p:nvPr/>
      </p:nvGrpSpPr>
      <p:grpSpPr>
        <a:xfrm>
          <a:off x="0" y="0"/>
          <a:ext cx="0" cy="0"/>
          <a:chOff x="0" y="0"/>
          <a:chExt cx="0" cy="0"/>
        </a:xfrm>
      </p:grpSpPr>
      <p:sp>
        <p:nvSpPr>
          <p:cNvPr id="58" name="Google Shape;58;g33ffcfcc9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3ffcfcc9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(Patient story of a common geriatric syndrome: Hip fractures and their natural consequences)</a:t>
            </a:r>
          </a:p>
          <a:p>
            <a:pPr marL="0" lvl="0" indent="0" algn="l" rtl="0">
              <a:spcBef>
                <a:spcPts val="0"/>
              </a:spcBef>
              <a:spcAft>
                <a:spcPts val="0"/>
              </a:spcAft>
              <a:buNone/>
            </a:pPr>
            <a:r>
              <a:rPr lang="en-US" dirty="0"/>
              <a:t>This is a photo of UNC Geriatrics patient, who is also my husband’s grandmother, pictured here with her namesake, my daughter. </a:t>
            </a:r>
          </a:p>
          <a:p>
            <a:pPr marL="0" lvl="0" indent="0" algn="l" rtl="0">
              <a:spcBef>
                <a:spcPts val="0"/>
              </a:spcBef>
              <a:spcAft>
                <a:spcPts val="0"/>
              </a:spcAft>
              <a:buNone/>
            </a:pPr>
            <a:r>
              <a:rPr lang="en-US" dirty="0"/>
              <a:t>In October of last year, as we were starting this project, Sarah was walking through the dining room of her dementia care facility when she fell and broke her right hip. Unfortunately, her story didn’t end there. Despite excellent surgical and post-acute care, Sarah developed postoperative delirium that persisted. She stopped eating and stopped getting out of bed. She then had a likely stroke, and transitioned to hospice, passing away two months after her fracture.</a:t>
            </a:r>
          </a:p>
        </p:txBody>
      </p:sp>
    </p:spTree>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…they looked like this and contain FAQs about osteoporosis</a:t>
            </a:r>
          </a:p>
          <a:p>
            <a:pPr marL="158750" indent="0">
              <a:buNone/>
            </a:pPr>
            <a:r>
              <a:rPr lang="en-US" dirty="0"/>
              <a:t>--We had learned earlier that knowing the right codes for screening for OP was a problem, so put them on there</a:t>
            </a:r>
          </a:p>
        </p:txBody>
      </p:sp>
    </p:spTree>
    <p:extLst>
      <p:ext uri="{BB962C8B-B14F-4D97-AF65-F5344CB8AC3E}">
        <p14:creationId xmlns:p14="http://schemas.microsoft.com/office/powerpoint/2010/main" val="2680135946"/>
      </p:ext>
    </p:extLst>
  </p:cSld>
  <p:clrMapOvr>
    <a:masterClrMapping/>
  </p:clrMapOvr>
</p:notes>
</file>

<file path=ppt/notesSlides/notesSlide21.xml><?xml version="1.0" encoding="utf-8"?>
<p:notes xmlns:a="http://purl.oclc.org/ooxml/drawingml/main" xmlns:r="http://purl.oclc.org/ooxml/officeDocument/relationships" xmlns:p="http://purl.oclc.org/ooxml/presentationml/main" showMasterSp="0" showMasterPhAnim="0">
  <p:cSld>
    <p:spTree>
      <p:nvGrpSpPr>
        <p:cNvPr id="1" name="Shape 183"/>
        <p:cNvGrpSpPr/>
        <p:nvPr/>
      </p:nvGrpSpPr>
      <p:grpSpPr>
        <a:xfrm>
          <a:off x="0" y="0"/>
          <a:ext cx="0" cy="0"/>
          <a:chOff x="0" y="0"/>
          <a:chExt cx="0" cy="0"/>
        </a:xfrm>
      </p:grpSpPr>
      <p:sp>
        <p:nvSpPr>
          <p:cNvPr id="184" name="Google Shape;184;g33ffcfcc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ffcfcc9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wonder why there’s a long flat bar at this point in the run chart and frankly, that’s because our team of three wonderful fellows graduated!</a:t>
            </a:r>
          </a:p>
          <a:p>
            <a:pPr marL="0" lvl="0" indent="0" algn="l" rtl="0">
              <a:spcBef>
                <a:spcPts val="0"/>
              </a:spcBef>
              <a:spcAft>
                <a:spcPts val="0"/>
              </a:spcAft>
              <a:buNone/>
            </a:pPr>
            <a:r>
              <a:rPr lang="en-US" dirty="0"/>
              <a:t>This project has so far relied on a lot of work by trainees, and as we know that’s not fully sustainable</a:t>
            </a:r>
          </a:p>
          <a:p>
            <a:pPr marL="0" lvl="0" indent="0" algn="l" rtl="0">
              <a:spcBef>
                <a:spcPts val="0"/>
              </a:spcBef>
              <a:spcAft>
                <a:spcPts val="0"/>
              </a:spcAft>
              <a:buNone/>
            </a:pPr>
            <a:r>
              <a:rPr lang="en-US" dirty="0"/>
              <a:t>At the end of our project year, however, what we saw is that:</a:t>
            </a:r>
          </a:p>
          <a:p>
            <a:pPr marL="0" lvl="0" indent="0" algn="l" rtl="0">
              <a:spcBef>
                <a:spcPts val="0"/>
              </a:spcBef>
              <a:spcAft>
                <a:spcPts val="0"/>
              </a:spcAft>
              <a:buNone/>
            </a:pPr>
            <a:r>
              <a:rPr lang="en-US" dirty="0"/>
              <a:t>-- we were able to newly start treatment on 17 </a:t>
            </a:r>
            <a:r>
              <a:rPr lang="en-US" dirty="0" err="1"/>
              <a:t>patinets</a:t>
            </a:r>
            <a:endParaRPr lang="en-US" dirty="0"/>
          </a:p>
          <a:p>
            <a:pPr marL="0" lvl="0" indent="0" algn="l" rtl="0">
              <a:spcBef>
                <a:spcPts val="0"/>
              </a:spcBef>
              <a:spcAft>
                <a:spcPts val="0"/>
              </a:spcAft>
              <a:buNone/>
            </a:pPr>
            <a:r>
              <a:rPr lang="en-US" dirty="0"/>
              <a:t>-- another 5 have had </a:t>
            </a:r>
            <a:r>
              <a:rPr lang="en-US" dirty="0" err="1"/>
              <a:t>tx</a:t>
            </a:r>
            <a:r>
              <a:rPr lang="en-US" dirty="0"/>
              <a:t> ordered</a:t>
            </a:r>
          </a:p>
          <a:p>
            <a:pPr marL="0" lvl="0" indent="0" algn="l" rtl="0">
              <a:spcBef>
                <a:spcPts val="0"/>
              </a:spcBef>
              <a:spcAft>
                <a:spcPts val="0"/>
              </a:spcAft>
              <a:buNone/>
            </a:pPr>
            <a:r>
              <a:rPr lang="en-US" dirty="0"/>
              <a:t>-- another 8 had documented risk/benefit discussions and declined </a:t>
            </a:r>
            <a:r>
              <a:rPr lang="en-US" dirty="0" err="1"/>
              <a:t>tx</a:t>
            </a:r>
            <a:r>
              <a:rPr lang="en-US" dirty="0"/>
              <a:t> (which we still consider a win – addressing a gap does not mean mandating </a:t>
            </a:r>
            <a:r>
              <a:rPr lang="en-US" dirty="0" err="1"/>
              <a:t>tx</a:t>
            </a:r>
            <a:r>
              <a:rPr lang="en-US" dirty="0"/>
              <a:t>)</a:t>
            </a:r>
          </a:p>
          <a:p>
            <a:pPr marL="0" lvl="0" indent="0" algn="l" rtl="0">
              <a:spcBef>
                <a:spcPts val="0"/>
              </a:spcBef>
              <a:spcAft>
                <a:spcPts val="0"/>
              </a:spcAft>
              <a:buNone/>
            </a:pPr>
            <a:r>
              <a:rPr lang="en-US" dirty="0"/>
              <a:t>-- 26 patients had something happen that made them ineligible. Mostly this was PCPs reviewing their cases and documenting that </a:t>
            </a:r>
            <a:r>
              <a:rPr lang="en-US" dirty="0" err="1"/>
              <a:t>tx</a:t>
            </a:r>
            <a:r>
              <a:rPr lang="en-US" dirty="0"/>
              <a:t> is not appropriate based on PCP’s judgment – which we defer to</a:t>
            </a:r>
          </a:p>
        </p:txBody>
      </p:sp>
    </p:spTree>
    <p:extLst>
      <p:ext uri="{BB962C8B-B14F-4D97-AF65-F5344CB8AC3E}">
        <p14:creationId xmlns:p14="http://schemas.microsoft.com/office/powerpoint/2010/main" val="3576866888"/>
      </p:ext>
    </p:extLst>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Overall, with this intervention we were able to move our osteoporosis treatment rate from 49% to 53% </a:t>
            </a:r>
          </a:p>
          <a:p>
            <a:pPr marL="457200" marR="0" lvl="0"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When we look at the national average for OP </a:t>
            </a:r>
            <a:r>
              <a:rPr lang="en-US" dirty="0" err="1"/>
              <a:t>tx</a:t>
            </a:r>
            <a:r>
              <a:rPr lang="en-US" dirty="0"/>
              <a:t>, our clinic was actually doing much better than avg to begin with, so we weren’t working with “low hanging fruit”</a:t>
            </a:r>
          </a:p>
          <a:p>
            <a:pPr marL="457200" marR="0" lvl="0"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In addition, OP was addressed with </a:t>
            </a:r>
            <a:r>
              <a:rPr lang="en-US" dirty="0" err="1"/>
              <a:t>pt</a:t>
            </a:r>
            <a:r>
              <a:rPr lang="en-US" dirty="0"/>
              <a:t> and documented 80% of the time, up from 66%, and it wasn’t just 1 great PCP doing all this work – 8 different PCPs ordered new </a:t>
            </a:r>
            <a:r>
              <a:rPr lang="en-US" dirty="0" err="1"/>
              <a:t>txs</a:t>
            </a:r>
            <a:endParaRPr lang="en-US" dirty="0"/>
          </a:p>
          <a:p>
            <a:pPr marL="457200" marR="0" lvl="0"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As you may recall, the # of patients needed to treat to prevent one fracture is small – just 19, so we think that even small gains in OP </a:t>
            </a:r>
            <a:r>
              <a:rPr lang="en-US" dirty="0" err="1"/>
              <a:t>tx</a:t>
            </a:r>
            <a:r>
              <a:rPr lang="en-US" dirty="0"/>
              <a:t> are important</a:t>
            </a:r>
          </a:p>
        </p:txBody>
      </p:sp>
    </p:spTree>
    <p:extLst>
      <p:ext uri="{BB962C8B-B14F-4D97-AF65-F5344CB8AC3E}">
        <p14:creationId xmlns:p14="http://schemas.microsoft.com/office/powerpoint/2010/main" val="567095508"/>
      </p:ext>
    </p:extLst>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where do we go from here?</a:t>
            </a:r>
          </a:p>
          <a:p>
            <a:r>
              <a:rPr lang="en-US" dirty="0"/>
              <a:t>We worked with analog processes that were time consuming, and we want to go digital</a:t>
            </a:r>
          </a:p>
          <a:p>
            <a:r>
              <a:rPr lang="en-US" dirty="0"/>
              <a:t>We have recently made proposals to PCIC and PN Pop Health for an improved osteoporosis EPIC Exclusion Report, and associated decision aid, that would focus on the highest risk patients –namely those with prior fractures.</a:t>
            </a:r>
          </a:p>
          <a:p>
            <a:r>
              <a:rPr lang="en-US" dirty="0"/>
              <a:t>Would align with existing health maintenance tools in EPIC</a:t>
            </a:r>
          </a:p>
          <a:p>
            <a:r>
              <a:rPr lang="en-US" dirty="0"/>
              <a:t>And support a team-based model of care, which is important since in FP we are transitioning to a model with higher staff to provider ratio</a:t>
            </a:r>
          </a:p>
          <a:p>
            <a:r>
              <a:rPr lang="en-US" dirty="0"/>
              <a:t>This tool could also be spread to other clinics</a:t>
            </a:r>
          </a:p>
          <a:p>
            <a:endParaRPr lang="en-US" dirty="0"/>
          </a:p>
        </p:txBody>
      </p:sp>
    </p:spTree>
    <p:extLst>
      <p:ext uri="{BB962C8B-B14F-4D97-AF65-F5344CB8AC3E}">
        <p14:creationId xmlns:p14="http://schemas.microsoft.com/office/powerpoint/2010/main" val="3093822261"/>
      </p:ext>
    </p:extLst>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was an early QI intervention in our clinic</a:t>
            </a:r>
          </a:p>
        </p:txBody>
      </p:sp>
    </p:spTree>
    <p:extLst>
      <p:ext uri="{BB962C8B-B14F-4D97-AF65-F5344CB8AC3E}">
        <p14:creationId xmlns:p14="http://schemas.microsoft.com/office/powerpoint/2010/main" val="3320448228"/>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(20 seconds) A quick background on osteoporosis</a:t>
            </a:r>
          </a:p>
          <a:p>
            <a:pPr marL="158750" indent="0">
              <a:buNone/>
            </a:pPr>
            <a:r>
              <a:rPr lang="en-US" dirty="0"/>
              <a:t>--osteoporosis is a condition of low bone density associated with aging, menopause, and a few other conditions</a:t>
            </a:r>
          </a:p>
          <a:p>
            <a:pPr marL="158750" indent="0">
              <a:buNone/>
            </a:pPr>
            <a:r>
              <a:rPr lang="en-US" dirty="0"/>
              <a:t>--it is diagnosed one of two ways: with a screening </a:t>
            </a:r>
            <a:r>
              <a:rPr lang="en-US" dirty="0" err="1"/>
              <a:t>dexa</a:t>
            </a:r>
            <a:r>
              <a:rPr lang="en-US" dirty="0"/>
              <a:t> scan, or based on a history of a fragility </a:t>
            </a:r>
            <a:r>
              <a:rPr lang="en-US" dirty="0" err="1"/>
              <a:t>fx</a:t>
            </a:r>
            <a:endParaRPr lang="en-US" dirty="0"/>
          </a:p>
          <a:p>
            <a:pPr marL="158750" indent="0">
              <a:buNone/>
            </a:pPr>
            <a:r>
              <a:rPr lang="en-US" dirty="0"/>
              <a:t>--fragility </a:t>
            </a:r>
            <a:r>
              <a:rPr lang="en-US" dirty="0" err="1"/>
              <a:t>fx</a:t>
            </a:r>
            <a:r>
              <a:rPr lang="en-US" dirty="0"/>
              <a:t> is a </a:t>
            </a:r>
            <a:r>
              <a:rPr lang="en-US" dirty="0" err="1"/>
              <a:t>fx</a:t>
            </a:r>
            <a:r>
              <a:rPr lang="en-US" dirty="0"/>
              <a:t> that results from a fall from standing height or less</a:t>
            </a:r>
          </a:p>
          <a:p>
            <a:pPr marL="158750" indent="0">
              <a:buNone/>
            </a:pPr>
            <a:r>
              <a:rPr lang="en-US" dirty="0"/>
              <a:t>--most commonly: spine, hips, pelvis, forearms, </a:t>
            </a:r>
            <a:r>
              <a:rPr lang="en-US" dirty="0" err="1"/>
              <a:t>humerus</a:t>
            </a:r>
            <a:endParaRPr lang="en-US" dirty="0"/>
          </a:p>
          <a:p>
            <a:pPr marL="158750" indent="0">
              <a:buNone/>
            </a:pPr>
            <a:r>
              <a:rPr lang="en-US" dirty="0"/>
              <a:t>--fragility fractures can be reduced by reducing falls and by treating osteoporosis</a:t>
            </a:r>
          </a:p>
          <a:p>
            <a:pPr marL="158750" indent="0">
              <a:buNone/>
            </a:pPr>
            <a:r>
              <a:rPr lang="en-US" dirty="0"/>
              <a:t>--osteoporosis is most commonly treated with bisphosphonate medications like alendronate, zoledronic acid, but there are also several newer and more expensive medications available</a:t>
            </a:r>
          </a:p>
        </p:txBody>
      </p:sp>
    </p:spTree>
    <p:extLst>
      <p:ext uri="{BB962C8B-B14F-4D97-AF65-F5344CB8AC3E}">
        <p14:creationId xmlns:p14="http://schemas.microsoft.com/office/powerpoint/2010/main" val="2607331872"/>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showMasterSp="0" showMasterPhAnim="0">
  <p:cSld>
    <p:spTree>
      <p:nvGrpSpPr>
        <p:cNvPr id="1" name="Shape 70"/>
        <p:cNvGrpSpPr/>
        <p:nvPr/>
      </p:nvGrpSpPr>
      <p:grpSpPr>
        <a:xfrm>
          <a:off x="0" y="0"/>
          <a:ext cx="0" cy="0"/>
          <a:chOff x="0" y="0"/>
          <a:chExt cx="0" cy="0"/>
        </a:xfrm>
      </p:grpSpPr>
      <p:sp>
        <p:nvSpPr>
          <p:cNvPr id="71" name="Google Shape;71;g3404db312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404db312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06400" lvl="0" indent="0" algn="l" rtl="0">
              <a:spcBef>
                <a:spcPts val="500"/>
              </a:spcBef>
              <a:spcAft>
                <a:spcPts val="0"/>
              </a:spcAft>
              <a:buNone/>
            </a:pPr>
            <a:r>
              <a:rPr lang="en" sz="1000" dirty="0">
                <a:solidFill>
                  <a:schemeClr val="dk1"/>
                </a:solidFill>
              </a:rPr>
              <a:t>$43,000 on average - think about hip fracture (emergency surgery, hospitalization, rehab, pain and fragility management) ****</a:t>
            </a:r>
            <a:endParaRPr sz="1000" dirty="0">
              <a:solidFill>
                <a:schemeClr val="dk1"/>
              </a:solidFill>
            </a:endParaRPr>
          </a:p>
          <a:p>
            <a:pPr marL="406400" lvl="0" indent="0" algn="l" rtl="0">
              <a:spcBef>
                <a:spcPts val="500"/>
              </a:spcBef>
              <a:spcAft>
                <a:spcPts val="0"/>
              </a:spcAft>
              <a:buNone/>
            </a:pPr>
            <a:r>
              <a:rPr lang="en" sz="1000" dirty="0">
                <a:solidFill>
                  <a:schemeClr val="dk1"/>
                </a:solidFill>
              </a:rPr>
              <a:t>And not to mention the human burden as i mentioned before</a:t>
            </a:r>
            <a:endParaRPr sz="1000" dirty="0">
              <a:solidFill>
                <a:schemeClr val="dk1"/>
              </a:solidFill>
            </a:endParaRPr>
          </a:p>
          <a:p>
            <a:pPr marL="406400" lvl="0" indent="0" algn="l" rtl="0">
              <a:spcBef>
                <a:spcPts val="500"/>
              </a:spcBef>
              <a:spcAft>
                <a:spcPts val="0"/>
              </a:spcAft>
              <a:buNone/>
            </a:pPr>
            <a:endParaRPr sz="1000" dirty="0">
              <a:solidFill>
                <a:schemeClr val="dk1"/>
              </a:solidFill>
            </a:endParaRPr>
          </a:p>
          <a:p>
            <a:pPr marL="406400" lvl="0" indent="-266700" algn="l" rtl="0">
              <a:spcBef>
                <a:spcPts val="500"/>
              </a:spcBef>
              <a:spcAft>
                <a:spcPts val="0"/>
              </a:spcAft>
              <a:buClr>
                <a:schemeClr val="dk1"/>
              </a:buClr>
              <a:buSzPts val="1000"/>
              <a:buChar char="●"/>
            </a:pPr>
            <a:r>
              <a:rPr lang="en" sz="1000" dirty="0">
                <a:solidFill>
                  <a:schemeClr val="dk1"/>
                </a:solidFill>
              </a:rPr>
              <a:t>Fragility fractures are </a:t>
            </a:r>
            <a:r>
              <a:rPr lang="en" sz="1000" b="1" dirty="0">
                <a:solidFill>
                  <a:schemeClr val="dk1"/>
                </a:solidFill>
              </a:rPr>
              <a:t>common</a:t>
            </a:r>
            <a:r>
              <a:rPr lang="en" sz="1000" dirty="0">
                <a:solidFill>
                  <a:schemeClr val="dk1"/>
                </a:solidFill>
              </a:rPr>
              <a:t>, </a:t>
            </a:r>
            <a:r>
              <a:rPr lang="en" sz="1000" b="1" dirty="0">
                <a:solidFill>
                  <a:schemeClr val="dk1"/>
                </a:solidFill>
              </a:rPr>
              <a:t>morbid</a:t>
            </a:r>
            <a:r>
              <a:rPr lang="en" sz="1000" dirty="0">
                <a:solidFill>
                  <a:schemeClr val="dk1"/>
                </a:solidFill>
              </a:rPr>
              <a:t>, and </a:t>
            </a:r>
            <a:r>
              <a:rPr lang="en" sz="1000" b="1" dirty="0">
                <a:solidFill>
                  <a:schemeClr val="dk1"/>
                </a:solidFill>
              </a:rPr>
              <a:t>expensive </a:t>
            </a:r>
            <a:endParaRPr sz="1000" b="1" dirty="0">
              <a:solidFill>
                <a:schemeClr val="dk1"/>
              </a:solidFill>
            </a:endParaRPr>
          </a:p>
          <a:p>
            <a:pPr marL="406400" lvl="0" indent="-266700" algn="l" rtl="0">
              <a:spcBef>
                <a:spcPts val="500"/>
              </a:spcBef>
              <a:spcAft>
                <a:spcPts val="0"/>
              </a:spcAft>
              <a:buClr>
                <a:schemeClr val="dk1"/>
              </a:buClr>
              <a:buSzPts val="1000"/>
              <a:buChar char="●"/>
            </a:pPr>
            <a:r>
              <a:rPr lang="en" sz="1000" dirty="0">
                <a:solidFill>
                  <a:schemeClr val="dk1"/>
                </a:solidFill>
              </a:rPr>
              <a:t>In the US, nearly 50% of white women and 20% of black women &amp; white men will suffer a fragility fracture in his/her lifetime</a:t>
            </a:r>
            <a:r>
              <a:rPr lang="en" sz="1000" baseline="30%" dirty="0">
                <a:solidFill>
                  <a:schemeClr val="dk1"/>
                </a:solidFill>
              </a:rPr>
              <a:t>1</a:t>
            </a:r>
            <a:endParaRPr sz="1000" baseline="30%" dirty="0">
              <a:solidFill>
                <a:schemeClr val="dk1"/>
              </a:solidFill>
            </a:endParaRPr>
          </a:p>
          <a:p>
            <a:pPr marL="406400" lvl="0" indent="-266700" algn="l" rtl="0">
              <a:spcBef>
                <a:spcPts val="500"/>
              </a:spcBef>
              <a:spcAft>
                <a:spcPts val="0"/>
              </a:spcAft>
              <a:buClr>
                <a:schemeClr val="dk1"/>
              </a:buClr>
              <a:buSzPts val="1000"/>
              <a:buChar char="●"/>
            </a:pPr>
            <a:r>
              <a:rPr lang="en" sz="1000" dirty="0">
                <a:solidFill>
                  <a:schemeClr val="dk1"/>
                </a:solidFill>
              </a:rPr>
              <a:t>All-cause mortality is increased 5-8 fold in the 3 months after a hip fx</a:t>
            </a:r>
            <a:r>
              <a:rPr lang="en" sz="1000" baseline="30%" dirty="0">
                <a:solidFill>
                  <a:schemeClr val="dk1"/>
                </a:solidFill>
              </a:rPr>
              <a:t>2</a:t>
            </a:r>
            <a:endParaRPr sz="1000" baseline="30%" dirty="0">
              <a:solidFill>
                <a:schemeClr val="dk1"/>
              </a:solidFill>
            </a:endParaRPr>
          </a:p>
          <a:p>
            <a:pPr marL="406400" lvl="0" indent="-266700" algn="l" rtl="0">
              <a:spcBef>
                <a:spcPts val="500"/>
              </a:spcBef>
              <a:spcAft>
                <a:spcPts val="0"/>
              </a:spcAft>
              <a:buClr>
                <a:schemeClr val="dk1"/>
              </a:buClr>
              <a:buSzPts val="1000"/>
              <a:buChar char="●"/>
            </a:pPr>
            <a:r>
              <a:rPr lang="en" sz="1000" dirty="0">
                <a:solidFill>
                  <a:schemeClr val="dk1"/>
                </a:solidFill>
              </a:rPr>
              <a:t>Total cost of medical care for each fragility fracture = $43,000</a:t>
            </a:r>
            <a:r>
              <a:rPr lang="en" sz="1000" baseline="30%" dirty="0">
                <a:solidFill>
                  <a:schemeClr val="dk1"/>
                </a:solidFill>
              </a:rPr>
              <a:t>3</a:t>
            </a:r>
            <a:endParaRPr sz="1000" dirty="0">
              <a:solidFill>
                <a:schemeClr val="dk1"/>
              </a:solidFill>
            </a:endParaRPr>
          </a:p>
          <a:p>
            <a:pPr marL="406400" lvl="0" indent="-266700" algn="l" rtl="0">
              <a:spcBef>
                <a:spcPts val="500"/>
              </a:spcBef>
              <a:spcAft>
                <a:spcPts val="0"/>
              </a:spcAft>
              <a:buClr>
                <a:schemeClr val="dk1"/>
              </a:buClr>
              <a:buSzPts val="1000"/>
              <a:buChar char="●"/>
            </a:pPr>
            <a:r>
              <a:rPr lang="en" sz="1000" dirty="0">
                <a:solidFill>
                  <a:schemeClr val="dk1"/>
                </a:solidFill>
              </a:rPr>
              <a:t>Osteoporosis drugs help. Treating 19 </a:t>
            </a:r>
            <a:r>
              <a:rPr lang="en-US" sz="1000" dirty="0">
                <a:solidFill>
                  <a:schemeClr val="dk1"/>
                </a:solidFill>
              </a:rPr>
              <a:t>high  risk women prevents 1 </a:t>
            </a:r>
            <a:r>
              <a:rPr lang="en-US" sz="1000" dirty="0" err="1">
                <a:solidFill>
                  <a:schemeClr val="dk1"/>
                </a:solidFill>
              </a:rPr>
              <a:t>fx</a:t>
            </a:r>
            <a:r>
              <a:rPr lang="en-US" sz="1000" dirty="0">
                <a:solidFill>
                  <a:schemeClr val="dk1"/>
                </a:solidFill>
              </a:rPr>
              <a:t> over 2 years</a:t>
            </a:r>
            <a:r>
              <a:rPr lang="en" sz="1000" dirty="0">
                <a:solidFill>
                  <a:schemeClr val="dk1"/>
                </a:solidFill>
              </a:rPr>
              <a:t> but care gaps exist...</a:t>
            </a:r>
            <a:endParaRPr sz="1000" dirty="0">
              <a:solidFill>
                <a:schemeClr val="dk1"/>
              </a:solidFill>
            </a:endParaRPr>
          </a:p>
          <a:p>
            <a:pPr marL="0" lvl="0" indent="0" algn="l" rtl="0">
              <a:lnSpc>
                <a:spcPct val="115%"/>
              </a:lnSpc>
              <a:spcBef>
                <a:spcPts val="0"/>
              </a:spcBef>
              <a:spcAft>
                <a:spcPts val="0"/>
              </a:spcAft>
              <a:buClr>
                <a:schemeClr val="dk1"/>
              </a:buClr>
              <a:buSzPts val="1100"/>
              <a:buFont typeface="Arial"/>
              <a:buNone/>
            </a:pPr>
            <a:endParaRPr lang="en-US" sz="800" dirty="0">
              <a:solidFill>
                <a:schemeClr val="dk2"/>
              </a:solidFill>
            </a:endParaRPr>
          </a:p>
          <a:p>
            <a:pPr marL="0" lvl="0" indent="0" algn="l" rtl="0">
              <a:lnSpc>
                <a:spcPct val="115%"/>
              </a:lnSpc>
              <a:spcBef>
                <a:spcPts val="0"/>
              </a:spcBef>
              <a:spcAft>
                <a:spcPts val="0"/>
              </a:spcAft>
              <a:buClr>
                <a:schemeClr val="dk1"/>
              </a:buClr>
              <a:buSzPts val="1100"/>
              <a:buFont typeface="Arial"/>
              <a:buNone/>
            </a:pPr>
            <a:r>
              <a:rPr lang="en-US" sz="800" dirty="0">
                <a:solidFill>
                  <a:schemeClr val="dk2"/>
                </a:solidFill>
              </a:rPr>
              <a:t>SHANA:</a:t>
            </a:r>
            <a:r>
              <a:rPr lang="en-US" sz="800" baseline="0%" dirty="0">
                <a:solidFill>
                  <a:schemeClr val="dk2"/>
                </a:solidFill>
              </a:rPr>
              <a:t> I THINK THE SLIDES NEED SOME BRIEF KEYWORDS BY THE NUMBERS. E.G. 1 OUT OF 2/FRAGILITY FRACTURE (ESPECIALLY THE 1 OUT OF 2 AND 1 OUT OF 5)</a:t>
            </a:r>
            <a:endParaRPr sz="800" dirty="0">
              <a:solidFill>
                <a:schemeClr val="dk2"/>
              </a:solidFill>
            </a:endParaRPr>
          </a:p>
          <a:p>
            <a:pPr marL="0" lvl="0" indent="0" algn="l" rtl="0">
              <a:spcBef>
                <a:spcPts val="1600"/>
              </a:spcBef>
              <a:spcAft>
                <a:spcPts val="0"/>
              </a:spcAft>
              <a:buNone/>
            </a:pPr>
            <a:endParaRPr sz="400" dirty="0"/>
          </a:p>
        </p:txBody>
      </p:sp>
    </p:spTree>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is our setting – Geriatric Specialty Clinic - 2800 primary care pts, average age 76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IS IT POSSIBLE TO CROP THE SIDE OF THE PICTURE SO THAT “STARK</a:t>
            </a:r>
            <a:r>
              <a:rPr lang="en-US" baseline="0%" dirty="0"/>
              <a:t> LAW GROUP” IS LESS PROMINENT. MY EYE WENT RIGHT THERE</a:t>
            </a:r>
          </a:p>
          <a:p>
            <a:pPr marL="0" lvl="0" indent="0" algn="l" rtl="0">
              <a:spcBef>
                <a:spcPts val="0"/>
              </a:spcBef>
              <a:spcAft>
                <a:spcPts val="0"/>
              </a:spcAft>
              <a:buNone/>
            </a:pPr>
            <a:endParaRPr lang="en-US" dirty="0"/>
          </a:p>
          <a:p>
            <a:pPr algn="l"/>
            <a:endParaRPr lang="en-US" dirty="0"/>
          </a:p>
        </p:txBody>
      </p:sp>
    </p:spTree>
    <p:extLst>
      <p:ext uri="{BB962C8B-B14F-4D97-AF65-F5344CB8AC3E}">
        <p14:creationId xmlns:p14="http://schemas.microsoft.com/office/powerpoint/2010/main" val="2860363592"/>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showMasterSp="0" showMasterPhAnim="0">
  <p:cSld>
    <p:spTree>
      <p:nvGrpSpPr>
        <p:cNvPr id="1" name="Shape 93"/>
        <p:cNvGrpSpPr/>
        <p:nvPr/>
      </p:nvGrpSpPr>
      <p:grpSpPr>
        <a:xfrm>
          <a:off x="0" y="0"/>
          <a:ext cx="0" cy="0"/>
          <a:chOff x="0" y="0"/>
          <a:chExt cx="0" cy="0"/>
        </a:xfrm>
      </p:grpSpPr>
      <p:sp>
        <p:nvSpPr>
          <p:cNvPr id="94" name="Google Shape;94;g33ffcfcc9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ffcfcc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PROS:</a:t>
            </a:r>
            <a:endParaRPr dirty="0"/>
          </a:p>
          <a:p>
            <a:pPr marL="0" lvl="0" indent="0" algn="l" rtl="0">
              <a:spcBef>
                <a:spcPts val="0"/>
              </a:spcBef>
              <a:spcAft>
                <a:spcPts val="0"/>
              </a:spcAft>
              <a:buNone/>
            </a:pPr>
            <a:r>
              <a:rPr lang="en" dirty="0"/>
              <a:t>We created a protocol for identifying the patients who need to be screened</a:t>
            </a:r>
            <a:endParaRPr dirty="0"/>
          </a:p>
          <a:p>
            <a:pPr marL="0" lvl="0" indent="0" algn="l" rtl="0">
              <a:spcBef>
                <a:spcPts val="0"/>
              </a:spcBef>
              <a:spcAft>
                <a:spcPts val="0"/>
              </a:spcAft>
              <a:buNone/>
            </a:pPr>
            <a:r>
              <a:rPr lang="en" dirty="0"/>
              <a:t>We had some data pulls that pop health - good start but insufficient</a:t>
            </a:r>
            <a:endParaRPr dirty="0"/>
          </a:p>
          <a:p>
            <a:pPr marL="0" lvl="0" indent="0" algn="l" rtl="0">
              <a:spcBef>
                <a:spcPts val="0"/>
              </a:spcBef>
              <a:spcAft>
                <a:spcPts val="0"/>
              </a:spcAft>
              <a:buNone/>
            </a:pPr>
            <a:r>
              <a:rPr lang="en" dirty="0"/>
              <a:t>We identified problems with the ways that patients are being identified</a:t>
            </a:r>
            <a:endParaRPr dirty="0"/>
          </a:p>
          <a:p>
            <a:pPr marL="0" lvl="0" indent="0" algn="l" rtl="0">
              <a:spcBef>
                <a:spcPts val="0"/>
              </a:spcBef>
              <a:spcAft>
                <a:spcPts val="0"/>
              </a:spcAft>
              <a:buNone/>
            </a:pPr>
            <a:r>
              <a:rPr lang="en" dirty="0"/>
              <a:t>Lessons learned:</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One slide:</a:t>
            </a:r>
            <a:endParaRPr dirty="0"/>
          </a:p>
          <a:p>
            <a:pPr marL="0" lvl="0" indent="0" algn="l" rtl="0">
              <a:spcBef>
                <a:spcPts val="0"/>
              </a:spcBef>
              <a:spcAft>
                <a:spcPts val="0"/>
              </a:spcAft>
              <a:buNone/>
            </a:pPr>
            <a:r>
              <a:rPr lang="en" dirty="0"/>
              <a:t>We learned all these amazing lessons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BUT…</a:t>
            </a:r>
            <a:endParaRPr dirty="0"/>
          </a:p>
          <a:p>
            <a:pPr marL="0" lvl="0" indent="0" algn="l" rtl="0">
              <a:spcBef>
                <a:spcPts val="0"/>
              </a:spcBef>
              <a:spcAft>
                <a:spcPts val="0"/>
              </a:spcAft>
              <a:buNone/>
            </a:pPr>
            <a:r>
              <a:rPr lang="en" dirty="0"/>
              <a:t>It took 19.5 hrs of physician time!</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Created a protocol for identifying patients needing to be screened</a:t>
            </a:r>
          </a:p>
          <a:p>
            <a:pPr lvl="1"/>
            <a:r>
              <a:rPr lang="en-US" dirty="0"/>
              <a:t>Existing EPIC health maintenance tool captures women age 65-85, but we also wanted to capture women &gt; 85 and men with risk factors like chronic steroid use</a:t>
            </a:r>
          </a:p>
          <a:p>
            <a:pPr lvl="1"/>
            <a:r>
              <a:rPr lang="en-US" dirty="0"/>
              <a:t>Protocol addressed issues like estimated life expectancy which affects a person’s ability to benefit from screening</a:t>
            </a:r>
          </a:p>
          <a:p>
            <a:pPr lvl="0"/>
            <a:r>
              <a:rPr lang="en-US" dirty="0"/>
              <a:t>Learned many lessons from this process</a:t>
            </a:r>
          </a:p>
          <a:p>
            <a:pPr marL="914400" marR="0" lvl="1"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Pop health data pull – only 19% of patients identified had an “actual” </a:t>
            </a:r>
            <a:r>
              <a:rPr lang="en-US" dirty="0" err="1"/>
              <a:t>dexa</a:t>
            </a:r>
            <a:r>
              <a:rPr lang="en-US" dirty="0"/>
              <a:t> screening gap (</a:t>
            </a:r>
            <a:r>
              <a:rPr lang="en-US" sz="1100" dirty="0"/>
              <a:t>476 </a:t>
            </a:r>
            <a:r>
              <a:rPr lang="en-US" sz="1100" dirty="0">
                <a:sym typeface="Wingdings" panose="05000000000000000000" pitchFamily="2" charset="2"/>
              </a:rPr>
              <a:t> 105 pts)</a:t>
            </a:r>
            <a:r>
              <a:rPr lang="en-US" sz="1100" dirty="0"/>
              <a:t> </a:t>
            </a:r>
            <a:endParaRPr lang="en-US" dirty="0"/>
          </a:p>
          <a:p>
            <a:pPr lvl="1"/>
            <a:r>
              <a:rPr lang="en-US" dirty="0"/>
              <a:t>DEXA scans done at outside EPIC institutions are not pulling in automatically, and often aren’t being entered manually</a:t>
            </a:r>
          </a:p>
          <a:p>
            <a:pPr lvl="1"/>
            <a:r>
              <a:rPr lang="en-US" dirty="0"/>
              <a:t>Osteoporosis absent from problem list in 52 cases (10%)</a:t>
            </a:r>
          </a:p>
          <a:p>
            <a:pPr lvl="1"/>
            <a:r>
              <a:rPr lang="en-US" dirty="0"/>
              <a:t>Screening “appropriateness” is complex in our very elderly patients with limited life expectancy and changing goals of care</a:t>
            </a:r>
          </a:p>
          <a:p>
            <a:pPr lvl="1"/>
            <a:r>
              <a:rPr lang="en-US" dirty="0"/>
              <a:t>As you might imagine, the work of  </a:t>
            </a:r>
          </a:p>
        </p:txBody>
      </p:sp>
    </p:spTree>
    <p:extLst>
      <p:ext uri="{BB962C8B-B14F-4D97-AF65-F5344CB8AC3E}">
        <p14:creationId xmlns:p14="http://schemas.microsoft.com/office/powerpoint/2010/main" val="2815224439"/>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Created a protocol for identifying patients needing to be screened</a:t>
            </a:r>
          </a:p>
          <a:p>
            <a:pPr lvl="1"/>
            <a:r>
              <a:rPr lang="en-US" dirty="0"/>
              <a:t>Existing EPIC health maintenance tool captures women age 65-85, but we also wanted to capture women &gt; 85 and men with risk factors like chronic steroid use</a:t>
            </a:r>
          </a:p>
          <a:p>
            <a:pPr lvl="1"/>
            <a:r>
              <a:rPr lang="en-US" dirty="0"/>
              <a:t>Protocol addressed issues like estimated life expectancy which affects a person’s ability to benefit from screening</a:t>
            </a:r>
          </a:p>
          <a:p>
            <a:pPr lvl="0"/>
            <a:r>
              <a:rPr lang="en-US" dirty="0"/>
              <a:t>Learned many lessons from this process</a:t>
            </a:r>
          </a:p>
          <a:p>
            <a:pPr marL="914400" marR="0" lvl="1" indent="-298450" algn="l" defTabSz="914400" rtl="0" eaLnBrk="1" fontAlgn="auto" latinLnBrk="0" hangingPunct="1">
              <a:lnSpc>
                <a:spcPct val="100%"/>
              </a:lnSpc>
              <a:spcBef>
                <a:spcPts val="0"/>
              </a:spcBef>
              <a:spcAft>
                <a:spcPts val="0"/>
              </a:spcAft>
              <a:buClr>
                <a:srgbClr val="000000"/>
              </a:buClr>
              <a:buSzPts val="1100"/>
              <a:buFont typeface="Arial"/>
              <a:buChar char="○"/>
              <a:tabLst/>
              <a:defRPr/>
            </a:pPr>
            <a:r>
              <a:rPr lang="en-US" dirty="0"/>
              <a:t>Pop health data pull – only 19% of patients identified had an “actual” </a:t>
            </a:r>
            <a:r>
              <a:rPr lang="en-US" dirty="0" err="1"/>
              <a:t>dexa</a:t>
            </a:r>
            <a:r>
              <a:rPr lang="en-US" dirty="0"/>
              <a:t> screening gap (</a:t>
            </a:r>
            <a:r>
              <a:rPr lang="en-US" sz="1100" dirty="0"/>
              <a:t>476 </a:t>
            </a:r>
            <a:r>
              <a:rPr lang="en-US" sz="1100" dirty="0">
                <a:sym typeface="Wingdings" panose="05000000000000000000" pitchFamily="2" charset="2"/>
              </a:rPr>
              <a:t> 105 pts)</a:t>
            </a:r>
            <a:r>
              <a:rPr lang="en-US" sz="1100" dirty="0"/>
              <a:t> </a:t>
            </a:r>
            <a:endParaRPr lang="en-US" dirty="0"/>
          </a:p>
          <a:p>
            <a:pPr lvl="1"/>
            <a:r>
              <a:rPr lang="en-US" dirty="0"/>
              <a:t>DEXA scans done at outside EPIC institutions are not pulling in automatically, and often aren’t being entered manually</a:t>
            </a:r>
          </a:p>
          <a:p>
            <a:pPr lvl="1"/>
            <a:r>
              <a:rPr lang="en-US" dirty="0"/>
              <a:t>Osteoporosis absent from problem list in 52 cases (10%)</a:t>
            </a:r>
          </a:p>
          <a:p>
            <a:pPr lvl="1"/>
            <a:r>
              <a:rPr lang="en-US" dirty="0"/>
              <a:t>Screening “appropriateness” is complex in our very elderly patients with limited life expectancy and changing goals of care</a:t>
            </a:r>
          </a:p>
          <a:p>
            <a:pPr lvl="1"/>
            <a:r>
              <a:rPr lang="en-US" dirty="0"/>
              <a:t>As you might imagine, the work of  </a:t>
            </a:r>
          </a:p>
        </p:txBody>
      </p:sp>
    </p:spTree>
    <p:extLst>
      <p:ext uri="{BB962C8B-B14F-4D97-AF65-F5344CB8AC3E}">
        <p14:creationId xmlns:p14="http://schemas.microsoft.com/office/powerpoint/2010/main" val="3283951030"/>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process for screening outreach was two steps: First, we engaged with PCPs about our plans</a:t>
            </a:r>
          </a:p>
          <a:p>
            <a:r>
              <a:rPr lang="en-US" dirty="0"/>
              <a:t>What we learned was, our PCPs are highly invested in the details of their patients’ care, including determining whether their very elderly, complex patients should be outreached to</a:t>
            </a:r>
          </a:p>
          <a:p>
            <a:r>
              <a:rPr lang="en-US" dirty="0"/>
              <a:t>In fact, PCPs only approved outreach on 40% of the 105 patients we approached them about</a:t>
            </a:r>
          </a:p>
          <a:p>
            <a:r>
              <a:rPr lang="en-US" dirty="0"/>
              <a:t>We then attempted to </a:t>
            </a:r>
          </a:p>
        </p:txBody>
      </p:sp>
    </p:spTree>
    <p:extLst>
      <p:ext uri="{BB962C8B-B14F-4D97-AF65-F5344CB8AC3E}">
        <p14:creationId xmlns:p14="http://schemas.microsoft.com/office/powerpoint/2010/main" val="3503410680"/>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20144000"/>
      </p:ext>
    </p:extLst>
  </p:cSld>
  <p:clrMapOvr>
    <a:masterClrMapping/>
  </p:clrMapOvr>
  <p:hf sldNum="0" hdr="0" ftr="0" dt="0"/>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6416213"/>
      </p:ext>
    </p:extLst>
  </p:cSld>
  <p:clrMapOvr>
    <a:masterClrMapping/>
  </p:clrMapOvr>
  <p:hf sldNum="0" hdr="0" ftr="0" dt="0"/>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7009162"/>
      </p:ext>
    </p:extLst>
  </p:cSld>
  <p:clrMapOvr>
    <a:masterClrMapping/>
  </p:clrMapOvr>
  <p:hf sldNum="0" hdr="0" ftr="0" dt="0"/>
</p:sldLayout>
</file>

<file path=ppt/slideLayouts/slideLayout12.xml><?xml version="1.0" encoding="utf-8"?>
<p:sldLayout xmlns:a="http://purl.oclc.org/ooxml/drawingml/main" xmlns:r="http://purl.oclc.org/ooxml/officeDocument/relationships" xmlns:p="http://purl.oclc.org/ooxml/presentationml/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3136004"/>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126185"/>
      </p:ext>
    </p:extLst>
  </p:cSld>
  <p:clrMapOvr>
    <a:masterClrMapping/>
  </p:clrMapOvr>
  <p:hf sldNum="0" hdr="0" ftr="0" dt="0"/>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
                  </a:schemeClr>
                </a:solidFill>
              </a:defRPr>
            </a:lvl1pPr>
            <a:lvl2pPr marL="342900" indent="0">
              <a:buNone/>
              <a:defRPr sz="1500">
                <a:solidFill>
                  <a:schemeClr val="tx1">
                    <a:tint val="75%"/>
                  </a:schemeClr>
                </a:solidFill>
              </a:defRPr>
            </a:lvl2pPr>
            <a:lvl3pPr marL="685800" indent="0">
              <a:buNone/>
              <a:defRPr sz="1350">
                <a:solidFill>
                  <a:schemeClr val="tx1">
                    <a:tint val="75%"/>
                  </a:schemeClr>
                </a:solidFill>
              </a:defRPr>
            </a:lvl3pPr>
            <a:lvl4pPr marL="1028700" indent="0">
              <a:buNone/>
              <a:defRPr sz="1200">
                <a:solidFill>
                  <a:schemeClr val="tx1">
                    <a:tint val="75%"/>
                  </a:schemeClr>
                </a:solidFill>
              </a:defRPr>
            </a:lvl4pPr>
            <a:lvl5pPr marL="1371600" indent="0">
              <a:buNone/>
              <a:defRPr sz="1200">
                <a:solidFill>
                  <a:schemeClr val="tx1">
                    <a:tint val="75%"/>
                  </a:schemeClr>
                </a:solidFill>
              </a:defRPr>
            </a:lvl5pPr>
            <a:lvl6pPr marL="1714500" indent="0">
              <a:buNone/>
              <a:defRPr sz="1200">
                <a:solidFill>
                  <a:schemeClr val="tx1">
                    <a:tint val="75%"/>
                  </a:schemeClr>
                </a:solidFill>
              </a:defRPr>
            </a:lvl6pPr>
            <a:lvl7pPr marL="2057400" indent="0">
              <a:buNone/>
              <a:defRPr sz="1200">
                <a:solidFill>
                  <a:schemeClr val="tx1">
                    <a:tint val="75%"/>
                  </a:schemeClr>
                </a:solidFill>
              </a:defRPr>
            </a:lvl7pPr>
            <a:lvl8pPr marL="2400300" indent="0">
              <a:buNone/>
              <a:defRPr sz="1200">
                <a:solidFill>
                  <a:schemeClr val="tx1">
                    <a:tint val="75%"/>
                  </a:schemeClr>
                </a:solidFill>
              </a:defRPr>
            </a:lvl8pPr>
            <a:lvl9pPr marL="2743200" indent="0">
              <a:buNone/>
              <a:defRPr sz="12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8193898"/>
      </p:ext>
    </p:extLst>
  </p:cSld>
  <p:clrMapOvr>
    <a:masterClrMapping/>
  </p:clrMapOvr>
  <p:hf sldNum="0" hdr="0" ftr="0" dt="0"/>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0771935"/>
      </p:ext>
    </p:extLst>
  </p:cSld>
  <p:clrMapOvr>
    <a:masterClrMapping/>
  </p:clrMapOvr>
  <p:hf sldNum="0" hdr="0" ftr="0" dt="0"/>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8619562"/>
      </p:ext>
    </p:extLst>
  </p:cSld>
  <p:clrMapOvr>
    <a:masterClrMapping/>
  </p:clrMapOvr>
  <p:hf sldNum="0" hdr="0" ftr="0" dt="0"/>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515323"/>
      </p:ext>
    </p:extLst>
  </p:cSld>
  <p:clrMapOvr>
    <a:masterClrMapping/>
  </p:clrMapOvr>
  <p:hf sldNum="0" hdr="0" ftr="0" dt="0"/>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943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ttp://schemas.openxmlformats.org/drawingml/2006/main" xmlns:r="http://schemas.openxmlformats.org/officeDocument/2006/relationships" xmlns:p="http://schemas.openxmlformats.org/presentationml/2006/main" xmlns="">
      <p:transition spd="med">
        <p:fade/>
      </p:transition>
    </mc:Fallback>
  </mc:AlternateContent>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603185"/>
      </p:ext>
    </p:extLst>
  </p:cSld>
  <p:clrMapOvr>
    <a:masterClrMapping/>
  </p:clrMapOvr>
  <p:hf sldNum="0" hdr="0" ftr="0" dt="0"/>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75347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
                  </a:schemeClr>
                </a:solidFill>
              </a:defRPr>
            </a:lvl1pPr>
          </a:lstStyle>
          <a:p>
            <a:endParaRPr lang="en-US"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
                  </a:schemeClr>
                </a:solidFill>
              </a:defRPr>
            </a:lvl1pPr>
          </a:lstStyle>
          <a:p>
            <a:endParaRPr lang="en-US"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4011147"/>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a="http://schemas.openxmlformats.org/drawingml/2006/main" xmlns:r="http://schemas.openxmlformats.org/officeDocument/2006/relationships" xmlns:p="http://schemas.openxmlformats.org/presentationml/2006/main" xmlns="">
      <p:transition spd="med">
        <p:fade/>
      </p:transition>
    </mc:Fallback>
  </mc:AlternateContent>
  <p:hf sldNum="0" hdr="0" ftr="0" dt="0"/>
  <p:txStyles>
    <p:titleStyle>
      <a:lvl1pPr algn="l" defTabSz="685800" rtl="0" eaLnBrk="1" latinLnBrk="0" hangingPunct="1">
        <a:lnSpc>
          <a:spcPct val="9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1.jpeg"/><Relationship Id="rId2" Type="http://purl.oclc.org/ooxml/officeDocument/relationships/notesSlide" Target="../notesSlides/notesSlide1.xml"/><Relationship Id="rId1" Type="http://purl.oclc.org/ooxml/officeDocument/relationships/slideLayout" Target="../slideLayouts/slideLayout1.xml"/><Relationship Id="rId5" Type="http://purl.oclc.org/ooxml/officeDocument/relationships/image" Target="../media/image3.png"/><Relationship Id="rId4" Type="http://purl.oclc.org/ooxml/officeDocument/relationships/image" Target="../media/image2.jpeg"/></Relationships>
</file>

<file path=ppt/slides/_rels/slide10.xml.rels><?xml version="1.0" encoding="UTF-8" standalone="yes"?>
<Relationships xmlns="http://schemas.openxmlformats.org/package/2006/relationships"><Relationship Id="rId3" Type="http://purl.oclc.org/ooxml/officeDocument/relationships/chart" Target="../charts/chart1.xml"/><Relationship Id="rId2" Type="http://purl.oclc.org/ooxml/officeDocument/relationships/notesSlide" Target="../notesSlides/notesSlide10.xml"/><Relationship Id="rId1" Type="http://purl.oclc.org/ooxml/officeDocument/relationships/slideLayout" Target="../slideLayouts/slideLayout12.xml"/></Relationships>
</file>

<file path=ppt/slides/_rels/slide11.xml.rels><?xml version="1.0" encoding="UTF-8" standalone="yes"?>
<Relationships xmlns="http://schemas.openxmlformats.org/package/2006/relationships"><Relationship Id="rId8" Type="http://purl.oclc.org/ooxml/officeDocument/relationships/image" Target="../media/image19.png"/><Relationship Id="rId3" Type="http://purl.oclc.org/ooxml/officeDocument/relationships/image" Target="../media/image16.png"/><Relationship Id="rId7" Type="http://purl.oclc.org/ooxml/officeDocument/relationships/image" Target="../media/image26.svg"/><Relationship Id="rId2" Type="http://purl.oclc.org/ooxml/officeDocument/relationships/notesSlide" Target="../notesSlides/notesSlide11.xml"/><Relationship Id="rId1" Type="http://purl.oclc.org/ooxml/officeDocument/relationships/slideLayout" Target="../slideLayouts/slideLayout12.xml"/><Relationship Id="rId6" Type="http://purl.oclc.org/ooxml/officeDocument/relationships/image" Target="../media/image18.png"/><Relationship Id="rId11" Type="http://purl.oclc.org/ooxml/officeDocument/relationships/image" Target="../media/image30.svg"/><Relationship Id="rId5" Type="http://purl.oclc.org/ooxml/officeDocument/relationships/image" Target="../media/image17.jpeg"/><Relationship Id="rId10" Type="http://purl.oclc.org/ooxml/officeDocument/relationships/image" Target="../media/image20.png"/><Relationship Id="rId4" Type="http://purl.oclc.org/ooxml/officeDocument/relationships/image" Target="../media/image23.svg"/><Relationship Id="rId9" Type="http://purl.oclc.org/ooxml/officeDocument/relationships/image" Target="../media/image28.svg"/></Relationships>
</file>

<file path=ppt/slides/_rels/slide12.xml.rels><?xml version="1.0" encoding="UTF-8" standalone="yes"?>
<Relationships xmlns="http://schemas.openxmlformats.org/package/2006/relationships"><Relationship Id="rId3" Type="http://purl.oclc.org/ooxml/officeDocument/relationships/diagramData" Target="../diagrams/data4.xml"/><Relationship Id="rId7" Type="http://schemas.microsoft.com/office/2007/relationships/diagramDrawing" Target="../diagrams/drawing4.xml"/><Relationship Id="rId2" Type="http://purl.oclc.org/ooxml/officeDocument/relationships/notesSlide" Target="../notesSlides/notesSlide12.xml"/><Relationship Id="rId1" Type="http://purl.oclc.org/ooxml/officeDocument/relationships/slideLayout" Target="../slideLayouts/slideLayout12.xml"/><Relationship Id="rId6" Type="http://purl.oclc.org/ooxml/officeDocument/relationships/diagramColors" Target="../diagrams/colors4.xml"/><Relationship Id="rId5" Type="http://purl.oclc.org/ooxml/officeDocument/relationships/diagramQuickStyle" Target="../diagrams/quickStyle4.xml"/><Relationship Id="rId4" Type="http://purl.oclc.org/ooxml/officeDocument/relationships/diagramLayout" Target="../diagrams/layout4.xml"/></Relationships>
</file>

<file path=ppt/slides/_rels/slide13.xml.rels><?xml version="1.0" encoding="UTF-8" standalone="yes"?>
<Relationships xmlns="http://schemas.openxmlformats.org/package/2006/relationships"><Relationship Id="rId3" Type="http://purl.oclc.org/ooxml/officeDocument/relationships/chart" Target="../charts/chart2.xml"/><Relationship Id="rId2" Type="http://purl.oclc.org/ooxml/officeDocument/relationships/notesSlide" Target="../notesSlides/notesSlide13.xml"/><Relationship Id="rId1" Type="http://purl.oclc.org/ooxml/officeDocument/relationships/slideLayout" Target="../slideLayouts/slideLayout12.xml"/><Relationship Id="rId4" Type="http://purl.oclc.org/ooxml/officeDocument/relationships/image" Target="../media/image21.png"/></Relationships>
</file>

<file path=ppt/slides/_rels/slide14.xml.rels><?xml version="1.0" encoding="UTF-8" standalone="yes"?>
<Relationships xmlns="http://schemas.openxmlformats.org/package/2006/relationships"><Relationship Id="rId3" Type="http://purl.oclc.org/ooxml/officeDocument/relationships/image" Target="../media/image21.png"/><Relationship Id="rId2" Type="http://purl.oclc.org/ooxml/officeDocument/relationships/notesSlide" Target="../notesSlides/notesSlide14.xml"/><Relationship Id="rId1" Type="http://purl.oclc.org/ooxml/officeDocument/relationships/slideLayout" Target="../slideLayouts/slideLayout8.xml"/><Relationship Id="rId4" Type="http://purl.oclc.org/ooxml/officeDocument/relationships/chart" Target="../charts/chart3.xml"/></Relationships>
</file>

<file path=ppt/slides/_rels/slide15.xml.rels><?xml version="1.0" encoding="UTF-8" standalone="yes"?>
<Relationships xmlns="http://schemas.openxmlformats.org/package/2006/relationships"><Relationship Id="rId3" Type="http://purl.oclc.org/ooxml/officeDocument/relationships/chart" Target="../charts/chart4.xml"/><Relationship Id="rId2" Type="http://purl.oclc.org/ooxml/officeDocument/relationships/notesSlide" Target="../notesSlides/notesSlide15.xml"/><Relationship Id="rId1" Type="http://purl.oclc.org/ooxml/officeDocument/relationships/slideLayout" Target="../slideLayouts/slideLayout12.xml"/><Relationship Id="rId5" Type="http://purl.oclc.org/ooxml/officeDocument/relationships/image" Target="../media/image22.png"/><Relationship Id="rId4" Type="http://purl.oclc.org/ooxml/officeDocument/relationships/image" Target="../media/image21.png"/></Relationships>
</file>

<file path=ppt/slides/_rels/slide16.xml.rels><?xml version="1.0" encoding="UTF-8" standalone="yes"?>
<Relationships xmlns="http://schemas.openxmlformats.org/package/2006/relationships"><Relationship Id="rId8" Type="http://purl.oclc.org/ooxml/officeDocument/relationships/image" Target="../media/image23.png"/><Relationship Id="rId3" Type="http://purl.oclc.org/ooxml/officeDocument/relationships/diagramData" Target="../diagrams/data5.xml"/><Relationship Id="rId7" Type="http://schemas.microsoft.com/office/2007/relationships/diagramDrawing" Target="../diagrams/drawing5.xml"/><Relationship Id="rId2" Type="http://purl.oclc.org/ooxml/officeDocument/relationships/notesSlide" Target="../notesSlides/notesSlide16.xml"/><Relationship Id="rId1" Type="http://purl.oclc.org/ooxml/officeDocument/relationships/slideLayout" Target="../slideLayouts/slideLayout12.xml"/><Relationship Id="rId6" Type="http://purl.oclc.org/ooxml/officeDocument/relationships/diagramColors" Target="../diagrams/colors5.xml"/><Relationship Id="rId5" Type="http://purl.oclc.org/ooxml/officeDocument/relationships/diagramQuickStyle" Target="../diagrams/quickStyle5.xml"/><Relationship Id="rId10" Type="http://purl.oclc.org/ooxml/officeDocument/relationships/image" Target="../media/image35.svg"/><Relationship Id="rId4" Type="http://purl.oclc.org/ooxml/officeDocument/relationships/diagramLayout" Target="../diagrams/layout5.xml"/><Relationship Id="rId9" Type="http://purl.oclc.org/ooxml/officeDocument/relationships/image" Target="../media/image24.png"/></Relationships>
</file>

<file path=ppt/slides/_rels/slide17.xml.rels><?xml version="1.0" encoding="UTF-8" standalone="yes"?>
<Relationships xmlns="http://schemas.openxmlformats.org/package/2006/relationships"><Relationship Id="rId3" Type="http://purl.oclc.org/ooxml/officeDocument/relationships/chart" Target="../charts/chart5.xml"/><Relationship Id="rId2" Type="http://purl.oclc.org/ooxml/officeDocument/relationships/notesSlide" Target="../notesSlides/notesSlide17.xml"/><Relationship Id="rId1" Type="http://purl.oclc.org/ooxml/officeDocument/relationships/slideLayout" Target="../slideLayouts/slideLayout12.xml"/><Relationship Id="rId6" Type="http://purl.oclc.org/ooxml/officeDocument/relationships/image" Target="../media/image22.png"/><Relationship Id="rId5" Type="http://purl.oclc.org/ooxml/officeDocument/relationships/image" Target="../media/image25.png"/><Relationship Id="rId4" Type="http://purl.oclc.org/ooxml/officeDocument/relationships/image" Target="../media/image21.png"/></Relationships>
</file>

<file path=ppt/slides/_rels/slide18.xml.rels><?xml version="1.0" encoding="UTF-8" standalone="yes"?>
<Relationships xmlns="http://schemas.openxmlformats.org/package/2006/relationships"><Relationship Id="rId3" Type="http://purl.oclc.org/ooxml/officeDocument/relationships/image" Target="../media/image25.png"/><Relationship Id="rId2" Type="http://purl.oclc.org/ooxml/officeDocument/relationships/notesSlide" Target="../notesSlides/notesSlide18.xml"/><Relationship Id="rId1" Type="http://purl.oclc.org/ooxml/officeDocument/relationships/slideLayout" Target="../slideLayouts/slideLayout9.xml"/><Relationship Id="rId5" Type="http://purl.oclc.org/ooxml/officeDocument/relationships/image" Target="../media/image37.png"/><Relationship Id="rId4" Type="http://purl.oclc.org/ooxml/officeDocument/relationships/customXml" Target="../ink/ink1.xml"/></Relationships>
</file>

<file path=ppt/slides/_rels/slide19.xml.rels><?xml version="1.0" encoding="UTF-8" standalone="yes"?>
<Relationships xmlns="http://schemas.openxmlformats.org/package/2006/relationships"><Relationship Id="rId3" Type="http://purl.oclc.org/ooxml/officeDocument/relationships/chart" Target="../charts/chart6.xml"/><Relationship Id="rId7" Type="http://purl.oclc.org/ooxml/officeDocument/relationships/image" Target="../media/image25.png"/><Relationship Id="rId2" Type="http://purl.oclc.org/ooxml/officeDocument/relationships/notesSlide" Target="../notesSlides/notesSlide19.xml"/><Relationship Id="rId1" Type="http://purl.oclc.org/ooxml/officeDocument/relationships/slideLayout" Target="../slideLayouts/slideLayout12.xml"/><Relationship Id="rId6" Type="http://purl.oclc.org/ooxml/officeDocument/relationships/image" Target="../media/image22.png"/><Relationship Id="rId5" Type="http://purl.oclc.org/ooxml/officeDocument/relationships/image" Target="../media/image26.png"/><Relationship Id="rId4" Type="http://purl.oclc.org/ooxml/officeDocument/relationships/image" Target="../media/image21.png"/></Relationships>
</file>

<file path=ppt/slides/_rels/slide2.xml.rels><?xml version="1.0" encoding="UTF-8" standalone="yes"?>
<Relationships xmlns="http://schemas.openxmlformats.org/package/2006/relationships"><Relationship Id="rId3" Type="http://purl.oclc.org/ooxml/officeDocument/relationships/image" Target="../media/image4.jpeg"/><Relationship Id="rId2" Type="http://purl.oclc.org/ooxml/officeDocument/relationships/notesSlide" Target="../notesSlides/notesSlide2.xml"/><Relationship Id="rId1" Type="http://purl.oclc.org/ooxml/officeDocument/relationships/slideLayout" Target="../slideLayouts/slideLayout1.xml"/></Relationships>
</file>

<file path=ppt/slides/_rels/slide20.xml.rels><?xml version="1.0" encoding="UTF-8" standalone="yes"?>
<Relationships xmlns="http://schemas.openxmlformats.org/package/2006/relationships"><Relationship Id="rId3" Type="http://purl.oclc.org/ooxml/officeDocument/relationships/image" Target="../media/image27.png"/><Relationship Id="rId2" Type="http://purl.oclc.org/ooxml/officeDocument/relationships/notesSlide" Target="../notesSlides/notesSlide20.xml"/><Relationship Id="rId1" Type="http://purl.oclc.org/ooxml/officeDocument/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purl.oclc.org/ooxml/officeDocument/relationships/image" Target="../media/image41.svg"/><Relationship Id="rId3" Type="http://purl.oclc.org/ooxml/officeDocument/relationships/chart" Target="../charts/chart7.xml"/><Relationship Id="rId7" Type="http://purl.oclc.org/ooxml/officeDocument/relationships/image" Target="../media/image28.png"/><Relationship Id="rId2" Type="http://purl.oclc.org/ooxml/officeDocument/relationships/notesSlide" Target="../notesSlides/notesSlide21.xml"/><Relationship Id="rId1" Type="http://purl.oclc.org/ooxml/officeDocument/relationships/slideLayout" Target="../slideLayouts/slideLayout12.xml"/><Relationship Id="rId6" Type="http://purl.oclc.org/ooxml/officeDocument/relationships/image" Target="../media/image22.png"/><Relationship Id="rId5" Type="http://purl.oclc.org/ooxml/officeDocument/relationships/image" Target="../media/image26.png"/><Relationship Id="rId4" Type="http://purl.oclc.org/ooxml/officeDocument/relationships/image" Target="../media/image21.png"/><Relationship Id="rId9" Type="http://purl.oclc.org/ooxml/officeDocument/relationships/image" Target="../media/image25.png"/></Relationships>
</file>

<file path=ppt/slides/_rels/slide22.xml.rels><?xml version="1.0" encoding="UTF-8" standalone="yes"?>
<Relationships xmlns="http://schemas.openxmlformats.org/package/2006/relationships"><Relationship Id="rId2" Type="http://purl.oclc.org/ooxml/officeDocument/relationships/notesSlide" Target="../notesSlides/notesSlide22.xml"/><Relationship Id="rId1" Type="http://purl.oclc.org/ooxml/officeDocument/relationships/slideLayout" Target="../slideLayouts/slideLayout12.xml"/></Relationships>
</file>

<file path=ppt/slides/_rels/slide23.xml.rels><?xml version="1.0" encoding="UTF-8" standalone="yes"?>
<Relationships xmlns="http://schemas.openxmlformats.org/package/2006/relationships"><Relationship Id="rId3" Type="http://purl.oclc.org/ooxml/officeDocument/relationships/image" Target="../media/image29.png"/><Relationship Id="rId2" Type="http://purl.oclc.org/ooxml/officeDocument/relationships/notesSlide" Target="../notesSlides/notesSlide23.xml"/><Relationship Id="rId1" Type="http://purl.oclc.org/ooxml/officeDocument/relationships/slideLayout" Target="../slideLayouts/slideLayout12.xml"/></Relationships>
</file>

<file path=ppt/slides/_rels/slide24.xml.rels><?xml version="1.0" encoding="UTF-8" standalone="yes"?>
<Relationships xmlns="http://schemas.openxmlformats.org/package/2006/relationships"><Relationship Id="rId3" Type="http://purl.oclc.org/ooxml/officeDocument/relationships/image" Target="../media/image30.png"/><Relationship Id="rId2" Type="http://purl.oclc.org/ooxml/officeDocument/relationships/notesSlide" Target="../notesSlides/notesSlide24.xml"/><Relationship Id="rId1" Type="http://purl.oclc.org/ooxml/officeDocument/relationships/slideLayout" Target="../slideLayouts/slideLayout12.xml"/><Relationship Id="rId4" Type="http://purl.oclc.org/ooxml/officeDocument/relationships/image" Target="../media/image44.svg"/></Relationships>
</file>

<file path=ppt/slides/_rels/slide25.xml.rels><?xml version="1.0" encoding="UTF-8" standalone="yes"?>
<Relationships xmlns="http://schemas.openxmlformats.org/package/2006/relationships"><Relationship Id="rId2" Type="http://purl.oclc.org/ooxml/officeDocument/relationships/image" Target="../media/image31.jpeg"/><Relationship Id="rId1" Type="http://purl.oclc.org/ooxml/officeDocument/relationships/slideLayout" Target="../slideLayouts/slideLayout12.xml"/></Relationships>
</file>

<file path=ppt/slides/_rels/slide3.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3.xml"/><Relationship Id="rId1" Type="http://purl.oclc.org/ooxml/officeDocument/relationships/slideLayout" Target="../slideLayouts/slideLayout2.xml"/><Relationship Id="rId4" Type="http://purl.oclc.org/ooxml/officeDocument/relationships/image" Target="../media/image6.png"/></Relationships>
</file>

<file path=ppt/slides/_rels/slide4.xml.rels><?xml version="1.0" encoding="UTF-8" standalone="yes"?>
<Relationships xmlns="http://schemas.openxmlformats.org/package/2006/relationships"><Relationship Id="rId8" Type="http://purl.oclc.org/ooxml/officeDocument/relationships/image" Target="../media/image12.svg"/><Relationship Id="rId3" Type="http://purl.oclc.org/ooxml/officeDocument/relationships/image" Target="../media/image7.png"/><Relationship Id="rId7" Type="http://purl.oclc.org/ooxml/officeDocument/relationships/image" Target="../media/image9.png"/><Relationship Id="rId2" Type="http://purl.oclc.org/ooxml/officeDocument/relationships/notesSlide" Target="../notesSlides/notesSlide4.xml"/><Relationship Id="rId1" Type="http://purl.oclc.org/ooxml/officeDocument/relationships/slideLayout" Target="../slideLayouts/slideLayout12.xml"/><Relationship Id="rId6" Type="http://purl.oclc.org/ooxml/officeDocument/relationships/image" Target="../media/image10.svg"/><Relationship Id="rId5" Type="http://purl.oclc.org/ooxml/officeDocument/relationships/image" Target="../media/image8.png"/><Relationship Id="rId10" Type="http://purl.oclc.org/ooxml/officeDocument/relationships/image" Target="../media/image14.svg"/><Relationship Id="rId4" Type="http://purl.oclc.org/ooxml/officeDocument/relationships/image" Target="../media/image8.svg"/><Relationship Id="rId9" Type="http://purl.oclc.org/ooxml/officeDocument/relationships/image" Target="../media/image10.png"/></Relationships>
</file>

<file path=ppt/slides/_rels/slide5.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notesSlide" Target="../notesSlides/notesSlide5.xml"/><Relationship Id="rId1" Type="http://purl.oclc.org/ooxml/officeDocument/relationships/slideLayout" Target="../slideLayouts/slideLayout12.xml"/></Relationships>
</file>

<file path=ppt/slides/_rels/slide6.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notesSlide" Target="../notesSlides/notesSlide6.xml"/><Relationship Id="rId1" Type="http://purl.oclc.org/ooxml/officeDocument/relationships/slideLayout" Target="../slideLayouts/slideLayout12.xml"/><Relationship Id="rId4" Type="http://purl.oclc.org/ooxml/officeDocument/relationships/image" Target="../media/image17.svg"/></Relationships>
</file>

<file path=ppt/slides/_rels/slide7.xml.rels><?xml version="1.0" encoding="UTF-8" standalone="yes"?>
<Relationships xmlns="http://schemas.openxmlformats.org/package/2006/relationships"><Relationship Id="rId3" Type="http://purl.oclc.org/ooxml/officeDocument/relationships/diagramData" Target="../diagrams/data1.xml"/><Relationship Id="rId7" Type="http://schemas.microsoft.com/office/2007/relationships/diagramDrawing" Target="../diagrams/drawing1.xml"/><Relationship Id="rId2" Type="http://purl.oclc.org/ooxml/officeDocument/relationships/notesSlide" Target="../notesSlides/notesSlide7.xml"/><Relationship Id="rId1" Type="http://purl.oclc.org/ooxml/officeDocument/relationships/slideLayout" Target="../slideLayouts/slideLayout12.xml"/><Relationship Id="rId6" Type="http://purl.oclc.org/ooxml/officeDocument/relationships/diagramColors" Target="../diagrams/colors1.xml"/><Relationship Id="rId5" Type="http://purl.oclc.org/ooxml/officeDocument/relationships/diagramQuickStyle" Target="../diagrams/quickStyle1.xml"/><Relationship Id="rId4" Type="http://purl.oclc.org/ooxml/officeDocument/relationships/diagramLayout" Target="../diagrams/layout1.xml"/></Relationships>
</file>

<file path=ppt/slides/_rels/slide8.xml.rels><?xml version="1.0" encoding="UTF-8" standalone="yes"?>
<Relationships xmlns="http://schemas.openxmlformats.org/package/2006/relationships"><Relationship Id="rId3" Type="http://purl.oclc.org/ooxml/officeDocument/relationships/diagramData" Target="../diagrams/data2.xml"/><Relationship Id="rId7" Type="http://schemas.microsoft.com/office/2007/relationships/diagramDrawing" Target="../diagrams/drawing2.xml"/><Relationship Id="rId2" Type="http://purl.oclc.org/ooxml/officeDocument/relationships/notesSlide" Target="../notesSlides/notesSlide8.xml"/><Relationship Id="rId1" Type="http://purl.oclc.org/ooxml/officeDocument/relationships/slideLayout" Target="../slideLayouts/slideLayout12.xml"/><Relationship Id="rId6" Type="http://purl.oclc.org/ooxml/officeDocument/relationships/diagramColors" Target="../diagrams/colors2.xml"/><Relationship Id="rId5" Type="http://purl.oclc.org/ooxml/officeDocument/relationships/diagramQuickStyle" Target="../diagrams/quickStyle2.xml"/><Relationship Id="rId4" Type="http://purl.oclc.org/ooxml/officeDocument/relationships/diagramLayout" Target="../diagrams/layout2.xml"/></Relationships>
</file>

<file path=ppt/slides/_rels/slide9.xml.rels><?xml version="1.0" encoding="UTF-8" standalone="yes"?>
<Relationships xmlns="http://schemas.openxmlformats.org/package/2006/relationships"><Relationship Id="rId8" Type="http://purl.oclc.org/ooxml/officeDocument/relationships/diagramLayout" Target="../diagrams/layout3.xml"/><Relationship Id="rId3" Type="http://purl.oclc.org/ooxml/officeDocument/relationships/image" Target="../media/image13.png"/><Relationship Id="rId7" Type="http://purl.oclc.org/ooxml/officeDocument/relationships/diagramData" Target="../diagrams/data3.xml"/><Relationship Id="rId2" Type="http://purl.oclc.org/ooxml/officeDocument/relationships/notesSlide" Target="../notesSlides/notesSlide9.xml"/><Relationship Id="rId1" Type="http://purl.oclc.org/ooxml/officeDocument/relationships/slideLayout" Target="../slideLayouts/slideLayout4.xml"/><Relationship Id="rId6" Type="http://purl.oclc.org/ooxml/officeDocument/relationships/image" Target="../media/image15.png"/><Relationship Id="rId11" Type="http://schemas.microsoft.com/office/2007/relationships/diagramDrawing" Target="../diagrams/drawing3.xml"/><Relationship Id="rId5" Type="http://purl.oclc.org/ooxml/officeDocument/relationships/image" Target="../media/image20.svg"/><Relationship Id="rId10" Type="http://purl.oclc.org/ooxml/officeDocument/relationships/diagramColors" Target="../diagrams/colors3.xml"/><Relationship Id="rId4" Type="http://purl.oclc.org/ooxml/officeDocument/relationships/image" Target="../media/image14.png"/><Relationship Id="rId9" Type="http://purl.oclc.org/ooxml/officeDocument/relationships/diagramQuickStyle" Target="../diagrams/quickStyle3.xml"/></Relationships>
</file>

<file path=ppt/slides/slide1.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Shape 53"/>
        <p:cNvGrpSpPr/>
        <p:nvPr/>
      </p:nvGrpSpPr>
      <p:grpSpPr>
        <a:xfrm>
          <a:off x="0" y="0"/>
          <a:ext cx="0" cy="0"/>
          <a:chOff x="0" y="0"/>
          <a:chExt cx="0" cy="0"/>
        </a:xfrm>
      </p:grpSpPr>
      <p:sp>
        <p:nvSpPr>
          <p:cNvPr id="23" name="Oval 22">
            <a:extLst>
              <a:ext uri="{FF2B5EF4-FFF2-40B4-BE49-F238E27FC236}">
                <a16:creationId xmlns:a16="http://schemas.microsoft.com/office/drawing/2014/main" id="{5CDC1A98-77CC-4B5A-B5B0-186336651603}"/>
              </a:ext>
            </a:extLst>
          </p:cNvPr>
          <p:cNvSpPr/>
          <p:nvPr/>
        </p:nvSpPr>
        <p:spPr>
          <a:xfrm>
            <a:off x="4160725" y="-1054100"/>
            <a:ext cx="2940476" cy="2848274"/>
          </a:xfrm>
          <a:prstGeom prst="ellipse">
            <a:avLst/>
          </a:prstGeom>
          <a:solidFill>
            <a:schemeClr val="tx1"/>
          </a:solidFill>
          <a:ln>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C6AC6F-4987-4F18-B732-435F9F0BA044}"/>
              </a:ext>
            </a:extLst>
          </p:cNvPr>
          <p:cNvSpPr/>
          <p:nvPr/>
        </p:nvSpPr>
        <p:spPr>
          <a:xfrm>
            <a:off x="-2019869" y="382137"/>
            <a:ext cx="5957248" cy="5622877"/>
          </a:xfrm>
          <a:prstGeom prst="ellipse">
            <a:avLst/>
          </a:prstGeom>
          <a:solidFill>
            <a:schemeClr val="tx1"/>
          </a:solidFill>
          <a:ln>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4339407" y="2516639"/>
            <a:ext cx="3989575" cy="1441688"/>
          </a:xfrm>
          <a:prstGeom prst="rect">
            <a:avLst/>
          </a:prstGeom>
        </p:spPr>
        <p:txBody>
          <a:bodyPr spcFirstLastPara="1" lIns="91425" tIns="91425" rIns="91425" bIns="91425" anchor="t" anchorCtr="0">
            <a:normAutofit/>
          </a:bodyPr>
          <a:lstStyle/>
          <a:p>
            <a:pPr marL="0" lvl="0" indent="0" algn="l" rtl="0">
              <a:spcBef>
                <a:spcPts val="0"/>
              </a:spcBef>
              <a:spcAft>
                <a:spcPts val="0"/>
              </a:spcAft>
              <a:buNone/>
            </a:pPr>
            <a:r>
              <a:rPr lang="en-US" sz="3300" b="1" dirty="0">
                <a:latin typeface="+mn-lt"/>
              </a:rPr>
              <a:t>Geriatric Bone Health Improvement Project</a:t>
            </a:r>
          </a:p>
        </p:txBody>
      </p:sp>
      <p:sp>
        <p:nvSpPr>
          <p:cNvPr id="55" name="Google Shape;55;p13"/>
          <p:cNvSpPr txBox="1">
            <a:spLocks noGrp="1"/>
          </p:cNvSpPr>
          <p:nvPr>
            <p:ph type="subTitle" idx="1"/>
          </p:nvPr>
        </p:nvSpPr>
        <p:spPr>
          <a:xfrm>
            <a:off x="4374107" y="3452920"/>
            <a:ext cx="4231536" cy="846125"/>
          </a:xfrm>
          <a:prstGeom prst="rect">
            <a:avLst/>
          </a:prstGeom>
        </p:spPr>
        <p:txBody>
          <a:bodyPr spcFirstLastPara="1" lIns="91425" tIns="91425" rIns="91425" bIns="91425" numCol="1" anchor="b" anchorCtr="0">
            <a:normAutofit/>
          </a:bodyPr>
          <a:lstStyle/>
          <a:p>
            <a:pPr marL="0" lvl="0" indent="0" algn="l" rtl="0">
              <a:spcBef>
                <a:spcPts val="0"/>
              </a:spcBef>
              <a:spcAft>
                <a:spcPts val="600"/>
              </a:spcAft>
              <a:buNone/>
            </a:pPr>
            <a:r>
              <a:rPr lang="en-US" sz="1500" b="1" dirty="0">
                <a:solidFill>
                  <a:schemeClr val="accent4">
                    <a:lumMod val="75%"/>
                  </a:schemeClr>
                </a:solidFill>
              </a:rPr>
              <a:t>Meredith Gilliam MD MPH, Project Lead</a:t>
            </a:r>
          </a:p>
          <a:p>
            <a:pPr marL="0" lvl="0" indent="0" algn="l" rtl="0">
              <a:spcBef>
                <a:spcPts val="0"/>
              </a:spcBef>
              <a:spcAft>
                <a:spcPts val="600"/>
              </a:spcAft>
              <a:buNone/>
            </a:pPr>
            <a:endParaRPr lang="en-US" sz="1500" dirty="0"/>
          </a:p>
        </p:txBody>
      </p:sp>
      <p:pic>
        <p:nvPicPr>
          <p:cNvPr id="6" name="Google Shape;77;p16" descr="Image result for falls elderly">
            <a:extLst>
              <a:ext uri="{FF2B5EF4-FFF2-40B4-BE49-F238E27FC236}">
                <a16:creationId xmlns:a16="http://schemas.microsoft.com/office/drawing/2014/main" id="{8F9D8E27-B81E-402C-B9E4-2516356003B2}"/>
              </a:ext>
            </a:extLst>
          </p:cNvPr>
          <p:cNvPicPr preferRelativeResize="0"/>
          <p:nvPr/>
        </p:nvPicPr>
        <p:blipFill rotWithShape="1">
          <a:blip r:embed="rId3"/>
          <a:srcRect r="0.001%" b="3.477%"/>
          <a:stretch/>
        </p:blipFill>
        <p:spPr>
          <a:xfrm>
            <a:off x="0" y="1348570"/>
            <a:ext cx="2756266" cy="3789814"/>
          </a:xfrm>
          <a:prstGeom prst="rect">
            <a:avLst/>
          </a:prstGeom>
          <a:noFill/>
        </p:spPr>
      </p:pic>
      <p:pic>
        <p:nvPicPr>
          <p:cNvPr id="2050" name="Picture 2">
            <a:extLst>
              <a:ext uri="{FF2B5EF4-FFF2-40B4-BE49-F238E27FC236}">
                <a16:creationId xmlns:a16="http://schemas.microsoft.com/office/drawing/2014/main" id="{D986939A-5A3B-40F2-8584-CE0286030F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2226" y="292431"/>
            <a:ext cx="1593057" cy="350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99A522B-47CD-42EF-BA91-CC05F53AE007}"/>
              </a:ext>
            </a:extLst>
          </p:cNvPr>
          <p:cNvSpPr/>
          <p:nvPr/>
        </p:nvSpPr>
        <p:spPr>
          <a:xfrm>
            <a:off x="4394577" y="3875982"/>
            <a:ext cx="3989575" cy="807913"/>
          </a:xfrm>
          <a:prstGeom prst="rect">
            <a:avLst/>
          </a:prstGeom>
        </p:spPr>
        <p:txBody>
          <a:bodyPr wrap="square" numCol="2">
            <a:spAutoFit/>
          </a:bodyPr>
          <a:lstStyle/>
          <a:p>
            <a:pPr lvl="0">
              <a:spcAft>
                <a:spcPts val="600"/>
              </a:spcAft>
            </a:pPr>
            <a:r>
              <a:rPr lang="en-US" sz="1200" dirty="0">
                <a:solidFill>
                  <a:schemeClr val="accent4">
                    <a:lumMod val="60%"/>
                    <a:lumOff val="40%"/>
                  </a:schemeClr>
                </a:solidFill>
              </a:rPr>
              <a:t>Sabrina Vereen DHA</a:t>
            </a:r>
          </a:p>
          <a:p>
            <a:pPr lvl="0">
              <a:spcAft>
                <a:spcPts val="600"/>
              </a:spcAft>
            </a:pPr>
            <a:r>
              <a:rPr lang="en-US" sz="1200" dirty="0">
                <a:solidFill>
                  <a:schemeClr val="accent4">
                    <a:lumMod val="60%"/>
                    <a:lumOff val="40%"/>
                  </a:schemeClr>
                </a:solidFill>
              </a:rPr>
              <a:t>Claire Larson MD</a:t>
            </a:r>
          </a:p>
          <a:p>
            <a:pPr lvl="0">
              <a:spcAft>
                <a:spcPts val="600"/>
              </a:spcAft>
            </a:pPr>
            <a:r>
              <a:rPr lang="en-US" sz="1200" dirty="0">
                <a:solidFill>
                  <a:schemeClr val="accent4">
                    <a:lumMod val="60%"/>
                    <a:lumOff val="40%"/>
                  </a:schemeClr>
                </a:solidFill>
              </a:rPr>
              <a:t>Sheri </a:t>
            </a:r>
            <a:r>
              <a:rPr lang="en-US" sz="1200" dirty="0" err="1">
                <a:solidFill>
                  <a:schemeClr val="accent4">
                    <a:lumMod val="60%"/>
                    <a:lumOff val="40%"/>
                  </a:schemeClr>
                </a:solidFill>
              </a:rPr>
              <a:t>Mouw</a:t>
            </a:r>
            <a:r>
              <a:rPr lang="en-US" sz="1200" dirty="0">
                <a:solidFill>
                  <a:schemeClr val="accent4">
                    <a:lumMod val="60%"/>
                    <a:lumOff val="40%"/>
                  </a:schemeClr>
                </a:solidFill>
              </a:rPr>
              <a:t> MD</a:t>
            </a:r>
          </a:p>
        </p:txBody>
      </p:sp>
      <p:sp>
        <p:nvSpPr>
          <p:cNvPr id="4" name="Rectangle 3">
            <a:extLst>
              <a:ext uri="{FF2B5EF4-FFF2-40B4-BE49-F238E27FC236}">
                <a16:creationId xmlns:a16="http://schemas.microsoft.com/office/drawing/2014/main" id="{9DA937DD-1A6D-458D-B8AF-DD6AF29DA0C1}"/>
              </a:ext>
            </a:extLst>
          </p:cNvPr>
          <p:cNvSpPr/>
          <p:nvPr/>
        </p:nvSpPr>
        <p:spPr>
          <a:xfrm>
            <a:off x="5977718" y="3883794"/>
            <a:ext cx="4572000" cy="800219"/>
          </a:xfrm>
          <a:prstGeom prst="rect">
            <a:avLst/>
          </a:prstGeom>
        </p:spPr>
        <p:txBody>
          <a:bodyPr>
            <a:spAutoFit/>
          </a:bodyPr>
          <a:lstStyle/>
          <a:p>
            <a:pPr lvl="0">
              <a:spcAft>
                <a:spcPts val="600"/>
              </a:spcAft>
            </a:pPr>
            <a:r>
              <a:rPr lang="en-US" sz="1200" dirty="0">
                <a:solidFill>
                  <a:schemeClr val="accent4">
                    <a:lumMod val="60%"/>
                    <a:lumOff val="40%"/>
                  </a:schemeClr>
                </a:solidFill>
              </a:rPr>
              <a:t>Raven Pang MD</a:t>
            </a:r>
          </a:p>
          <a:p>
            <a:pPr lvl="0">
              <a:spcAft>
                <a:spcPts val="600"/>
              </a:spcAft>
            </a:pPr>
            <a:r>
              <a:rPr lang="en-US" sz="1200" dirty="0" err="1">
                <a:solidFill>
                  <a:schemeClr val="accent4">
                    <a:lumMod val="60%"/>
                    <a:lumOff val="40%"/>
                  </a:schemeClr>
                </a:solidFill>
              </a:rPr>
              <a:t>Juneve</a:t>
            </a:r>
            <a:r>
              <a:rPr lang="en-US" sz="1200" dirty="0">
                <a:solidFill>
                  <a:schemeClr val="accent4">
                    <a:lumMod val="60%"/>
                    <a:lumOff val="40%"/>
                  </a:schemeClr>
                </a:solidFill>
              </a:rPr>
              <a:t> </a:t>
            </a:r>
            <a:r>
              <a:rPr lang="en-US" sz="1200" dirty="0" err="1">
                <a:solidFill>
                  <a:schemeClr val="accent4">
                    <a:lumMod val="60%"/>
                    <a:lumOff val="40%"/>
                  </a:schemeClr>
                </a:solidFill>
              </a:rPr>
              <a:t>Toche</a:t>
            </a:r>
            <a:r>
              <a:rPr lang="en-US" sz="1200" dirty="0">
                <a:solidFill>
                  <a:schemeClr val="accent4">
                    <a:lumMod val="60%"/>
                    <a:lumOff val="40%"/>
                  </a:schemeClr>
                </a:solidFill>
              </a:rPr>
              <a:t> MD</a:t>
            </a:r>
          </a:p>
          <a:p>
            <a:pPr lvl="0">
              <a:spcAft>
                <a:spcPts val="600"/>
              </a:spcAft>
            </a:pPr>
            <a:r>
              <a:rPr lang="en-US" sz="1200" dirty="0">
                <a:solidFill>
                  <a:schemeClr val="accent4">
                    <a:lumMod val="60%"/>
                    <a:lumOff val="40%"/>
                  </a:schemeClr>
                </a:solidFill>
              </a:rPr>
              <a:t>Jan Busby-Whitehead MD</a:t>
            </a:r>
          </a:p>
        </p:txBody>
      </p:sp>
      <p:pic>
        <p:nvPicPr>
          <p:cNvPr id="7" name="Picture 6" descr="A close up of a logo&#10;&#10;Description automatically generated">
            <a:extLst>
              <a:ext uri="{FF2B5EF4-FFF2-40B4-BE49-F238E27FC236}">
                <a16:creationId xmlns:a16="http://schemas.microsoft.com/office/drawing/2014/main" id="{6F2DB1DE-8A5A-4272-BD00-7468B2CB5FB5}"/>
              </a:ext>
            </a:extLst>
          </p:cNvPr>
          <p:cNvPicPr>
            <a:picLocks noChangeAspect="1"/>
          </p:cNvPicPr>
          <p:nvPr/>
        </p:nvPicPr>
        <p:blipFill>
          <a:blip r:embed="rId5"/>
          <a:stretch>
            <a:fillRect/>
          </a:stretch>
        </p:blipFill>
        <p:spPr>
          <a:xfrm>
            <a:off x="4615213" y="841583"/>
            <a:ext cx="2031500" cy="23012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http://schemas.openxmlformats.org/drawingml/2006/main" xmlns:r="http://schemas.openxmlformats.org/officeDocument/2006/relationships" xmlns:p="http://schemas.openxmlformats.org/presentationml/2006/main" xmlns="">
      <p:transition spd="med">
        <p:fade/>
      </p:transition>
    </mc:Fallback>
  </mc:AlternateContent>
  <p:timing>
    <p:tnLst>
      <p:par>
        <p:cTn id="1" dur="indefinite" restart="never" nodeType="tmRoot"/>
      </p:par>
    </p:tnLst>
  </p:timing>
</p:sld>
</file>

<file path=ppt/slides/slide10.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34"/>
        <p:cNvGrpSpPr/>
        <p:nvPr/>
      </p:nvGrpSpPr>
      <p:grpSpPr>
        <a:xfrm>
          <a:off x="0" y="0"/>
          <a:ext cx="0" cy="0"/>
          <a:chOff x="0" y="0"/>
          <a:chExt cx="0" cy="0"/>
        </a:xfrm>
      </p:grpSpPr>
      <p:sp>
        <p:nvSpPr>
          <p:cNvPr id="3" name="Title 2">
            <a:extLst>
              <a:ext uri="{FF2B5EF4-FFF2-40B4-BE49-F238E27FC236}">
                <a16:creationId xmlns:a16="http://schemas.microsoft.com/office/drawing/2014/main" id="{A3A88BB1-B5B8-450C-BF58-16F45D63AF9E}"/>
              </a:ext>
            </a:extLst>
          </p:cNvPr>
          <p:cNvSpPr>
            <a:spLocks noGrp="1"/>
          </p:cNvSpPr>
          <p:nvPr>
            <p:ph type="title"/>
          </p:nvPr>
        </p:nvSpPr>
        <p:spPr>
          <a:xfrm>
            <a:off x="311700" y="221212"/>
            <a:ext cx="8520600" cy="572700"/>
          </a:xfrm>
        </p:spPr>
        <p:txBody>
          <a:bodyPr/>
          <a:lstStyle/>
          <a:p>
            <a:pPr algn="ctr"/>
            <a:r>
              <a:rPr lang="en-US" b="1" dirty="0">
                <a:latin typeface="+mn-lt"/>
              </a:rPr>
              <a:t>Addressing screening gaps</a:t>
            </a:r>
            <a:endParaRPr lang="en-US" dirty="0">
              <a:solidFill>
                <a:schemeClr val="bg1"/>
              </a:solidFill>
              <a:latin typeface="+mn-lt"/>
            </a:endParaRPr>
          </a:p>
        </p:txBody>
      </p:sp>
      <p:grpSp>
        <p:nvGrpSpPr>
          <p:cNvPr id="10" name="Group 9">
            <a:extLst>
              <a:ext uri="{FF2B5EF4-FFF2-40B4-BE49-F238E27FC236}">
                <a16:creationId xmlns:a16="http://schemas.microsoft.com/office/drawing/2014/main" id="{B5E74331-48B4-4B25-A9DB-DBAB3CCEF164}"/>
              </a:ext>
            </a:extLst>
          </p:cNvPr>
          <p:cNvGrpSpPr/>
          <p:nvPr/>
        </p:nvGrpSpPr>
        <p:grpSpPr>
          <a:xfrm>
            <a:off x="5772424" y="1217431"/>
            <a:ext cx="2827932" cy="2135422"/>
            <a:chOff x="0" y="-110848"/>
            <a:chExt cx="2550351" cy="2585534"/>
          </a:xfrm>
        </p:grpSpPr>
        <p:sp>
          <p:nvSpPr>
            <p:cNvPr id="17" name="Rectangle: Rounded Corners 16">
              <a:extLst>
                <a:ext uri="{FF2B5EF4-FFF2-40B4-BE49-F238E27FC236}">
                  <a16:creationId xmlns:a16="http://schemas.microsoft.com/office/drawing/2014/main" id="{D73B4ACB-E39A-42EA-99E7-C14CA681B1CC}"/>
                </a:ext>
              </a:extLst>
            </p:cNvPr>
            <p:cNvSpPr/>
            <p:nvPr/>
          </p:nvSpPr>
          <p:spPr>
            <a:xfrm>
              <a:off x="0" y="0"/>
              <a:ext cx="2550351" cy="2474686"/>
            </a:xfrm>
            <a:prstGeom prst="roundRect">
              <a:avLst>
                <a:gd name="adj" fmla="val 10000"/>
              </a:avLst>
            </a:prstGeom>
            <a:solidFill>
              <a:schemeClr val="accent3"/>
            </a:solidFill>
          </p:spPr>
          <p:style>
            <a:lnRef idx="0">
              <a:schemeClr val="dk1">
                <a:hueOff val="0"/>
                <a:satOff val="0%"/>
                <a:lumOff val="0%"/>
                <a:alphaOff val="0%"/>
              </a:schemeClr>
            </a:lnRef>
            <a:fillRef idx="1">
              <a:schemeClr val="dk1">
                <a:tint val="40%"/>
                <a:hueOff val="0"/>
                <a:satOff val="0%"/>
                <a:lumOff val="0%"/>
                <a:alphaOff val="0%"/>
              </a:schemeClr>
            </a:fillRef>
            <a:effectRef idx="0">
              <a:schemeClr val="dk1">
                <a:tint val="40%"/>
                <a:hueOff val="0"/>
                <a:satOff val="0%"/>
                <a:lumOff val="0%"/>
                <a:alphaOff val="0%"/>
              </a:schemeClr>
            </a:effectRef>
            <a:fontRef idx="minor">
              <a:schemeClr val="dk1">
                <a:hueOff val="0"/>
                <a:satOff val="0%"/>
                <a:lumOff val="0%"/>
                <a:alphaOff val="0%"/>
              </a:schemeClr>
            </a:fontRef>
          </p:style>
        </p:sp>
        <p:sp>
          <p:nvSpPr>
            <p:cNvPr id="18" name="Rectangle: Rounded Corners 4">
              <a:extLst>
                <a:ext uri="{FF2B5EF4-FFF2-40B4-BE49-F238E27FC236}">
                  <a16:creationId xmlns:a16="http://schemas.microsoft.com/office/drawing/2014/main" id="{81B3DAE7-FB49-41D8-8AC9-4DECE7207A41}"/>
                </a:ext>
              </a:extLst>
            </p:cNvPr>
            <p:cNvSpPr txBox="1"/>
            <p:nvPr/>
          </p:nvSpPr>
          <p:spPr>
            <a:xfrm>
              <a:off x="0" y="-110848"/>
              <a:ext cx="2550351" cy="742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100%"/>
                </a:lnSpc>
                <a:spcBef>
                  <a:spcPct val="0%"/>
                </a:spcBef>
                <a:spcAft>
                  <a:spcPts val="0"/>
                </a:spcAft>
                <a:buNone/>
              </a:pPr>
              <a:r>
                <a:rPr lang="en-US" sz="1300" b="1" kern="1200" dirty="0">
                  <a:solidFill>
                    <a:schemeClr val="bg1"/>
                  </a:solidFill>
                </a:rPr>
                <a:t>Overall Osteoporosis Screening Rate</a:t>
              </a:r>
            </a:p>
          </p:txBody>
        </p:sp>
      </p:grpSp>
      <p:grpSp>
        <p:nvGrpSpPr>
          <p:cNvPr id="11" name="Group 10">
            <a:extLst>
              <a:ext uri="{FF2B5EF4-FFF2-40B4-BE49-F238E27FC236}">
                <a16:creationId xmlns:a16="http://schemas.microsoft.com/office/drawing/2014/main" id="{25442153-10A8-4FC7-82E8-88984513F464}"/>
              </a:ext>
            </a:extLst>
          </p:cNvPr>
          <p:cNvGrpSpPr/>
          <p:nvPr/>
        </p:nvGrpSpPr>
        <p:grpSpPr>
          <a:xfrm>
            <a:off x="6034915" y="1705603"/>
            <a:ext cx="2245807" cy="752211"/>
            <a:chOff x="265143" y="504816"/>
            <a:chExt cx="2025366" cy="866916"/>
          </a:xfrm>
        </p:grpSpPr>
        <p:sp>
          <p:nvSpPr>
            <p:cNvPr id="15" name="Rectangle: Rounded Corners 14">
              <a:extLst>
                <a:ext uri="{FF2B5EF4-FFF2-40B4-BE49-F238E27FC236}">
                  <a16:creationId xmlns:a16="http://schemas.microsoft.com/office/drawing/2014/main" id="{9329FF9C-D17C-42D4-9685-D8AC208B34E5}"/>
                </a:ext>
              </a:extLst>
            </p:cNvPr>
            <p:cNvSpPr/>
            <p:nvPr/>
          </p:nvSpPr>
          <p:spPr>
            <a:xfrm>
              <a:off x="265143" y="525674"/>
              <a:ext cx="2025366" cy="846058"/>
            </a:xfrm>
            <a:prstGeom prst="roundRect">
              <a:avLst>
                <a:gd name="adj" fmla="val 10000"/>
              </a:avLst>
            </a:prstGeom>
            <a:solidFill>
              <a:schemeClr val="tx2">
                <a:lumMod val="20%"/>
                <a:lumOff val="80%"/>
              </a:schemeClr>
            </a:solidFill>
          </p:spPr>
          <p:style>
            <a:lnRef idx="2">
              <a:schemeClr val="dk1">
                <a:shade val="8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Rectangle: Rounded Corners 6">
              <a:extLst>
                <a:ext uri="{FF2B5EF4-FFF2-40B4-BE49-F238E27FC236}">
                  <a16:creationId xmlns:a16="http://schemas.microsoft.com/office/drawing/2014/main" id="{D89B7E33-F478-4886-B946-CE32E2F00596}"/>
                </a:ext>
              </a:extLst>
            </p:cNvPr>
            <p:cNvSpPr txBox="1"/>
            <p:nvPr/>
          </p:nvSpPr>
          <p:spPr>
            <a:xfrm>
              <a:off x="286000" y="504816"/>
              <a:ext cx="1983652" cy="846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marL="0" lvl="0" indent="0" algn="ctr" defTabSz="622300">
                <a:lnSpc>
                  <a:spcPct val="100%"/>
                </a:lnSpc>
                <a:spcBef>
                  <a:spcPct val="0%"/>
                </a:spcBef>
                <a:spcAft>
                  <a:spcPts val="0"/>
                </a:spcAft>
                <a:buNone/>
              </a:pPr>
              <a:r>
                <a:rPr lang="en-US" sz="1400" b="1" kern="1200" dirty="0">
                  <a:solidFill>
                    <a:schemeClr val="bg1"/>
                  </a:solidFill>
                </a:rPr>
                <a:t>Geriatrics Clinic</a:t>
              </a:r>
            </a:p>
            <a:p>
              <a:pPr marL="0" lvl="0" indent="0" algn="ctr" defTabSz="622300">
                <a:lnSpc>
                  <a:spcPct val="90%"/>
                </a:lnSpc>
                <a:spcBef>
                  <a:spcPct val="0%"/>
                </a:spcBef>
                <a:spcAft>
                  <a:spcPct val="35%"/>
                </a:spcAft>
                <a:buNone/>
              </a:pPr>
              <a:r>
                <a:rPr lang="en-US" sz="2800" b="1" kern="1200" dirty="0">
                  <a:solidFill>
                    <a:schemeClr val="bg1"/>
                  </a:solidFill>
                  <a:sym typeface="Wingdings" panose="05000000000000000000" pitchFamily="2" charset="2"/>
                </a:rPr>
                <a:t>41%</a:t>
              </a:r>
              <a:endParaRPr lang="en-US" sz="2800" b="1" kern="1200" dirty="0">
                <a:solidFill>
                  <a:schemeClr val="bg1"/>
                </a:solidFill>
              </a:endParaRPr>
            </a:p>
          </p:txBody>
        </p:sp>
      </p:grpSp>
      <p:grpSp>
        <p:nvGrpSpPr>
          <p:cNvPr id="12" name="Group 11">
            <a:extLst>
              <a:ext uri="{FF2B5EF4-FFF2-40B4-BE49-F238E27FC236}">
                <a16:creationId xmlns:a16="http://schemas.microsoft.com/office/drawing/2014/main" id="{73C05CF5-7D0B-4ABC-84BF-C3A63F8BE36B}"/>
              </a:ext>
            </a:extLst>
          </p:cNvPr>
          <p:cNvGrpSpPr/>
          <p:nvPr/>
        </p:nvGrpSpPr>
        <p:grpSpPr>
          <a:xfrm>
            <a:off x="6035300" y="2523904"/>
            <a:ext cx="2262345" cy="726873"/>
            <a:chOff x="405531" y="406655"/>
            <a:chExt cx="2040280" cy="837712"/>
          </a:xfrm>
        </p:grpSpPr>
        <p:sp>
          <p:nvSpPr>
            <p:cNvPr id="13" name="Rectangle: Rounded Corners 12">
              <a:extLst>
                <a:ext uri="{FF2B5EF4-FFF2-40B4-BE49-F238E27FC236}">
                  <a16:creationId xmlns:a16="http://schemas.microsoft.com/office/drawing/2014/main" id="{86AB2493-FD35-4936-A7D0-5DB73400E584}"/>
                </a:ext>
              </a:extLst>
            </p:cNvPr>
            <p:cNvSpPr/>
            <p:nvPr/>
          </p:nvSpPr>
          <p:spPr>
            <a:xfrm>
              <a:off x="405531" y="406655"/>
              <a:ext cx="2040280" cy="819977"/>
            </a:xfrm>
            <a:prstGeom prst="roundRect">
              <a:avLst>
                <a:gd name="adj" fmla="val 10000"/>
              </a:avLst>
            </a:prstGeom>
          </p:spPr>
          <p:style>
            <a:lnRef idx="2">
              <a:schemeClr val="dk1">
                <a:shade val="8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Rounded Corners 8">
              <a:extLst>
                <a:ext uri="{FF2B5EF4-FFF2-40B4-BE49-F238E27FC236}">
                  <a16:creationId xmlns:a16="http://schemas.microsoft.com/office/drawing/2014/main" id="{FFB4B63F-009F-454B-BBD3-8B884970EC3A}"/>
                </a:ext>
              </a:extLst>
            </p:cNvPr>
            <p:cNvSpPr txBox="1"/>
            <p:nvPr/>
          </p:nvSpPr>
          <p:spPr>
            <a:xfrm>
              <a:off x="442456" y="472423"/>
              <a:ext cx="1992248" cy="771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marL="0" lvl="0" indent="0" algn="ctr" defTabSz="622300">
                <a:lnSpc>
                  <a:spcPct val="90%"/>
                </a:lnSpc>
                <a:spcBef>
                  <a:spcPct val="0%"/>
                </a:spcBef>
                <a:spcAft>
                  <a:spcPct val="35%"/>
                </a:spcAft>
                <a:buNone/>
              </a:pPr>
              <a:r>
                <a:rPr lang="en-US" sz="1400" b="1" kern="1200" dirty="0">
                  <a:solidFill>
                    <a:schemeClr val="bg1"/>
                  </a:solidFill>
                </a:rPr>
                <a:t>National Average</a:t>
              </a:r>
              <a:endParaRPr lang="en-US" sz="1400" kern="1200" dirty="0">
                <a:solidFill>
                  <a:schemeClr val="bg1"/>
                </a:solidFill>
              </a:endParaRPr>
            </a:p>
            <a:p>
              <a:pPr marL="0" lvl="0" indent="0" algn="ctr" defTabSz="622300">
                <a:lnSpc>
                  <a:spcPct val="90%"/>
                </a:lnSpc>
                <a:spcBef>
                  <a:spcPct val="0%"/>
                </a:spcBef>
                <a:spcAft>
                  <a:spcPct val="35%"/>
                </a:spcAft>
                <a:buNone/>
              </a:pPr>
              <a:r>
                <a:rPr lang="en-US" sz="2400" b="1" kern="1200" dirty="0">
                  <a:solidFill>
                    <a:schemeClr val="bg1"/>
                  </a:solidFill>
                </a:rPr>
                <a:t>1 – 47%</a:t>
              </a:r>
              <a:r>
                <a:rPr lang="en-US" sz="1600" b="1" baseline="80%" dirty="0">
                  <a:solidFill>
                    <a:schemeClr val="bg1"/>
                  </a:solidFill>
                </a:rPr>
                <a:t>1</a:t>
              </a:r>
              <a:endParaRPr lang="en-US" sz="1600" b="1" kern="1200" baseline="80%" dirty="0">
                <a:solidFill>
                  <a:schemeClr val="bg1"/>
                </a:solidFill>
              </a:endParaRPr>
            </a:p>
          </p:txBody>
        </p:sp>
      </p:grpSp>
      <p:sp>
        <p:nvSpPr>
          <p:cNvPr id="20" name="TextBox 19">
            <a:extLst>
              <a:ext uri="{FF2B5EF4-FFF2-40B4-BE49-F238E27FC236}">
                <a16:creationId xmlns:a16="http://schemas.microsoft.com/office/drawing/2014/main" id="{285ED9C7-772F-4BA6-A8EE-A1718BBD977C}"/>
              </a:ext>
            </a:extLst>
          </p:cNvPr>
          <p:cNvSpPr txBox="1"/>
          <p:nvPr/>
        </p:nvSpPr>
        <p:spPr>
          <a:xfrm>
            <a:off x="5054954" y="4221920"/>
            <a:ext cx="2129051" cy="307777"/>
          </a:xfrm>
          <a:prstGeom prst="rect">
            <a:avLst/>
          </a:prstGeom>
          <a:noFill/>
        </p:spPr>
        <p:txBody>
          <a:bodyPr wrap="square" rtlCol="0">
            <a:spAutoFit/>
          </a:bodyPr>
          <a:lstStyle/>
          <a:p>
            <a:r>
              <a:rPr lang="en-US" sz="1400" b="1" dirty="0">
                <a:solidFill>
                  <a:schemeClr val="accent2">
                    <a:lumMod val="75%"/>
                  </a:schemeClr>
                </a:solidFill>
              </a:rPr>
              <a:t>DEXA</a:t>
            </a:r>
            <a:r>
              <a:rPr lang="en-US" sz="1400" b="1" dirty="0">
                <a:solidFill>
                  <a:schemeClr val="accent3">
                    <a:lumMod val="50%"/>
                  </a:schemeClr>
                </a:solidFill>
              </a:rPr>
              <a:t> </a:t>
            </a:r>
            <a:r>
              <a:rPr lang="en-US" sz="1400" b="1" dirty="0">
                <a:solidFill>
                  <a:schemeClr val="accent2">
                    <a:lumMod val="75%"/>
                  </a:schemeClr>
                </a:solidFill>
              </a:rPr>
              <a:t>complete</a:t>
            </a:r>
          </a:p>
        </p:txBody>
      </p:sp>
      <p:sp>
        <p:nvSpPr>
          <p:cNvPr id="24" name="TextBox 23">
            <a:extLst>
              <a:ext uri="{FF2B5EF4-FFF2-40B4-BE49-F238E27FC236}">
                <a16:creationId xmlns:a16="http://schemas.microsoft.com/office/drawing/2014/main" id="{27B6D6D5-E087-48CD-8329-356989B06935}"/>
              </a:ext>
            </a:extLst>
          </p:cNvPr>
          <p:cNvSpPr txBox="1"/>
          <p:nvPr/>
        </p:nvSpPr>
        <p:spPr>
          <a:xfrm>
            <a:off x="5048515" y="3918932"/>
            <a:ext cx="2695436" cy="307777"/>
          </a:xfrm>
          <a:prstGeom prst="rect">
            <a:avLst/>
          </a:prstGeom>
          <a:noFill/>
        </p:spPr>
        <p:txBody>
          <a:bodyPr wrap="square" rtlCol="0">
            <a:spAutoFit/>
          </a:bodyPr>
          <a:lstStyle/>
          <a:p>
            <a:r>
              <a:rPr lang="en-US" sz="1400" b="1" dirty="0">
                <a:solidFill>
                  <a:schemeClr val="accent3">
                    <a:lumMod val="75%"/>
                  </a:schemeClr>
                </a:solidFill>
              </a:rPr>
              <a:t>DEXA ordered, not complete</a:t>
            </a:r>
          </a:p>
        </p:txBody>
      </p:sp>
      <p:sp>
        <p:nvSpPr>
          <p:cNvPr id="25" name="TextBox 24">
            <a:extLst>
              <a:ext uri="{FF2B5EF4-FFF2-40B4-BE49-F238E27FC236}">
                <a16:creationId xmlns:a16="http://schemas.microsoft.com/office/drawing/2014/main" id="{6CF72B3E-A608-42B7-91DE-5E22F0EB24D1}"/>
              </a:ext>
            </a:extLst>
          </p:cNvPr>
          <p:cNvSpPr txBox="1"/>
          <p:nvPr/>
        </p:nvSpPr>
        <p:spPr>
          <a:xfrm>
            <a:off x="5048515" y="3625062"/>
            <a:ext cx="2695436" cy="307777"/>
          </a:xfrm>
          <a:prstGeom prst="rect">
            <a:avLst/>
          </a:prstGeom>
          <a:noFill/>
        </p:spPr>
        <p:txBody>
          <a:bodyPr wrap="square" rtlCol="0">
            <a:spAutoFit/>
          </a:bodyPr>
          <a:lstStyle/>
          <a:p>
            <a:r>
              <a:rPr lang="en-US" sz="1400" b="1" dirty="0">
                <a:solidFill>
                  <a:schemeClr val="accent5">
                    <a:lumMod val="75%"/>
                  </a:schemeClr>
                </a:solidFill>
              </a:rPr>
              <a:t>Outside DEXA brought in</a:t>
            </a:r>
          </a:p>
        </p:txBody>
      </p:sp>
      <p:sp>
        <p:nvSpPr>
          <p:cNvPr id="21" name="Rectangle 20">
            <a:extLst>
              <a:ext uri="{FF2B5EF4-FFF2-40B4-BE49-F238E27FC236}">
                <a16:creationId xmlns:a16="http://schemas.microsoft.com/office/drawing/2014/main" id="{69C037A7-0AF4-4C34-90ED-531E9E1C7AED}"/>
              </a:ext>
            </a:extLst>
          </p:cNvPr>
          <p:cNvSpPr/>
          <p:nvPr/>
        </p:nvSpPr>
        <p:spPr>
          <a:xfrm>
            <a:off x="7922191" y="4864882"/>
            <a:ext cx="1221809" cy="215444"/>
          </a:xfrm>
          <a:prstGeom prst="rect">
            <a:avLst/>
          </a:prstGeom>
        </p:spPr>
        <p:txBody>
          <a:bodyPr wrap="none">
            <a:spAutoFit/>
          </a:bodyPr>
          <a:lstStyle/>
          <a:p>
            <a:pPr lvl="0"/>
            <a:r>
              <a:rPr lang="da-DK" sz="800" dirty="0"/>
              <a:t>1 Morris et al JGIM 2004 </a:t>
            </a:r>
          </a:p>
        </p:txBody>
      </p:sp>
      <p:graphicFrame>
        <p:nvGraphicFramePr>
          <p:cNvPr id="27" name="Chart 26">
            <a:extLst>
              <a:ext uri="{FF2B5EF4-FFF2-40B4-BE49-F238E27FC236}">
                <a16:creationId xmlns:a16="http://schemas.microsoft.com/office/drawing/2014/main" id="{11FA4F6A-60DE-45A1-A425-6DDFD26A3469}"/>
              </a:ext>
            </a:extLst>
          </p:cNvPr>
          <p:cNvGraphicFramePr>
            <a:graphicFrameLocks/>
          </p:cNvGraphicFramePr>
          <p:nvPr>
            <p:extLst>
              <p:ext uri="{D42A27DB-BD31-4B8C-83A1-F6EECF244321}">
                <p14:modId xmlns:p14="http://schemas.microsoft.com/office/powerpoint/2010/main" val="3846639915"/>
              </p:ext>
            </p:extLst>
          </p:nvPr>
        </p:nvGraphicFramePr>
        <p:xfrm>
          <a:off x="409432" y="1214651"/>
          <a:ext cx="4872249" cy="3618036"/>
        </p:xfrm>
        <a:graphic>
          <a:graphicData uri="http://purl.oclc.org/ooxml/drawingml/chart">
            <c:chart xmlns:c="http://purl.oclc.org/ooxml/drawingml/chart" xmlns:r="http://purl.oclc.org/ooxml/officeDocument/relationships" r:id="rId3"/>
          </a:graphicData>
        </a:graphic>
      </p:graphicFrame>
      <p:sp>
        <p:nvSpPr>
          <p:cNvPr id="6" name="TextBox 5">
            <a:extLst>
              <a:ext uri="{FF2B5EF4-FFF2-40B4-BE49-F238E27FC236}">
                <a16:creationId xmlns:a16="http://schemas.microsoft.com/office/drawing/2014/main" id="{1F666E85-CF78-4EE2-B3AA-FEBF39920604}"/>
              </a:ext>
            </a:extLst>
          </p:cNvPr>
          <p:cNvSpPr txBox="1"/>
          <p:nvPr/>
        </p:nvSpPr>
        <p:spPr>
          <a:xfrm>
            <a:off x="1065293" y="2636094"/>
            <a:ext cx="1180531" cy="276999"/>
          </a:xfrm>
          <a:prstGeom prst="rect">
            <a:avLst/>
          </a:prstGeom>
          <a:noFill/>
        </p:spPr>
        <p:txBody>
          <a:bodyPr wrap="square" rtlCol="0">
            <a:spAutoFit/>
          </a:bodyPr>
          <a:lstStyle/>
          <a:p>
            <a:r>
              <a:rPr lang="en-US" sz="1200" dirty="0">
                <a:solidFill>
                  <a:schemeClr val="accent2">
                    <a:lumMod val="75%"/>
                  </a:schemeClr>
                </a:solidFill>
              </a:rPr>
              <a:t>Goal</a:t>
            </a:r>
          </a:p>
        </p:txBody>
      </p:sp>
      <p:cxnSp>
        <p:nvCxnSpPr>
          <p:cNvPr id="4" name="Straight Connector 3">
            <a:extLst>
              <a:ext uri="{FF2B5EF4-FFF2-40B4-BE49-F238E27FC236}">
                <a16:creationId xmlns:a16="http://schemas.microsoft.com/office/drawing/2014/main" id="{327743EF-3833-4117-A2B4-22DE67862268}"/>
              </a:ext>
            </a:extLst>
          </p:cNvPr>
          <p:cNvCxnSpPr>
            <a:cxnSpLocks/>
          </p:cNvCxnSpPr>
          <p:nvPr/>
        </p:nvCxnSpPr>
        <p:spPr>
          <a:xfrm>
            <a:off x="1133341" y="2913093"/>
            <a:ext cx="3915174"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1F0914A-CA2F-4D0B-8FAD-BF0FF182F62D}"/>
              </a:ext>
            </a:extLst>
          </p:cNvPr>
          <p:cNvSpPr txBox="1"/>
          <p:nvPr/>
        </p:nvSpPr>
        <p:spPr>
          <a:xfrm>
            <a:off x="4842453" y="3651850"/>
            <a:ext cx="206062" cy="276999"/>
          </a:xfrm>
          <a:prstGeom prst="rect">
            <a:avLst/>
          </a:prstGeom>
          <a:noFill/>
        </p:spPr>
        <p:txBody>
          <a:bodyPr wrap="square" rtlCol="0">
            <a:spAutoFit/>
          </a:bodyPr>
          <a:lstStyle/>
          <a:p>
            <a:r>
              <a:rPr lang="en-US" sz="1200" dirty="0"/>
              <a:t>5</a:t>
            </a:r>
          </a:p>
        </p:txBody>
      </p:sp>
      <p:sp>
        <p:nvSpPr>
          <p:cNvPr id="28" name="TextBox 27">
            <a:extLst>
              <a:ext uri="{FF2B5EF4-FFF2-40B4-BE49-F238E27FC236}">
                <a16:creationId xmlns:a16="http://schemas.microsoft.com/office/drawing/2014/main" id="{38C3EF76-4253-4891-911F-0511E0DB4365}"/>
              </a:ext>
            </a:extLst>
          </p:cNvPr>
          <p:cNvSpPr txBox="1"/>
          <p:nvPr/>
        </p:nvSpPr>
        <p:spPr>
          <a:xfrm>
            <a:off x="4842453" y="4221919"/>
            <a:ext cx="206062" cy="276999"/>
          </a:xfrm>
          <a:prstGeom prst="rect">
            <a:avLst/>
          </a:prstGeom>
          <a:noFill/>
        </p:spPr>
        <p:txBody>
          <a:bodyPr wrap="square" rtlCol="0">
            <a:spAutoFit/>
          </a:bodyPr>
          <a:lstStyle/>
          <a:p>
            <a:r>
              <a:rPr lang="en-US" sz="1200" dirty="0"/>
              <a:t>5</a:t>
            </a:r>
          </a:p>
        </p:txBody>
      </p:sp>
      <p:sp>
        <p:nvSpPr>
          <p:cNvPr id="29" name="TextBox 28">
            <a:extLst>
              <a:ext uri="{FF2B5EF4-FFF2-40B4-BE49-F238E27FC236}">
                <a16:creationId xmlns:a16="http://schemas.microsoft.com/office/drawing/2014/main" id="{15CDF76C-35C4-4F8B-98E0-655173A77384}"/>
              </a:ext>
            </a:extLst>
          </p:cNvPr>
          <p:cNvSpPr txBox="1"/>
          <p:nvPr/>
        </p:nvSpPr>
        <p:spPr>
          <a:xfrm>
            <a:off x="4836014" y="3930445"/>
            <a:ext cx="206062" cy="276999"/>
          </a:xfrm>
          <a:prstGeom prst="rect">
            <a:avLst/>
          </a:prstGeom>
          <a:noFill/>
        </p:spPr>
        <p:txBody>
          <a:bodyPr wrap="square" rtlCol="0">
            <a:spAutoFit/>
          </a:bodyPr>
          <a:lstStyle/>
          <a:p>
            <a:r>
              <a:rPr lang="en-US" sz="1200" dirty="0"/>
              <a:t>2</a:t>
            </a:r>
          </a:p>
        </p:txBody>
      </p:sp>
    </p:spTree>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Patient story: Mr. D</a:t>
            </a:r>
            <a:endParaRPr b="1" dirty="0">
              <a:latin typeface="+mn-lt"/>
            </a:endParaRPr>
          </a:p>
        </p:txBody>
      </p:sp>
      <p:sp>
        <p:nvSpPr>
          <p:cNvPr id="126" name="Google Shape;126;p23"/>
          <p:cNvSpPr txBox="1"/>
          <p:nvPr/>
        </p:nvSpPr>
        <p:spPr>
          <a:xfrm>
            <a:off x="311700" y="2595995"/>
            <a:ext cx="1512726" cy="13019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t>78yo M</a:t>
            </a:r>
            <a:endParaRPr sz="1600" b="1" dirty="0"/>
          </a:p>
          <a:p>
            <a:pPr marL="0" lvl="0" indent="0" algn="ctr" rtl="0">
              <a:spcBef>
                <a:spcPts val="0"/>
              </a:spcBef>
              <a:spcAft>
                <a:spcPts val="0"/>
              </a:spcAft>
              <a:buNone/>
            </a:pPr>
            <a:r>
              <a:rPr lang="en" sz="1600" b="1" dirty="0"/>
              <a:t>on androgen deprivation </a:t>
            </a:r>
            <a:r>
              <a:rPr lang="en-US" sz="1600" b="1" dirty="0"/>
              <a:t>therapy</a:t>
            </a:r>
            <a:endParaRPr sz="1600" b="1" dirty="0"/>
          </a:p>
        </p:txBody>
      </p:sp>
      <p:sp>
        <p:nvSpPr>
          <p:cNvPr id="12" name="Google Shape;126;p23">
            <a:extLst>
              <a:ext uri="{FF2B5EF4-FFF2-40B4-BE49-F238E27FC236}">
                <a16:creationId xmlns:a16="http://schemas.microsoft.com/office/drawing/2014/main" id="{8CB53238-B284-4D8A-A719-69AFA9C58EE5}"/>
              </a:ext>
            </a:extLst>
          </p:cNvPr>
          <p:cNvSpPr txBox="1"/>
          <p:nvPr/>
        </p:nvSpPr>
        <p:spPr>
          <a:xfrm>
            <a:off x="2024660" y="2595995"/>
            <a:ext cx="1512726" cy="13019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t>PCP approves MyChart outreach</a:t>
            </a:r>
            <a:endParaRPr sz="1600" b="1" dirty="0"/>
          </a:p>
        </p:txBody>
      </p:sp>
      <p:sp>
        <p:nvSpPr>
          <p:cNvPr id="13" name="Google Shape;126;p23">
            <a:extLst>
              <a:ext uri="{FF2B5EF4-FFF2-40B4-BE49-F238E27FC236}">
                <a16:creationId xmlns:a16="http://schemas.microsoft.com/office/drawing/2014/main" id="{AC906916-3BB1-4BDF-99B2-3DCFEF71AAA9}"/>
              </a:ext>
            </a:extLst>
          </p:cNvPr>
          <p:cNvSpPr txBox="1"/>
          <p:nvPr/>
        </p:nvSpPr>
        <p:spPr>
          <a:xfrm>
            <a:off x="3788520" y="2581028"/>
            <a:ext cx="1512726" cy="13019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t>Patient undergoes DEXA:</a:t>
            </a:r>
          </a:p>
          <a:p>
            <a:pPr marL="0" lvl="0" indent="0" algn="ctr" rtl="0">
              <a:spcBef>
                <a:spcPts val="0"/>
              </a:spcBef>
              <a:spcAft>
                <a:spcPts val="0"/>
              </a:spcAft>
              <a:buNone/>
            </a:pPr>
            <a:r>
              <a:rPr lang="en-US" sz="1600" b="1" dirty="0"/>
              <a:t>Osteoporosis diagnosed</a:t>
            </a:r>
            <a:endParaRPr sz="1600" b="1" dirty="0"/>
          </a:p>
        </p:txBody>
      </p:sp>
      <p:sp>
        <p:nvSpPr>
          <p:cNvPr id="14" name="Google Shape;126;p23">
            <a:extLst>
              <a:ext uri="{FF2B5EF4-FFF2-40B4-BE49-F238E27FC236}">
                <a16:creationId xmlns:a16="http://schemas.microsoft.com/office/drawing/2014/main" id="{6E9B85CD-65DA-44F7-BDF5-682EE1451FB4}"/>
              </a:ext>
            </a:extLst>
          </p:cNvPr>
          <p:cNvSpPr txBox="1"/>
          <p:nvPr/>
        </p:nvSpPr>
        <p:spPr>
          <a:xfrm>
            <a:off x="5694656" y="2571750"/>
            <a:ext cx="1512726" cy="13019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t>Enters into treatment registry</a:t>
            </a:r>
            <a:endParaRPr sz="1600" b="1" dirty="0"/>
          </a:p>
        </p:txBody>
      </p:sp>
      <p:sp>
        <p:nvSpPr>
          <p:cNvPr id="15" name="Google Shape;126;p23">
            <a:extLst>
              <a:ext uri="{FF2B5EF4-FFF2-40B4-BE49-F238E27FC236}">
                <a16:creationId xmlns:a16="http://schemas.microsoft.com/office/drawing/2014/main" id="{DC9B9AD8-4E30-49E9-90F4-BB9D8CAF7B39}"/>
              </a:ext>
            </a:extLst>
          </p:cNvPr>
          <p:cNvSpPr txBox="1"/>
          <p:nvPr/>
        </p:nvSpPr>
        <p:spPr>
          <a:xfrm>
            <a:off x="7334973" y="2595995"/>
            <a:ext cx="1512726" cy="13019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t>Treated with denosumab</a:t>
            </a:r>
            <a:endParaRPr sz="1600" b="1" dirty="0"/>
          </a:p>
        </p:txBody>
      </p:sp>
      <p:sp>
        <p:nvSpPr>
          <p:cNvPr id="4" name="Arrow: Chevron 3">
            <a:extLst>
              <a:ext uri="{FF2B5EF4-FFF2-40B4-BE49-F238E27FC236}">
                <a16:creationId xmlns:a16="http://schemas.microsoft.com/office/drawing/2014/main" id="{019C9319-D3BA-422C-903B-5058D5106B75}"/>
              </a:ext>
            </a:extLst>
          </p:cNvPr>
          <p:cNvSpPr/>
          <p:nvPr/>
        </p:nvSpPr>
        <p:spPr>
          <a:xfrm>
            <a:off x="1800550" y="2982036"/>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sp>
        <p:nvSpPr>
          <p:cNvPr id="17" name="Arrow: Chevron 16">
            <a:extLst>
              <a:ext uri="{FF2B5EF4-FFF2-40B4-BE49-F238E27FC236}">
                <a16:creationId xmlns:a16="http://schemas.microsoft.com/office/drawing/2014/main" id="{13797735-3FF4-498F-BF67-8480B0EAA08D}"/>
              </a:ext>
            </a:extLst>
          </p:cNvPr>
          <p:cNvSpPr/>
          <p:nvPr/>
        </p:nvSpPr>
        <p:spPr>
          <a:xfrm>
            <a:off x="3513510" y="2997908"/>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sp>
        <p:nvSpPr>
          <p:cNvPr id="18" name="Arrow: Chevron 17">
            <a:extLst>
              <a:ext uri="{FF2B5EF4-FFF2-40B4-BE49-F238E27FC236}">
                <a16:creationId xmlns:a16="http://schemas.microsoft.com/office/drawing/2014/main" id="{D44A6226-A0AA-4713-B591-9518048673CC}"/>
              </a:ext>
            </a:extLst>
          </p:cNvPr>
          <p:cNvSpPr/>
          <p:nvPr/>
        </p:nvSpPr>
        <p:spPr>
          <a:xfrm>
            <a:off x="5481417" y="3019881"/>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sp>
        <p:nvSpPr>
          <p:cNvPr id="19" name="Arrow: Chevron 18">
            <a:extLst>
              <a:ext uri="{FF2B5EF4-FFF2-40B4-BE49-F238E27FC236}">
                <a16:creationId xmlns:a16="http://schemas.microsoft.com/office/drawing/2014/main" id="{65919363-4902-413A-A19B-48AE04F021BA}"/>
              </a:ext>
            </a:extLst>
          </p:cNvPr>
          <p:cNvSpPr/>
          <p:nvPr/>
        </p:nvSpPr>
        <p:spPr>
          <a:xfrm>
            <a:off x="7115896" y="2973663"/>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pic>
        <p:nvPicPr>
          <p:cNvPr id="6" name="Graphic 5" descr="Man with cane">
            <a:extLst>
              <a:ext uri="{FF2B5EF4-FFF2-40B4-BE49-F238E27FC236}">
                <a16:creationId xmlns:a16="http://schemas.microsoft.com/office/drawing/2014/main" id="{3CFE1DCC-755D-43BB-9BE5-BB8F42062F81}"/>
              </a:ext>
            </a:extLst>
          </p:cNvPr>
          <p:cNvPicPr>
            <a:picLocks noChangeAspect="1"/>
          </p:cNvPicPr>
          <p:nvPr/>
        </p:nvPicPr>
        <p:blipFill>
          <a:blip r:embed="rId3">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669158" y="1681595"/>
            <a:ext cx="914400" cy="914400"/>
          </a:xfrm>
          <a:prstGeom prst="rect">
            <a:avLst/>
          </a:prstGeom>
        </p:spPr>
      </p:pic>
      <p:pic>
        <p:nvPicPr>
          <p:cNvPr id="5122" name="Picture 2" descr="Image result for mychart">
            <a:extLst>
              <a:ext uri="{FF2B5EF4-FFF2-40B4-BE49-F238E27FC236}">
                <a16:creationId xmlns:a16="http://schemas.microsoft.com/office/drawing/2014/main" id="{4EE84310-0366-4179-ABA2-2E4C4CB802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87%" t="18.293%" r="11.187%" b="17.346%"/>
          <a:stretch/>
        </p:blipFill>
        <p:spPr bwMode="auto">
          <a:xfrm>
            <a:off x="2474308" y="2168288"/>
            <a:ext cx="590932" cy="489968"/>
          </a:xfrm>
          <a:prstGeom prst="rect">
            <a:avLst/>
          </a:prstGeom>
          <a:solidFill>
            <a:schemeClr val="accent2">
              <a:lumMod val="50%"/>
            </a:schemeClr>
          </a:solidFill>
          <a:ln w="50800">
            <a:solidFill>
              <a:schemeClr val="accent2">
                <a:lumMod val="75%"/>
              </a:schemeClr>
            </a:solidFill>
          </a:ln>
        </p:spPr>
      </p:pic>
      <p:pic>
        <p:nvPicPr>
          <p:cNvPr id="8" name="Graphic 7" descr="Skeleton">
            <a:extLst>
              <a:ext uri="{FF2B5EF4-FFF2-40B4-BE49-F238E27FC236}">
                <a16:creationId xmlns:a16="http://schemas.microsoft.com/office/drawing/2014/main" id="{B9012FA3-2EB7-4565-B2C4-5B13BADCD2EB}"/>
              </a:ext>
            </a:extLst>
          </p:cNvPr>
          <p:cNvPicPr>
            <a:picLocks noChangeAspect="1"/>
          </p:cNvPicPr>
          <p:nvPr/>
        </p:nvPicPr>
        <p:blipFill>
          <a:blip r:embed="rId6">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4114800" y="1648072"/>
            <a:ext cx="914400" cy="914400"/>
          </a:xfrm>
          <a:prstGeom prst="rect">
            <a:avLst/>
          </a:prstGeom>
        </p:spPr>
      </p:pic>
      <p:pic>
        <p:nvPicPr>
          <p:cNvPr id="20" name="Graphic 19" descr="Decision chart">
            <a:extLst>
              <a:ext uri="{FF2B5EF4-FFF2-40B4-BE49-F238E27FC236}">
                <a16:creationId xmlns:a16="http://schemas.microsoft.com/office/drawing/2014/main" id="{2D782534-350E-4581-82C1-8B53470E2A6F}"/>
              </a:ext>
            </a:extLst>
          </p:cNvPr>
          <p:cNvPicPr>
            <a:picLocks noChangeAspect="1"/>
          </p:cNvPicPr>
          <p:nvPr/>
        </p:nvPicPr>
        <p:blipFill>
          <a:blip r:embed="rId8">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9"/>
              </a:ext>
            </a:extLst>
          </a:blip>
          <a:stretch>
            <a:fillRect/>
          </a:stretch>
        </p:blipFill>
        <p:spPr>
          <a:xfrm>
            <a:off x="6152167" y="1928832"/>
            <a:ext cx="699931" cy="699931"/>
          </a:xfrm>
          <a:prstGeom prst="rect">
            <a:avLst/>
          </a:prstGeom>
        </p:spPr>
      </p:pic>
      <p:pic>
        <p:nvPicPr>
          <p:cNvPr id="22" name="Graphic 21" descr="Eye dropper">
            <a:extLst>
              <a:ext uri="{FF2B5EF4-FFF2-40B4-BE49-F238E27FC236}">
                <a16:creationId xmlns:a16="http://schemas.microsoft.com/office/drawing/2014/main" id="{AD5023C4-86AD-4B96-BC62-3375DFDDDDC6}"/>
              </a:ext>
            </a:extLst>
          </p:cNvPr>
          <p:cNvPicPr>
            <a:picLocks noChangeAspect="1"/>
          </p:cNvPicPr>
          <p:nvPr/>
        </p:nvPicPr>
        <p:blipFill>
          <a:blip r:embed="rId10">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11"/>
              </a:ext>
            </a:extLst>
          </a:blip>
          <a:stretch>
            <a:fillRect/>
          </a:stretch>
        </p:blipFill>
        <p:spPr>
          <a:xfrm>
            <a:off x="7742848" y="2056063"/>
            <a:ext cx="807165" cy="8071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170A-3FB7-43A3-89AE-55A61B840DE3}"/>
              </a:ext>
            </a:extLst>
          </p:cNvPr>
          <p:cNvSpPr>
            <a:spLocks noGrp="1"/>
          </p:cNvSpPr>
          <p:nvPr>
            <p:ph type="title"/>
          </p:nvPr>
        </p:nvSpPr>
        <p:spPr>
          <a:xfrm>
            <a:off x="255717" y="155574"/>
            <a:ext cx="8520600" cy="572700"/>
          </a:xfrm>
        </p:spPr>
        <p:txBody>
          <a:bodyPr/>
          <a:lstStyle/>
          <a:p>
            <a:pPr algn="ctr"/>
            <a:r>
              <a:rPr lang="en-US" b="1" dirty="0">
                <a:latin typeface="+mn-lt"/>
              </a:rPr>
              <a:t>Addressing treatment gaps</a:t>
            </a:r>
          </a:p>
        </p:txBody>
      </p:sp>
      <p:sp>
        <p:nvSpPr>
          <p:cNvPr id="3" name="Text Placeholder 2">
            <a:extLst>
              <a:ext uri="{FF2B5EF4-FFF2-40B4-BE49-F238E27FC236}">
                <a16:creationId xmlns:a16="http://schemas.microsoft.com/office/drawing/2014/main" id="{7F40CA9A-ABCC-4932-9C4C-C06B53F1075E}"/>
              </a:ext>
            </a:extLst>
          </p:cNvPr>
          <p:cNvSpPr>
            <a:spLocks noGrp="1"/>
          </p:cNvSpPr>
          <p:nvPr>
            <p:ph type="body" idx="1"/>
          </p:nvPr>
        </p:nvSpPr>
        <p:spPr>
          <a:xfrm>
            <a:off x="510072" y="1219905"/>
            <a:ext cx="8196046" cy="2854462"/>
          </a:xfrm>
        </p:spPr>
        <p:txBody>
          <a:bodyPr/>
          <a:lstStyle/>
          <a:p>
            <a:pPr marL="342900">
              <a:lnSpc>
                <a:spcPct val="100%"/>
              </a:lnSpc>
            </a:pPr>
            <a:r>
              <a:rPr lang="en-US" sz="2800" dirty="0"/>
              <a:t>Created </a:t>
            </a:r>
            <a:r>
              <a:rPr lang="en-US" sz="2800" b="1" dirty="0">
                <a:solidFill>
                  <a:schemeClr val="accent1"/>
                </a:solidFill>
              </a:rPr>
              <a:t>osteoporosis treatment registry </a:t>
            </a:r>
            <a:r>
              <a:rPr lang="en-US" sz="2800" dirty="0"/>
              <a:t>leveraging lessons learned from screening</a:t>
            </a:r>
          </a:p>
          <a:p>
            <a:pPr marL="685800" indent="-285750">
              <a:lnSpc>
                <a:spcPct val="100%"/>
              </a:lnSpc>
            </a:pPr>
            <a:r>
              <a:rPr lang="en-US" sz="2200" dirty="0"/>
              <a:t>Spreadsheets </a:t>
            </a:r>
            <a:r>
              <a:rPr lang="en-US" sz="2200" dirty="0">
                <a:sym typeface="Wingdings" panose="05000000000000000000" pitchFamily="2" charset="2"/>
              </a:rPr>
              <a:t> </a:t>
            </a:r>
            <a:r>
              <a:rPr lang="en" sz="2200" dirty="0"/>
              <a:t>Epic Reports</a:t>
            </a:r>
            <a:endParaRPr lang="en-US" sz="2200" dirty="0"/>
          </a:p>
          <a:p>
            <a:pPr marL="400050" indent="0">
              <a:lnSpc>
                <a:spcPct val="100%"/>
              </a:lnSpc>
              <a:buNone/>
            </a:pPr>
            <a:endParaRPr lang="en-US" sz="1000" dirty="0">
              <a:sym typeface="Wingdings" panose="05000000000000000000" pitchFamily="2" charset="2"/>
            </a:endParaRPr>
          </a:p>
          <a:p>
            <a:pPr marL="0" indent="-285750">
              <a:lnSpc>
                <a:spcPct val="100%"/>
              </a:lnSpc>
            </a:pPr>
            <a:r>
              <a:rPr lang="en-US" sz="2400" dirty="0">
                <a:sym typeface="Wingdings" panose="05000000000000000000" pitchFamily="2" charset="2"/>
              </a:rPr>
              <a:t>Learned new lessons</a:t>
            </a:r>
          </a:p>
          <a:p>
            <a:pPr marL="685800" indent="-285750">
              <a:lnSpc>
                <a:spcPct val="100%"/>
              </a:lnSpc>
            </a:pPr>
            <a:r>
              <a:rPr lang="en-US" sz="2200" dirty="0">
                <a:sym typeface="Wingdings" panose="05000000000000000000" pitchFamily="2" charset="2"/>
              </a:rPr>
              <a:t>Osteoporosis often missing from Problem List</a:t>
            </a:r>
          </a:p>
          <a:p>
            <a:pPr marL="685800" indent="-285750">
              <a:lnSpc>
                <a:spcPct val="100%"/>
              </a:lnSpc>
            </a:pPr>
            <a:r>
              <a:rPr lang="en-US" sz="2200" dirty="0">
                <a:sym typeface="Wingdings" panose="05000000000000000000" pitchFamily="2" charset="2"/>
              </a:rPr>
              <a:t>IV and SC drugs not automatically captured</a:t>
            </a:r>
          </a:p>
          <a:p>
            <a:pPr marL="685800" indent="-285750">
              <a:lnSpc>
                <a:spcPct val="100%"/>
              </a:lnSpc>
            </a:pPr>
            <a:r>
              <a:rPr lang="en-US" sz="2200" dirty="0">
                <a:sym typeface="Wingdings" panose="05000000000000000000" pitchFamily="2" charset="2"/>
              </a:rPr>
              <a:t>“Bisphosphonate holidays” difficult to assess</a:t>
            </a:r>
          </a:p>
          <a:p>
            <a:pPr marL="685800" indent="-285750">
              <a:lnSpc>
                <a:spcPct val="100%"/>
              </a:lnSpc>
            </a:pPr>
            <a:r>
              <a:rPr lang="en-US" sz="2200" b="1" i="1" dirty="0">
                <a:solidFill>
                  <a:schemeClr val="accent1">
                    <a:lumMod val="75%"/>
                  </a:schemeClr>
                </a:solidFill>
                <a:sym typeface="Wingdings" panose="05000000000000000000" pitchFamily="2" charset="2"/>
              </a:rPr>
              <a:t>Still analog, still time intensive!</a:t>
            </a:r>
          </a:p>
        </p:txBody>
      </p:sp>
      <p:graphicFrame>
        <p:nvGraphicFramePr>
          <p:cNvPr id="6" name="Diagram 5">
            <a:extLst>
              <a:ext uri="{FF2B5EF4-FFF2-40B4-BE49-F238E27FC236}">
                <a16:creationId xmlns:a16="http://schemas.microsoft.com/office/drawing/2014/main" id="{6D9FD470-1447-44E6-B616-29FEA8B348BD}"/>
              </a:ext>
            </a:extLst>
          </p:cNvPr>
          <p:cNvGraphicFramePr/>
          <p:nvPr>
            <p:extLst>
              <p:ext uri="{D42A27DB-BD31-4B8C-83A1-F6EECF244321}">
                <p14:modId xmlns:p14="http://schemas.microsoft.com/office/powerpoint/2010/main" val="1325349163"/>
              </p:ext>
            </p:extLst>
          </p:nvPr>
        </p:nvGraphicFramePr>
        <p:xfrm>
          <a:off x="3725839" y="5335944"/>
          <a:ext cx="3330054" cy="1129916"/>
        </p:xfrm>
        <a:graphic>
          <a:graphicData uri="http://purl.oclc.org/ooxml/drawingml/diagram">
            <dgm:relIds xmlns:dgm="http://purl.oclc.org/ooxml/drawingml/diagram" xmlns:r="http://purl.oclc.org/ooxml/officeDocument/relationships" r:dm="rId3" r:lo="rId4" r:qs="rId5" r:cs="rId6"/>
          </a:graphicData>
        </a:graphic>
      </p:graphicFrame>
      <p:grpSp>
        <p:nvGrpSpPr>
          <p:cNvPr id="14" name="Group 13">
            <a:extLst>
              <a:ext uri="{FF2B5EF4-FFF2-40B4-BE49-F238E27FC236}">
                <a16:creationId xmlns:a16="http://schemas.microsoft.com/office/drawing/2014/main" id="{C773F16B-F114-4670-8423-53D0517AB64D}"/>
              </a:ext>
            </a:extLst>
          </p:cNvPr>
          <p:cNvGrpSpPr/>
          <p:nvPr/>
        </p:nvGrpSpPr>
        <p:grpSpPr>
          <a:xfrm>
            <a:off x="-2077117" y="2009742"/>
            <a:ext cx="1145437" cy="1577682"/>
            <a:chOff x="1946106" y="3383902"/>
            <a:chExt cx="1145437" cy="1577682"/>
          </a:xfrm>
        </p:grpSpPr>
        <p:sp>
          <p:nvSpPr>
            <p:cNvPr id="10" name="Flowchart: Merge 9">
              <a:extLst>
                <a:ext uri="{FF2B5EF4-FFF2-40B4-BE49-F238E27FC236}">
                  <a16:creationId xmlns:a16="http://schemas.microsoft.com/office/drawing/2014/main" id="{AB0B771A-9784-4819-AA8F-629FD9C44FE5}"/>
                </a:ext>
              </a:extLst>
            </p:cNvPr>
            <p:cNvSpPr/>
            <p:nvPr/>
          </p:nvSpPr>
          <p:spPr>
            <a:xfrm>
              <a:off x="1946106" y="3383902"/>
              <a:ext cx="1145437" cy="1577682"/>
            </a:xfrm>
            <a:prstGeom prst="flowChartMerge">
              <a:avLst/>
            </a:prstGeom>
            <a:solidFill>
              <a:schemeClr val="accent1"/>
            </a:solidFill>
            <a:ln>
              <a:noFill/>
            </a:ln>
          </p:spPr>
          <p:style>
            <a:lnRef idx="2">
              <a:schemeClr val="accent1">
                <a:shade val="50%"/>
              </a:schemeClr>
            </a:lnRef>
            <a:fillRef idx="1">
              <a:schemeClr val="accent1"/>
            </a:fillRef>
            <a:effectRef idx="0">
              <a:schemeClr val="accent1"/>
            </a:effectRef>
            <a:fontRef idx="minor">
              <a:schemeClr val="lt1"/>
            </a:fontRef>
          </p:style>
          <p:txBody>
            <a:bodyPr lIns="9144" tIns="9144" rIns="9144" bIns="9144" rtlCol="0" anchor="ctr"/>
            <a:lstStyle/>
            <a:p>
              <a:pPr algn="ctr"/>
              <a:endParaRPr lang="en-US" sz="1200" dirty="0"/>
            </a:p>
            <a:p>
              <a:pPr algn="ctr"/>
              <a:r>
                <a:rPr lang="en-US" sz="1200" dirty="0"/>
                <a:t>389 pts</a:t>
              </a:r>
            </a:p>
            <a:p>
              <a:pPr algn="ctr"/>
              <a:endParaRPr lang="en-US" sz="1200" dirty="0"/>
            </a:p>
            <a:p>
              <a:pPr algn="ctr"/>
              <a:endParaRPr lang="en-US" dirty="0"/>
            </a:p>
            <a:p>
              <a:pPr algn="ctr"/>
              <a:r>
                <a:rPr lang="en-US" sz="1100" dirty="0"/>
                <a:t>141 pts</a:t>
              </a:r>
            </a:p>
          </p:txBody>
        </p:sp>
        <p:cxnSp>
          <p:nvCxnSpPr>
            <p:cNvPr id="11" name="Straight Arrow Connector 10">
              <a:extLst>
                <a:ext uri="{FF2B5EF4-FFF2-40B4-BE49-F238E27FC236}">
                  <a16:creationId xmlns:a16="http://schemas.microsoft.com/office/drawing/2014/main" id="{78F0B21F-0637-4558-AA62-BD55D897FD8D}"/>
                </a:ext>
              </a:extLst>
            </p:cNvPr>
            <p:cNvCxnSpPr>
              <a:cxnSpLocks/>
            </p:cNvCxnSpPr>
            <p:nvPr/>
          </p:nvCxnSpPr>
          <p:spPr>
            <a:xfrm>
              <a:off x="2518824" y="3710962"/>
              <a:ext cx="0" cy="264951"/>
            </a:xfrm>
            <a:prstGeom prst="straightConnector1">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119674422"/>
      </p:ext>
    </p:extLst>
  </p:cSld>
  <p:clrMapOvr>
    <a:masterClrMapping/>
  </p:clrMapOvr>
  <p:timing>
    <p:tnLst>
      <p:par>
        <p:cTn id="1" dur="indefinite" restart="never" nodeType="tmRoot"/>
      </p:par>
    </p:tnLst>
  </p:timing>
</p:sld>
</file>

<file path=ppt/slides/slide13.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86"/>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023C245-5DDA-4AB4-98EC-D4371A330ACA}"/>
              </a:ext>
            </a:extLst>
          </p:cNvPr>
          <p:cNvGraphicFramePr>
            <a:graphicFrameLocks/>
          </p:cNvGraphicFramePr>
          <p:nvPr/>
        </p:nvGraphicFramePr>
        <p:xfrm>
          <a:off x="87086" y="928870"/>
          <a:ext cx="7415773" cy="4089637"/>
        </p:xfrm>
        <a:graphic>
          <a:graphicData uri="http://purl.oclc.org/ooxml/drawingml/chart">
            <c:chart xmlns:c="http://purl.oclc.org/ooxml/drawingml/chart" xmlns:r="http://purl.oclc.org/ooxml/officeDocument/relationships" r:id="rId3"/>
          </a:graphicData>
        </a:graphic>
      </p:graphicFrame>
      <p:sp>
        <p:nvSpPr>
          <p:cNvPr id="187" name="Google Shape;187;p32"/>
          <p:cNvSpPr txBox="1">
            <a:spLocks noGrp="1"/>
          </p:cNvSpPr>
          <p:nvPr>
            <p:ph type="title"/>
          </p:nvPr>
        </p:nvSpPr>
        <p:spPr>
          <a:xfrm>
            <a:off x="300067" y="2966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Addressing treatment gaps</a:t>
            </a:r>
            <a:endParaRPr b="1" dirty="0">
              <a:latin typeface="+mn-lt"/>
            </a:endParaRPr>
          </a:p>
        </p:txBody>
      </p:sp>
      <p:sp>
        <p:nvSpPr>
          <p:cNvPr id="188" name="Google Shape;188;p32"/>
          <p:cNvSpPr txBox="1"/>
          <p:nvPr/>
        </p:nvSpPr>
        <p:spPr>
          <a:xfrm>
            <a:off x="7318243" y="4236439"/>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accent2">
                    <a:lumMod val="75%"/>
                  </a:schemeClr>
                </a:solidFill>
              </a:rPr>
              <a:t>Patients treated</a:t>
            </a:r>
            <a:endParaRPr sz="1400" b="1" u="sng" dirty="0">
              <a:solidFill>
                <a:schemeClr val="accent2">
                  <a:lumMod val="75%"/>
                </a:schemeClr>
              </a:solidFill>
            </a:endParaRPr>
          </a:p>
        </p:txBody>
      </p:sp>
      <p:sp>
        <p:nvSpPr>
          <p:cNvPr id="190" name="Google Shape;190;p32"/>
          <p:cNvSpPr txBox="1"/>
          <p:nvPr/>
        </p:nvSpPr>
        <p:spPr>
          <a:xfrm>
            <a:off x="7344331" y="3668892"/>
            <a:ext cx="1659568"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3">
                    <a:lumMod val="40%"/>
                    <a:lumOff val="60%"/>
                  </a:schemeClr>
                </a:solidFill>
              </a:rPr>
              <a:t>Treatment ordered (not yet given)</a:t>
            </a:r>
            <a:endParaRPr sz="1400" b="1" dirty="0">
              <a:solidFill>
                <a:schemeClr val="accent3">
                  <a:lumMod val="40%"/>
                  <a:lumOff val="60%"/>
                </a:schemeClr>
              </a:solidFill>
            </a:endParaRPr>
          </a:p>
        </p:txBody>
      </p:sp>
      <p:sp>
        <p:nvSpPr>
          <p:cNvPr id="191" name="Google Shape;191;p32"/>
          <p:cNvSpPr txBox="1"/>
          <p:nvPr/>
        </p:nvSpPr>
        <p:spPr>
          <a:xfrm>
            <a:off x="7351759" y="3401865"/>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1">
                    <a:lumMod val="75%"/>
                  </a:schemeClr>
                </a:solidFill>
              </a:rPr>
              <a:t>Patient declined</a:t>
            </a:r>
            <a:endParaRPr sz="1400" b="1" dirty="0">
              <a:solidFill>
                <a:schemeClr val="accent1">
                  <a:lumMod val="75%"/>
                </a:schemeClr>
              </a:solidFill>
            </a:endParaRPr>
          </a:p>
        </p:txBody>
      </p:sp>
      <p:sp>
        <p:nvSpPr>
          <p:cNvPr id="192" name="Google Shape;192;p32"/>
          <p:cNvSpPr txBox="1"/>
          <p:nvPr/>
        </p:nvSpPr>
        <p:spPr>
          <a:xfrm>
            <a:off x="7364109" y="2563440"/>
            <a:ext cx="1554600" cy="29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4"/>
                </a:solidFill>
              </a:rPr>
              <a:t>Pts become inappropriate for treatment</a:t>
            </a:r>
            <a:endParaRPr sz="1400" b="1" dirty="0">
              <a:solidFill>
                <a:schemeClr val="accent4"/>
              </a:solidFill>
            </a:endParaRPr>
          </a:p>
        </p:txBody>
      </p:sp>
      <p:cxnSp>
        <p:nvCxnSpPr>
          <p:cNvPr id="193" name="Google Shape;193;p32"/>
          <p:cNvCxnSpPr>
            <a:cxnSpLocks/>
          </p:cNvCxnSpPr>
          <p:nvPr/>
        </p:nvCxnSpPr>
        <p:spPr>
          <a:xfrm flipV="1">
            <a:off x="422985" y="2833980"/>
            <a:ext cx="6950428" cy="35235"/>
          </a:xfrm>
          <a:prstGeom prst="straightConnector1">
            <a:avLst/>
          </a:prstGeom>
          <a:noFill/>
          <a:ln w="19050" cap="flat" cmpd="sng">
            <a:solidFill>
              <a:schemeClr val="dk2"/>
            </a:solidFill>
            <a:prstDash val="solid"/>
            <a:round/>
            <a:headEnd type="none" w="med" len="med"/>
            <a:tailEnd type="none" w="med" len="med"/>
          </a:ln>
        </p:spPr>
      </p:cxnSp>
      <p:sp>
        <p:nvSpPr>
          <p:cNvPr id="194" name="Google Shape;194;p32"/>
          <p:cNvSpPr txBox="1"/>
          <p:nvPr/>
        </p:nvSpPr>
        <p:spPr>
          <a:xfrm>
            <a:off x="520398" y="2549115"/>
            <a:ext cx="10287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bg2"/>
                </a:solidFill>
              </a:rPr>
              <a:t>Goal</a:t>
            </a:r>
            <a:endParaRPr sz="1200" b="1" dirty="0">
              <a:solidFill>
                <a:schemeClr val="bg2"/>
              </a:solidFill>
            </a:endParaRPr>
          </a:p>
        </p:txBody>
      </p:sp>
      <p:grpSp>
        <p:nvGrpSpPr>
          <p:cNvPr id="2" name="Group 1">
            <a:extLst>
              <a:ext uri="{FF2B5EF4-FFF2-40B4-BE49-F238E27FC236}">
                <a16:creationId xmlns:a16="http://schemas.microsoft.com/office/drawing/2014/main" id="{BA0D87E1-61C9-4A91-8B0B-AC63824A5BAF}"/>
              </a:ext>
            </a:extLst>
          </p:cNvPr>
          <p:cNvGrpSpPr/>
          <p:nvPr/>
        </p:nvGrpSpPr>
        <p:grpSpPr>
          <a:xfrm>
            <a:off x="728898" y="3351025"/>
            <a:ext cx="544499" cy="1319838"/>
            <a:chOff x="728898" y="3351025"/>
            <a:chExt cx="544499" cy="1319838"/>
          </a:xfrm>
        </p:grpSpPr>
        <p:cxnSp>
          <p:nvCxnSpPr>
            <p:cNvPr id="195" name="Google Shape;195;p32"/>
            <p:cNvCxnSpPr>
              <a:cxnSpLocks/>
            </p:cNvCxnSpPr>
            <p:nvPr/>
          </p:nvCxnSpPr>
          <p:spPr>
            <a:xfrm>
              <a:off x="1034748" y="3918775"/>
              <a:ext cx="53823" cy="752088"/>
            </a:xfrm>
            <a:prstGeom prst="straightConnector1">
              <a:avLst/>
            </a:prstGeom>
            <a:noFill/>
            <a:ln w="9525" cap="flat" cmpd="sng">
              <a:solidFill>
                <a:schemeClr val="dk2"/>
              </a:solidFill>
              <a:prstDash val="solid"/>
              <a:round/>
              <a:headEnd type="none" w="med" len="med"/>
              <a:tailEnd type="triangle" w="med" len="med"/>
            </a:ln>
          </p:spPr>
        </p:cxnSp>
        <p:pic>
          <p:nvPicPr>
            <p:cNvPr id="198" name="Google Shape;198;p32"/>
            <p:cNvPicPr preferRelativeResize="0"/>
            <p:nvPr/>
          </p:nvPicPr>
          <p:blipFill>
            <a:blip r:embed="rId4">
              <a:alphaModFix/>
            </a:blip>
            <a:stretch>
              <a:fillRect/>
            </a:stretch>
          </p:blipFill>
          <p:spPr>
            <a:xfrm>
              <a:off x="728898" y="3351025"/>
              <a:ext cx="544499" cy="526849"/>
            </a:xfrm>
            <a:prstGeom prst="rect">
              <a:avLst/>
            </a:prstGeom>
            <a:noFill/>
            <a:ln>
              <a:noFill/>
            </a:ln>
          </p:spPr>
        </p:pic>
      </p:grpSp>
      <p:sp>
        <p:nvSpPr>
          <p:cNvPr id="7" name="TextBox 6">
            <a:extLst>
              <a:ext uri="{FF2B5EF4-FFF2-40B4-BE49-F238E27FC236}">
                <a16:creationId xmlns:a16="http://schemas.microsoft.com/office/drawing/2014/main" id="{C43C71FB-CE91-400D-B5CC-5CA41F9DF807}"/>
              </a:ext>
            </a:extLst>
          </p:cNvPr>
          <p:cNvSpPr txBox="1"/>
          <p:nvPr/>
        </p:nvSpPr>
        <p:spPr>
          <a:xfrm>
            <a:off x="187668" y="969600"/>
            <a:ext cx="433312" cy="230832"/>
          </a:xfrm>
          <a:prstGeom prst="rect">
            <a:avLst/>
          </a:prstGeom>
          <a:noFill/>
        </p:spPr>
        <p:txBody>
          <a:bodyPr wrap="square" rtlCol="0">
            <a:spAutoFit/>
          </a:bodyPr>
          <a:lstStyle/>
          <a:p>
            <a:r>
              <a:rPr lang="en-US" sz="900" dirty="0"/>
              <a:t>94</a:t>
            </a:r>
          </a:p>
        </p:txBody>
      </p:sp>
      <p:sp>
        <p:nvSpPr>
          <p:cNvPr id="29" name="TextBox 28">
            <a:extLst>
              <a:ext uri="{FF2B5EF4-FFF2-40B4-BE49-F238E27FC236}">
                <a16:creationId xmlns:a16="http://schemas.microsoft.com/office/drawing/2014/main" id="{64FF4238-243E-4840-BFC0-D1DFCD6B53D5}"/>
              </a:ext>
            </a:extLst>
          </p:cNvPr>
          <p:cNvSpPr txBox="1"/>
          <p:nvPr/>
        </p:nvSpPr>
        <p:spPr>
          <a:xfrm>
            <a:off x="194017" y="2754164"/>
            <a:ext cx="433312" cy="230832"/>
          </a:xfrm>
          <a:prstGeom prst="rect">
            <a:avLst/>
          </a:prstGeom>
          <a:noFill/>
        </p:spPr>
        <p:txBody>
          <a:bodyPr wrap="square" rtlCol="0">
            <a:spAutoFit/>
          </a:bodyPr>
          <a:lstStyle/>
          <a:p>
            <a:r>
              <a:rPr lang="en-US" sz="900" dirty="0"/>
              <a:t>47</a:t>
            </a:r>
          </a:p>
        </p:txBody>
      </p:sp>
      <p:sp>
        <p:nvSpPr>
          <p:cNvPr id="8" name="TextBox 7">
            <a:extLst>
              <a:ext uri="{FF2B5EF4-FFF2-40B4-BE49-F238E27FC236}">
                <a16:creationId xmlns:a16="http://schemas.microsoft.com/office/drawing/2014/main" id="{BFBD0FC8-68AA-48D3-BCCB-92324A22FF57}"/>
              </a:ext>
            </a:extLst>
          </p:cNvPr>
          <p:cNvSpPr txBox="1"/>
          <p:nvPr/>
        </p:nvSpPr>
        <p:spPr>
          <a:xfrm>
            <a:off x="7081062" y="4236439"/>
            <a:ext cx="390489" cy="253916"/>
          </a:xfrm>
          <a:prstGeom prst="rect">
            <a:avLst/>
          </a:prstGeom>
          <a:noFill/>
        </p:spPr>
        <p:txBody>
          <a:bodyPr wrap="square" rtlCol="0">
            <a:spAutoFit/>
          </a:bodyPr>
          <a:lstStyle/>
          <a:p>
            <a:r>
              <a:rPr lang="en-US" sz="1050" dirty="0"/>
              <a:t>17</a:t>
            </a:r>
          </a:p>
        </p:txBody>
      </p:sp>
      <p:sp>
        <p:nvSpPr>
          <p:cNvPr id="31" name="TextBox 30">
            <a:extLst>
              <a:ext uri="{FF2B5EF4-FFF2-40B4-BE49-F238E27FC236}">
                <a16:creationId xmlns:a16="http://schemas.microsoft.com/office/drawing/2014/main" id="{D70D3D82-628D-448E-ADC8-BBC1976FB21F}"/>
              </a:ext>
            </a:extLst>
          </p:cNvPr>
          <p:cNvSpPr txBox="1"/>
          <p:nvPr/>
        </p:nvSpPr>
        <p:spPr>
          <a:xfrm>
            <a:off x="7130822" y="3718676"/>
            <a:ext cx="390489" cy="253916"/>
          </a:xfrm>
          <a:prstGeom prst="rect">
            <a:avLst/>
          </a:prstGeom>
          <a:noFill/>
        </p:spPr>
        <p:txBody>
          <a:bodyPr wrap="square" rtlCol="0">
            <a:spAutoFit/>
          </a:bodyPr>
          <a:lstStyle/>
          <a:p>
            <a:r>
              <a:rPr lang="en-US" sz="1050" dirty="0"/>
              <a:t>4</a:t>
            </a:r>
          </a:p>
        </p:txBody>
      </p:sp>
      <p:sp>
        <p:nvSpPr>
          <p:cNvPr id="32" name="TextBox 31">
            <a:extLst>
              <a:ext uri="{FF2B5EF4-FFF2-40B4-BE49-F238E27FC236}">
                <a16:creationId xmlns:a16="http://schemas.microsoft.com/office/drawing/2014/main" id="{83BE3BE6-4ADC-4785-9E2F-AC587253508E}"/>
              </a:ext>
            </a:extLst>
          </p:cNvPr>
          <p:cNvSpPr txBox="1"/>
          <p:nvPr/>
        </p:nvSpPr>
        <p:spPr>
          <a:xfrm>
            <a:off x="7105940" y="3466146"/>
            <a:ext cx="390489" cy="253916"/>
          </a:xfrm>
          <a:prstGeom prst="rect">
            <a:avLst/>
          </a:prstGeom>
          <a:noFill/>
        </p:spPr>
        <p:txBody>
          <a:bodyPr wrap="square" rtlCol="0">
            <a:spAutoFit/>
          </a:bodyPr>
          <a:lstStyle/>
          <a:p>
            <a:r>
              <a:rPr lang="en-US" sz="1050" dirty="0"/>
              <a:t>8</a:t>
            </a:r>
          </a:p>
        </p:txBody>
      </p:sp>
      <p:sp>
        <p:nvSpPr>
          <p:cNvPr id="33" name="TextBox 32">
            <a:extLst>
              <a:ext uri="{FF2B5EF4-FFF2-40B4-BE49-F238E27FC236}">
                <a16:creationId xmlns:a16="http://schemas.microsoft.com/office/drawing/2014/main" id="{09D948AC-966B-4958-A964-A903AA489A84}"/>
              </a:ext>
            </a:extLst>
          </p:cNvPr>
          <p:cNvSpPr txBox="1"/>
          <p:nvPr/>
        </p:nvSpPr>
        <p:spPr>
          <a:xfrm>
            <a:off x="7105939" y="2932899"/>
            <a:ext cx="390489" cy="253916"/>
          </a:xfrm>
          <a:prstGeom prst="rect">
            <a:avLst/>
          </a:prstGeom>
          <a:noFill/>
        </p:spPr>
        <p:txBody>
          <a:bodyPr wrap="square" rtlCol="0">
            <a:spAutoFit/>
          </a:bodyPr>
          <a:lstStyle/>
          <a:p>
            <a:r>
              <a:rPr lang="en-US" sz="1050" dirty="0"/>
              <a:t>26</a:t>
            </a:r>
          </a:p>
        </p:txBody>
      </p:sp>
    </p:spTree>
    <p:extLst>
      <p:ext uri="{BB962C8B-B14F-4D97-AF65-F5344CB8AC3E}">
        <p14:creationId xmlns:p14="http://schemas.microsoft.com/office/powerpoint/2010/main" val="11979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AC11C1A-6A4E-4C68-89BF-638ADFE328C2}"/>
              </a:ext>
            </a:extLst>
          </p:cNvPr>
          <p:cNvGrpSpPr/>
          <p:nvPr/>
        </p:nvGrpSpPr>
        <p:grpSpPr>
          <a:xfrm>
            <a:off x="-4122291" y="-1726442"/>
            <a:ext cx="7826991" cy="7861110"/>
            <a:chOff x="-3433078" y="-1726442"/>
            <a:chExt cx="7826991" cy="7861110"/>
          </a:xfrm>
        </p:grpSpPr>
        <p:sp>
          <p:nvSpPr>
            <p:cNvPr id="13" name="Oval 12">
              <a:extLst>
                <a:ext uri="{FF2B5EF4-FFF2-40B4-BE49-F238E27FC236}">
                  <a16:creationId xmlns:a16="http://schemas.microsoft.com/office/drawing/2014/main" id="{D5139F67-5E37-4FC2-A0CB-4FC9F7FD151B}"/>
                </a:ext>
              </a:extLst>
            </p:cNvPr>
            <p:cNvSpPr/>
            <p:nvPr/>
          </p:nvSpPr>
          <p:spPr>
            <a:xfrm>
              <a:off x="-3433078" y="-1726442"/>
              <a:ext cx="7826991" cy="7861110"/>
            </a:xfrm>
            <a:prstGeom prst="ellipse">
              <a:avLst/>
            </a:prstGeom>
            <a:solidFill>
              <a:schemeClr val="tx1">
                <a:lumMod val="5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59EC05-E7D4-4888-9058-2A9397454765}"/>
                </a:ext>
              </a:extLst>
            </p:cNvPr>
            <p:cNvSpPr/>
            <p:nvPr/>
          </p:nvSpPr>
          <p:spPr>
            <a:xfrm>
              <a:off x="-3433078" y="-1579729"/>
              <a:ext cx="7659913" cy="7567683"/>
            </a:xfrm>
            <a:prstGeom prst="ellipse">
              <a:avLst/>
            </a:prstGeom>
            <a:solidFill>
              <a:schemeClr val="accent6">
                <a:lumMod val="60%"/>
                <a:lumOff val="4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C2474DC-5A1B-4CED-84A8-AE7822A9C657}"/>
              </a:ext>
            </a:extLst>
          </p:cNvPr>
          <p:cNvSpPr>
            <a:spLocks noGrp="1"/>
          </p:cNvSpPr>
          <p:nvPr>
            <p:ph type="title"/>
          </p:nvPr>
        </p:nvSpPr>
        <p:spPr>
          <a:xfrm>
            <a:off x="562681" y="699934"/>
            <a:ext cx="3046982" cy="782557"/>
          </a:xfrm>
        </p:spPr>
        <p:txBody>
          <a:bodyPr vert="horz" lIns="91440" tIns="45720" rIns="91440" bIns="45720" rtlCol="0" anchor="ctr">
            <a:noAutofit/>
          </a:bodyPr>
          <a:lstStyle/>
          <a:p>
            <a:pPr defTabSz="914400"/>
            <a:r>
              <a:rPr lang="en-US" sz="2800" b="1" kern="1200" dirty="0">
                <a:solidFill>
                  <a:schemeClr val="bg1"/>
                </a:solidFill>
                <a:latin typeface="+mn-lt"/>
                <a:ea typeface="+mj-ea"/>
                <a:cs typeface="+mj-cs"/>
              </a:rPr>
              <a:t>Stakeholder Engagement &amp; Education</a:t>
            </a:r>
          </a:p>
        </p:txBody>
      </p:sp>
      <p:pic>
        <p:nvPicPr>
          <p:cNvPr id="5" name="Google Shape;162;p28">
            <a:extLst>
              <a:ext uri="{FF2B5EF4-FFF2-40B4-BE49-F238E27FC236}">
                <a16:creationId xmlns:a16="http://schemas.microsoft.com/office/drawing/2014/main" id="{223873A9-B9AF-497A-882E-028092F9DD50}"/>
              </a:ext>
            </a:extLst>
          </p:cNvPr>
          <p:cNvPicPr preferRelativeResize="0">
            <a:picLocks noGrp="1"/>
          </p:cNvPicPr>
          <p:nvPr>
            <p:ph idx="1"/>
          </p:nvPr>
        </p:nvPicPr>
        <p:blipFill>
          <a:blip r:embed="rId3"/>
          <a:stretch>
            <a:fillRect/>
          </a:stretch>
        </p:blipFill>
        <p:spPr>
          <a:xfrm>
            <a:off x="1094705" y="2336571"/>
            <a:ext cx="1609858" cy="1425583"/>
          </a:xfrm>
          <a:prstGeom prst="rect">
            <a:avLst/>
          </a:prstGeom>
          <a:noFill/>
        </p:spPr>
      </p:pic>
      <p:sp>
        <p:nvSpPr>
          <p:cNvPr id="9" name="Rectangle 8">
            <a:extLst>
              <a:ext uri="{FF2B5EF4-FFF2-40B4-BE49-F238E27FC236}">
                <a16:creationId xmlns:a16="http://schemas.microsoft.com/office/drawing/2014/main" id="{245815FB-9501-4483-BBDE-B6C6EE417184}"/>
              </a:ext>
            </a:extLst>
          </p:cNvPr>
          <p:cNvSpPr/>
          <p:nvPr/>
        </p:nvSpPr>
        <p:spPr>
          <a:xfrm>
            <a:off x="4321911" y="789993"/>
            <a:ext cx="4371329" cy="1384995"/>
          </a:xfrm>
          <a:prstGeom prst="rect">
            <a:avLst/>
          </a:prstGeom>
        </p:spPr>
        <p:txBody>
          <a:bodyPr wrap="square">
            <a:spAutoFit/>
          </a:bodyPr>
          <a:lstStyle/>
          <a:p>
            <a:pPr marL="342900" indent="-342900">
              <a:buFont typeface="Arial" panose="020B0604020202020204" pitchFamily="34" charset="0"/>
              <a:buChar char="•"/>
            </a:pPr>
            <a:r>
              <a:rPr lang="en-US" sz="2100" dirty="0"/>
              <a:t>Presentation to division meeting</a:t>
            </a:r>
          </a:p>
          <a:p>
            <a:pPr marL="342900" indent="-342900">
              <a:buFont typeface="Arial" panose="020B0604020202020204" pitchFamily="34" charset="0"/>
              <a:buChar char="•"/>
            </a:pPr>
            <a:r>
              <a:rPr lang="en-US" sz="2100" dirty="0"/>
              <a:t>Osteoporosis lecture for fellows</a:t>
            </a:r>
          </a:p>
          <a:p>
            <a:pPr marL="342900" indent="-342900">
              <a:buFont typeface="Arial" panose="020B0604020202020204" pitchFamily="34" charset="0"/>
              <a:buChar char="•"/>
            </a:pPr>
            <a:r>
              <a:rPr lang="en-US" sz="2100" dirty="0"/>
              <a:t>Surveyed PCPs on barriers to osteoporosis treatment </a:t>
            </a:r>
          </a:p>
        </p:txBody>
      </p:sp>
      <p:graphicFrame>
        <p:nvGraphicFramePr>
          <p:cNvPr id="10" name="Chart 9">
            <a:extLst>
              <a:ext uri="{FF2B5EF4-FFF2-40B4-BE49-F238E27FC236}">
                <a16:creationId xmlns:a16="http://schemas.microsoft.com/office/drawing/2014/main" id="{2198A8DA-ECDC-4CC6-9421-1FF24CD51C25}"/>
              </a:ext>
            </a:extLst>
          </p:cNvPr>
          <p:cNvGraphicFramePr>
            <a:graphicFrameLocks/>
          </p:cNvGraphicFramePr>
          <p:nvPr>
            <p:extLst>
              <p:ext uri="{D42A27DB-BD31-4B8C-83A1-F6EECF244321}">
                <p14:modId xmlns:p14="http://schemas.microsoft.com/office/powerpoint/2010/main" val="785478391"/>
              </p:ext>
            </p:extLst>
          </p:nvPr>
        </p:nvGraphicFramePr>
        <p:xfrm>
          <a:off x="4433358" y="2319644"/>
          <a:ext cx="4023474" cy="2202288"/>
        </p:xfrm>
        <a:graphic>
          <a:graphicData uri="http://purl.oclc.org/ooxml/drawingml/chart">
            <c:chart xmlns:c="http://purl.oclc.org/ooxml/drawingml/chart" xmlns:r="http://purl.oclc.org/ooxml/officeDocument/relationships" r:id="rId4"/>
          </a:graphicData>
        </a:graphic>
      </p:graphicFrame>
      <p:sp>
        <p:nvSpPr>
          <p:cNvPr id="11" name="Rectangle 10">
            <a:extLst>
              <a:ext uri="{FF2B5EF4-FFF2-40B4-BE49-F238E27FC236}">
                <a16:creationId xmlns:a16="http://schemas.microsoft.com/office/drawing/2014/main" id="{71DE9076-348B-4973-AE5C-725CA91F89A7}"/>
              </a:ext>
            </a:extLst>
          </p:cNvPr>
          <p:cNvSpPr/>
          <p:nvPr/>
        </p:nvSpPr>
        <p:spPr>
          <a:xfrm>
            <a:off x="4783013" y="3936003"/>
            <a:ext cx="1348276" cy="590593"/>
          </a:xfrm>
          <a:prstGeom prst="rect">
            <a:avLst/>
          </a:prstGeom>
          <a:noFill/>
          <a:ln w="38100">
            <a:solidFill>
              <a:schemeClr val="tx2">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45357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86"/>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023C245-5DDA-4AB4-98EC-D4371A330ACA}"/>
              </a:ext>
            </a:extLst>
          </p:cNvPr>
          <p:cNvGraphicFramePr>
            <a:graphicFrameLocks/>
          </p:cNvGraphicFramePr>
          <p:nvPr/>
        </p:nvGraphicFramePr>
        <p:xfrm>
          <a:off x="87086" y="928870"/>
          <a:ext cx="7415773" cy="4089637"/>
        </p:xfrm>
        <a:graphic>
          <a:graphicData uri="http://purl.oclc.org/ooxml/drawingml/chart">
            <c:chart xmlns:c="http://purl.oclc.org/ooxml/drawingml/chart" xmlns:r="http://purl.oclc.org/ooxml/officeDocument/relationships" r:id="rId3"/>
          </a:graphicData>
        </a:graphic>
      </p:graphicFrame>
      <p:sp>
        <p:nvSpPr>
          <p:cNvPr id="187" name="Google Shape;187;p32"/>
          <p:cNvSpPr txBox="1">
            <a:spLocks noGrp="1"/>
          </p:cNvSpPr>
          <p:nvPr>
            <p:ph type="title"/>
          </p:nvPr>
        </p:nvSpPr>
        <p:spPr>
          <a:xfrm>
            <a:off x="300067" y="2966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Addressing treatment gaps</a:t>
            </a:r>
            <a:endParaRPr b="1" dirty="0">
              <a:latin typeface="+mn-lt"/>
            </a:endParaRPr>
          </a:p>
        </p:txBody>
      </p:sp>
      <p:sp>
        <p:nvSpPr>
          <p:cNvPr id="188" name="Google Shape;188;p32"/>
          <p:cNvSpPr txBox="1"/>
          <p:nvPr/>
        </p:nvSpPr>
        <p:spPr>
          <a:xfrm>
            <a:off x="7318243" y="4236439"/>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accent2">
                    <a:lumMod val="75%"/>
                  </a:schemeClr>
                </a:solidFill>
              </a:rPr>
              <a:t>Patients treated</a:t>
            </a:r>
            <a:endParaRPr sz="1400" b="1" u="sng" dirty="0">
              <a:solidFill>
                <a:schemeClr val="accent2">
                  <a:lumMod val="75%"/>
                </a:schemeClr>
              </a:solidFill>
            </a:endParaRPr>
          </a:p>
        </p:txBody>
      </p:sp>
      <p:sp>
        <p:nvSpPr>
          <p:cNvPr id="190" name="Google Shape;190;p32"/>
          <p:cNvSpPr txBox="1"/>
          <p:nvPr/>
        </p:nvSpPr>
        <p:spPr>
          <a:xfrm>
            <a:off x="7344331" y="3668892"/>
            <a:ext cx="1659568"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3">
                    <a:lumMod val="40%"/>
                    <a:lumOff val="60%"/>
                  </a:schemeClr>
                </a:solidFill>
              </a:rPr>
              <a:t>Treatment ordered (not yet given)</a:t>
            </a:r>
            <a:endParaRPr sz="1400" b="1" dirty="0">
              <a:solidFill>
                <a:schemeClr val="accent3">
                  <a:lumMod val="40%"/>
                  <a:lumOff val="60%"/>
                </a:schemeClr>
              </a:solidFill>
            </a:endParaRPr>
          </a:p>
        </p:txBody>
      </p:sp>
      <p:sp>
        <p:nvSpPr>
          <p:cNvPr id="191" name="Google Shape;191;p32"/>
          <p:cNvSpPr txBox="1"/>
          <p:nvPr/>
        </p:nvSpPr>
        <p:spPr>
          <a:xfrm>
            <a:off x="7351759" y="3401865"/>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1">
                    <a:lumMod val="75%"/>
                  </a:schemeClr>
                </a:solidFill>
              </a:rPr>
              <a:t>Patient declined</a:t>
            </a:r>
            <a:endParaRPr sz="1400" b="1" dirty="0">
              <a:solidFill>
                <a:schemeClr val="accent1">
                  <a:lumMod val="75%"/>
                </a:schemeClr>
              </a:solidFill>
            </a:endParaRPr>
          </a:p>
        </p:txBody>
      </p:sp>
      <p:sp>
        <p:nvSpPr>
          <p:cNvPr id="192" name="Google Shape;192;p32"/>
          <p:cNvSpPr txBox="1"/>
          <p:nvPr/>
        </p:nvSpPr>
        <p:spPr>
          <a:xfrm>
            <a:off x="7364109" y="2563440"/>
            <a:ext cx="1554600" cy="29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4"/>
                </a:solidFill>
              </a:rPr>
              <a:t>Pts become inappropriate for treatment</a:t>
            </a:r>
            <a:endParaRPr sz="1400" b="1" dirty="0">
              <a:solidFill>
                <a:schemeClr val="accent4"/>
              </a:solidFill>
            </a:endParaRPr>
          </a:p>
        </p:txBody>
      </p:sp>
      <p:cxnSp>
        <p:nvCxnSpPr>
          <p:cNvPr id="193" name="Google Shape;193;p32"/>
          <p:cNvCxnSpPr>
            <a:cxnSpLocks/>
          </p:cNvCxnSpPr>
          <p:nvPr/>
        </p:nvCxnSpPr>
        <p:spPr>
          <a:xfrm flipV="1">
            <a:off x="422985" y="2833980"/>
            <a:ext cx="6950428" cy="35235"/>
          </a:xfrm>
          <a:prstGeom prst="straightConnector1">
            <a:avLst/>
          </a:prstGeom>
          <a:noFill/>
          <a:ln w="19050" cap="flat" cmpd="sng">
            <a:solidFill>
              <a:schemeClr val="dk2"/>
            </a:solidFill>
            <a:prstDash val="solid"/>
            <a:round/>
            <a:headEnd type="none" w="med" len="med"/>
            <a:tailEnd type="none" w="med" len="med"/>
          </a:ln>
        </p:spPr>
      </p:cxnSp>
      <p:sp>
        <p:nvSpPr>
          <p:cNvPr id="194" name="Google Shape;194;p32"/>
          <p:cNvSpPr txBox="1"/>
          <p:nvPr/>
        </p:nvSpPr>
        <p:spPr>
          <a:xfrm>
            <a:off x="520398" y="2549115"/>
            <a:ext cx="10287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bg2"/>
                </a:solidFill>
              </a:rPr>
              <a:t>Goal</a:t>
            </a:r>
            <a:endParaRPr sz="1200" b="1" dirty="0">
              <a:solidFill>
                <a:schemeClr val="bg2"/>
              </a:solidFill>
            </a:endParaRPr>
          </a:p>
        </p:txBody>
      </p:sp>
      <p:cxnSp>
        <p:nvCxnSpPr>
          <p:cNvPr id="195" name="Google Shape;195;p32"/>
          <p:cNvCxnSpPr>
            <a:cxnSpLocks/>
          </p:cNvCxnSpPr>
          <p:nvPr/>
        </p:nvCxnSpPr>
        <p:spPr>
          <a:xfrm>
            <a:off x="1034748" y="3918775"/>
            <a:ext cx="53823" cy="752088"/>
          </a:xfrm>
          <a:prstGeom prst="straightConnector1">
            <a:avLst/>
          </a:prstGeom>
          <a:noFill/>
          <a:ln w="9525" cap="flat" cmpd="sng">
            <a:solidFill>
              <a:schemeClr val="dk2"/>
            </a:solidFill>
            <a:prstDash val="solid"/>
            <a:round/>
            <a:headEnd type="none" w="med" len="med"/>
            <a:tailEnd type="triangle" w="med" len="med"/>
          </a:ln>
        </p:spPr>
      </p:cxnSp>
      <p:pic>
        <p:nvPicPr>
          <p:cNvPr id="198" name="Google Shape;198;p32"/>
          <p:cNvPicPr preferRelativeResize="0"/>
          <p:nvPr/>
        </p:nvPicPr>
        <p:blipFill>
          <a:blip r:embed="rId4">
            <a:alphaModFix/>
          </a:blip>
          <a:stretch>
            <a:fillRect/>
          </a:stretch>
        </p:blipFill>
        <p:spPr>
          <a:xfrm>
            <a:off x="697798" y="3332365"/>
            <a:ext cx="544499" cy="526849"/>
          </a:xfrm>
          <a:prstGeom prst="rect">
            <a:avLst/>
          </a:prstGeom>
          <a:noFill/>
          <a:ln>
            <a:noFill/>
          </a:ln>
        </p:spPr>
      </p:pic>
      <p:grpSp>
        <p:nvGrpSpPr>
          <p:cNvPr id="2" name="Group 1">
            <a:extLst>
              <a:ext uri="{FF2B5EF4-FFF2-40B4-BE49-F238E27FC236}">
                <a16:creationId xmlns:a16="http://schemas.microsoft.com/office/drawing/2014/main" id="{22FE6E59-DFCF-46A5-852A-D5B9D33ED823}"/>
              </a:ext>
            </a:extLst>
          </p:cNvPr>
          <p:cNvGrpSpPr/>
          <p:nvPr/>
        </p:nvGrpSpPr>
        <p:grpSpPr>
          <a:xfrm>
            <a:off x="3474052" y="2253088"/>
            <a:ext cx="703411" cy="1411577"/>
            <a:chOff x="3474052" y="2253088"/>
            <a:chExt cx="703411" cy="1411577"/>
          </a:xfrm>
        </p:grpSpPr>
        <p:grpSp>
          <p:nvGrpSpPr>
            <p:cNvPr id="200" name="Google Shape;200;p32"/>
            <p:cNvGrpSpPr/>
            <p:nvPr/>
          </p:nvGrpSpPr>
          <p:grpSpPr>
            <a:xfrm>
              <a:off x="3474052" y="2253088"/>
              <a:ext cx="703411" cy="458389"/>
              <a:chOff x="1384080" y="1620510"/>
              <a:chExt cx="904825" cy="572699"/>
            </a:xfrm>
          </p:grpSpPr>
          <p:pic>
            <p:nvPicPr>
              <p:cNvPr id="201" name="Google Shape;201;p32"/>
              <p:cNvPicPr preferRelativeResize="0"/>
              <p:nvPr/>
            </p:nvPicPr>
            <p:blipFill rotWithShape="1">
              <a:blip r:embed="rId5">
                <a:alphaModFix/>
              </a:blip>
              <a:srcRect t="16.444%" b="17.779%"/>
              <a:stretch/>
            </p:blipFill>
            <p:spPr>
              <a:xfrm>
                <a:off x="1384080" y="1620510"/>
                <a:ext cx="896825" cy="572699"/>
              </a:xfrm>
              <a:prstGeom prst="rect">
                <a:avLst/>
              </a:prstGeom>
              <a:noFill/>
              <a:ln>
                <a:noFill/>
              </a:ln>
            </p:spPr>
          </p:pic>
          <p:sp>
            <p:nvSpPr>
              <p:cNvPr id="202" name="Google Shape;202;p32"/>
              <p:cNvSpPr txBox="1"/>
              <p:nvPr/>
            </p:nvSpPr>
            <p:spPr>
              <a:xfrm>
                <a:off x="1518207" y="1894986"/>
                <a:ext cx="770698" cy="1509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bg1"/>
                    </a:solidFill>
                  </a:rPr>
                  <a:t>CLINIC</a:t>
                </a:r>
                <a:endParaRPr sz="900" b="1" dirty="0">
                  <a:solidFill>
                    <a:schemeClr val="bg1"/>
                  </a:solidFill>
                </a:endParaRPr>
              </a:p>
            </p:txBody>
          </p:sp>
        </p:grpSp>
        <p:cxnSp>
          <p:nvCxnSpPr>
            <p:cNvPr id="203" name="Google Shape;203;p32"/>
            <p:cNvCxnSpPr>
              <a:cxnSpLocks/>
            </p:cNvCxnSpPr>
            <p:nvPr/>
          </p:nvCxnSpPr>
          <p:spPr>
            <a:xfrm>
              <a:off x="3847607" y="2679442"/>
              <a:ext cx="149675" cy="985223"/>
            </a:xfrm>
            <a:prstGeom prst="straightConnector1">
              <a:avLst/>
            </a:prstGeom>
            <a:noFill/>
            <a:ln w="9525" cap="flat" cmpd="sng">
              <a:solidFill>
                <a:schemeClr val="dk2"/>
              </a:solidFill>
              <a:prstDash val="solid"/>
              <a:round/>
              <a:headEnd type="none" w="med" len="med"/>
              <a:tailEnd type="triangle" w="med" len="med"/>
            </a:ln>
          </p:spPr>
        </p:cxnSp>
      </p:grpSp>
      <p:sp>
        <p:nvSpPr>
          <p:cNvPr id="7" name="TextBox 6">
            <a:extLst>
              <a:ext uri="{FF2B5EF4-FFF2-40B4-BE49-F238E27FC236}">
                <a16:creationId xmlns:a16="http://schemas.microsoft.com/office/drawing/2014/main" id="{C43C71FB-CE91-400D-B5CC-5CA41F9DF807}"/>
              </a:ext>
            </a:extLst>
          </p:cNvPr>
          <p:cNvSpPr txBox="1"/>
          <p:nvPr/>
        </p:nvSpPr>
        <p:spPr>
          <a:xfrm>
            <a:off x="187668" y="969600"/>
            <a:ext cx="433312" cy="230832"/>
          </a:xfrm>
          <a:prstGeom prst="rect">
            <a:avLst/>
          </a:prstGeom>
          <a:noFill/>
        </p:spPr>
        <p:txBody>
          <a:bodyPr wrap="square" rtlCol="0">
            <a:spAutoFit/>
          </a:bodyPr>
          <a:lstStyle/>
          <a:p>
            <a:r>
              <a:rPr lang="en-US" sz="900" dirty="0"/>
              <a:t>94</a:t>
            </a:r>
          </a:p>
        </p:txBody>
      </p:sp>
      <p:sp>
        <p:nvSpPr>
          <p:cNvPr id="29" name="TextBox 28">
            <a:extLst>
              <a:ext uri="{FF2B5EF4-FFF2-40B4-BE49-F238E27FC236}">
                <a16:creationId xmlns:a16="http://schemas.microsoft.com/office/drawing/2014/main" id="{64FF4238-243E-4840-BFC0-D1DFCD6B53D5}"/>
              </a:ext>
            </a:extLst>
          </p:cNvPr>
          <p:cNvSpPr txBox="1"/>
          <p:nvPr/>
        </p:nvSpPr>
        <p:spPr>
          <a:xfrm>
            <a:off x="194017" y="2754164"/>
            <a:ext cx="433312" cy="230832"/>
          </a:xfrm>
          <a:prstGeom prst="rect">
            <a:avLst/>
          </a:prstGeom>
          <a:noFill/>
        </p:spPr>
        <p:txBody>
          <a:bodyPr wrap="square" rtlCol="0">
            <a:spAutoFit/>
          </a:bodyPr>
          <a:lstStyle/>
          <a:p>
            <a:r>
              <a:rPr lang="en-US" sz="900" dirty="0"/>
              <a:t>47</a:t>
            </a:r>
          </a:p>
        </p:txBody>
      </p:sp>
      <p:sp>
        <p:nvSpPr>
          <p:cNvPr id="8" name="TextBox 7">
            <a:extLst>
              <a:ext uri="{FF2B5EF4-FFF2-40B4-BE49-F238E27FC236}">
                <a16:creationId xmlns:a16="http://schemas.microsoft.com/office/drawing/2014/main" id="{BFBD0FC8-68AA-48D3-BCCB-92324A22FF57}"/>
              </a:ext>
            </a:extLst>
          </p:cNvPr>
          <p:cNvSpPr txBox="1"/>
          <p:nvPr/>
        </p:nvSpPr>
        <p:spPr>
          <a:xfrm>
            <a:off x="7081062" y="4236439"/>
            <a:ext cx="390489" cy="253916"/>
          </a:xfrm>
          <a:prstGeom prst="rect">
            <a:avLst/>
          </a:prstGeom>
          <a:noFill/>
        </p:spPr>
        <p:txBody>
          <a:bodyPr wrap="square" rtlCol="0">
            <a:spAutoFit/>
          </a:bodyPr>
          <a:lstStyle/>
          <a:p>
            <a:r>
              <a:rPr lang="en-US" sz="1050" dirty="0"/>
              <a:t>17</a:t>
            </a:r>
          </a:p>
        </p:txBody>
      </p:sp>
      <p:sp>
        <p:nvSpPr>
          <p:cNvPr id="31" name="TextBox 30">
            <a:extLst>
              <a:ext uri="{FF2B5EF4-FFF2-40B4-BE49-F238E27FC236}">
                <a16:creationId xmlns:a16="http://schemas.microsoft.com/office/drawing/2014/main" id="{D70D3D82-628D-448E-ADC8-BBC1976FB21F}"/>
              </a:ext>
            </a:extLst>
          </p:cNvPr>
          <p:cNvSpPr txBox="1"/>
          <p:nvPr/>
        </p:nvSpPr>
        <p:spPr>
          <a:xfrm>
            <a:off x="7130822" y="3718676"/>
            <a:ext cx="390489" cy="253916"/>
          </a:xfrm>
          <a:prstGeom prst="rect">
            <a:avLst/>
          </a:prstGeom>
          <a:noFill/>
        </p:spPr>
        <p:txBody>
          <a:bodyPr wrap="square" rtlCol="0">
            <a:spAutoFit/>
          </a:bodyPr>
          <a:lstStyle/>
          <a:p>
            <a:r>
              <a:rPr lang="en-US" sz="1050" dirty="0"/>
              <a:t>4</a:t>
            </a:r>
          </a:p>
        </p:txBody>
      </p:sp>
      <p:sp>
        <p:nvSpPr>
          <p:cNvPr id="32" name="TextBox 31">
            <a:extLst>
              <a:ext uri="{FF2B5EF4-FFF2-40B4-BE49-F238E27FC236}">
                <a16:creationId xmlns:a16="http://schemas.microsoft.com/office/drawing/2014/main" id="{83BE3BE6-4ADC-4785-9E2F-AC587253508E}"/>
              </a:ext>
            </a:extLst>
          </p:cNvPr>
          <p:cNvSpPr txBox="1"/>
          <p:nvPr/>
        </p:nvSpPr>
        <p:spPr>
          <a:xfrm>
            <a:off x="7105940" y="3466146"/>
            <a:ext cx="390489" cy="253916"/>
          </a:xfrm>
          <a:prstGeom prst="rect">
            <a:avLst/>
          </a:prstGeom>
          <a:noFill/>
        </p:spPr>
        <p:txBody>
          <a:bodyPr wrap="square" rtlCol="0">
            <a:spAutoFit/>
          </a:bodyPr>
          <a:lstStyle/>
          <a:p>
            <a:r>
              <a:rPr lang="en-US" sz="1050" dirty="0"/>
              <a:t>8</a:t>
            </a:r>
          </a:p>
        </p:txBody>
      </p:sp>
      <p:sp>
        <p:nvSpPr>
          <p:cNvPr id="33" name="TextBox 32">
            <a:extLst>
              <a:ext uri="{FF2B5EF4-FFF2-40B4-BE49-F238E27FC236}">
                <a16:creationId xmlns:a16="http://schemas.microsoft.com/office/drawing/2014/main" id="{09D948AC-966B-4958-A964-A903AA489A84}"/>
              </a:ext>
            </a:extLst>
          </p:cNvPr>
          <p:cNvSpPr txBox="1"/>
          <p:nvPr/>
        </p:nvSpPr>
        <p:spPr>
          <a:xfrm>
            <a:off x="7105939" y="2932899"/>
            <a:ext cx="390489" cy="253916"/>
          </a:xfrm>
          <a:prstGeom prst="rect">
            <a:avLst/>
          </a:prstGeom>
          <a:noFill/>
        </p:spPr>
        <p:txBody>
          <a:bodyPr wrap="square" rtlCol="0">
            <a:spAutoFit/>
          </a:bodyPr>
          <a:lstStyle/>
          <a:p>
            <a:r>
              <a:rPr lang="en-US" sz="1050" dirty="0"/>
              <a:t>26</a:t>
            </a:r>
          </a:p>
        </p:txBody>
      </p:sp>
    </p:spTree>
    <p:extLst>
      <p:ext uri="{BB962C8B-B14F-4D97-AF65-F5344CB8AC3E}">
        <p14:creationId xmlns:p14="http://schemas.microsoft.com/office/powerpoint/2010/main" val="35838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66"/>
        <p:cNvGrpSpPr/>
        <p:nvPr/>
      </p:nvGrpSpPr>
      <p:grpSpPr>
        <a:xfrm>
          <a:off x="0" y="0"/>
          <a:ext cx="0" cy="0"/>
          <a:chOff x="0" y="0"/>
          <a:chExt cx="0" cy="0"/>
        </a:xfrm>
      </p:grpSpPr>
      <p:sp>
        <p:nvSpPr>
          <p:cNvPr id="4" name="TextBox 3">
            <a:extLst>
              <a:ext uri="{FF2B5EF4-FFF2-40B4-BE49-F238E27FC236}">
                <a16:creationId xmlns:a16="http://schemas.microsoft.com/office/drawing/2014/main" id="{572F8F15-ED61-4D6E-B7FC-DE81EF0B92B1}"/>
              </a:ext>
            </a:extLst>
          </p:cNvPr>
          <p:cNvSpPr txBox="1"/>
          <p:nvPr/>
        </p:nvSpPr>
        <p:spPr>
          <a:xfrm>
            <a:off x="387927" y="374073"/>
            <a:ext cx="2090637" cy="523220"/>
          </a:xfrm>
          <a:prstGeom prst="rect">
            <a:avLst/>
          </a:prstGeom>
          <a:noFill/>
        </p:spPr>
        <p:txBody>
          <a:bodyPr wrap="none" rtlCol="0">
            <a:spAutoFit/>
          </a:bodyPr>
          <a:lstStyle/>
          <a:p>
            <a:r>
              <a:rPr lang="en-US" sz="2800" dirty="0"/>
              <a:t>“Bone Clinic”</a:t>
            </a:r>
          </a:p>
        </p:txBody>
      </p:sp>
      <p:graphicFrame>
        <p:nvGraphicFramePr>
          <p:cNvPr id="6" name="Diagram 5">
            <a:extLst>
              <a:ext uri="{FF2B5EF4-FFF2-40B4-BE49-F238E27FC236}">
                <a16:creationId xmlns:a16="http://schemas.microsoft.com/office/drawing/2014/main" id="{518F4B40-8B53-4CCE-8244-AFAFC0B8AEC9}"/>
              </a:ext>
            </a:extLst>
          </p:cNvPr>
          <p:cNvGraphicFramePr/>
          <p:nvPr>
            <p:extLst>
              <p:ext uri="{D42A27DB-BD31-4B8C-83A1-F6EECF244321}">
                <p14:modId xmlns:p14="http://schemas.microsoft.com/office/powerpoint/2010/main" val="828585998"/>
              </p:ext>
            </p:extLst>
          </p:nvPr>
        </p:nvGraphicFramePr>
        <p:xfrm>
          <a:off x="358928" y="1981877"/>
          <a:ext cx="8426143" cy="3299375"/>
        </p:xfrm>
        <a:graphic>
          <a:graphicData uri="http://purl.oclc.org/ooxml/drawingml/diagram">
            <dgm:relIds xmlns:dgm="http://purl.oclc.org/ooxml/drawingml/diagram" xmlns:r="http://purl.oclc.org/ooxml/officeDocument/relationships" r:dm="rId3" r:lo="rId4" r:qs="rId5" r:cs="rId6"/>
          </a:graphicData>
        </a:graphic>
      </p:graphicFrame>
      <p:grpSp>
        <p:nvGrpSpPr>
          <p:cNvPr id="13" name="Group 12">
            <a:extLst>
              <a:ext uri="{FF2B5EF4-FFF2-40B4-BE49-F238E27FC236}">
                <a16:creationId xmlns:a16="http://schemas.microsoft.com/office/drawing/2014/main" id="{1F89E575-593C-47E0-A55A-CFA887A44867}"/>
              </a:ext>
            </a:extLst>
          </p:cNvPr>
          <p:cNvGrpSpPr/>
          <p:nvPr/>
        </p:nvGrpSpPr>
        <p:grpSpPr>
          <a:xfrm>
            <a:off x="3110800" y="666750"/>
            <a:ext cx="2922397" cy="1905000"/>
            <a:chOff x="5420223" y="509588"/>
            <a:chExt cx="2922397" cy="1905000"/>
          </a:xfrm>
        </p:grpSpPr>
        <p:pic>
          <p:nvPicPr>
            <p:cNvPr id="3074" name="Picture 2">
              <a:extLst>
                <a:ext uri="{FF2B5EF4-FFF2-40B4-BE49-F238E27FC236}">
                  <a16:creationId xmlns:a16="http://schemas.microsoft.com/office/drawing/2014/main" id="{030BBA19-F291-44F3-8509-A4DE037CF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5120" y="509588"/>
              <a:ext cx="2857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45A5F8E-C3D8-4671-8692-400783577C21}"/>
                </a:ext>
              </a:extLst>
            </p:cNvPr>
            <p:cNvGrpSpPr/>
            <p:nvPr/>
          </p:nvGrpSpPr>
          <p:grpSpPr>
            <a:xfrm>
              <a:off x="5420223" y="561460"/>
              <a:ext cx="1085991" cy="1161990"/>
              <a:chOff x="7133017" y="1393974"/>
              <a:chExt cx="1085991" cy="1161990"/>
            </a:xfrm>
          </p:grpSpPr>
          <p:pic>
            <p:nvPicPr>
              <p:cNvPr id="10" name="Graphic 9" descr="Bone">
                <a:extLst>
                  <a:ext uri="{FF2B5EF4-FFF2-40B4-BE49-F238E27FC236}">
                    <a16:creationId xmlns:a16="http://schemas.microsoft.com/office/drawing/2014/main" id="{D8C38B85-ABDE-4DF9-BFFA-AE59FEB5375F}"/>
                  </a:ext>
                </a:extLst>
              </p:cNvPr>
              <p:cNvPicPr>
                <a:picLocks noChangeAspect="1"/>
              </p:cNvPicPr>
              <p:nvPr/>
            </p:nvPicPr>
            <p:blipFill>
              <a:blip r:embed="rId9">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10"/>
                  </a:ext>
                </a:extLst>
              </a:blip>
              <a:stretch>
                <a:fillRect/>
              </a:stretch>
            </p:blipFill>
            <p:spPr>
              <a:xfrm>
                <a:off x="7133017" y="1393974"/>
                <a:ext cx="1085991" cy="1085991"/>
              </a:xfrm>
              <a:prstGeom prst="rect">
                <a:avLst/>
              </a:prstGeom>
            </p:spPr>
          </p:pic>
          <p:sp>
            <p:nvSpPr>
              <p:cNvPr id="11" name="TextBox 10">
                <a:extLst>
                  <a:ext uri="{FF2B5EF4-FFF2-40B4-BE49-F238E27FC236}">
                    <a16:creationId xmlns:a16="http://schemas.microsoft.com/office/drawing/2014/main" id="{7FE959E1-665C-4EF1-95BD-7B6C2FC3D3CE}"/>
                  </a:ext>
                </a:extLst>
              </p:cNvPr>
              <p:cNvSpPr txBox="1"/>
              <p:nvPr/>
            </p:nvSpPr>
            <p:spPr>
              <a:xfrm rot="18836288">
                <a:off x="7499445" y="1924334"/>
                <a:ext cx="893928" cy="369332"/>
              </a:xfrm>
              <a:prstGeom prst="rect">
                <a:avLst/>
              </a:prstGeom>
              <a:noFill/>
            </p:spPr>
            <p:txBody>
              <a:bodyPr wrap="square" rtlCol="0">
                <a:spAutoFit/>
              </a:bodyPr>
              <a:lstStyle/>
              <a:p>
                <a:r>
                  <a:rPr lang="en-US" dirty="0"/>
                  <a:t>CLINIC</a:t>
                </a:r>
              </a:p>
            </p:txBody>
          </p:sp>
        </p:grpSp>
      </p:grpSp>
    </p:spTree>
  </p:cSld>
  <p:clrMapOvr>
    <a:masterClrMapping/>
  </p:clrMapOvr>
  <p:timing>
    <p:tnLst>
      <p:par>
        <p:cTn id="1" dur="indefinite" restart="never" nodeType="tmRoot"/>
      </p:par>
    </p:tnLst>
  </p:timing>
</p:sld>
</file>

<file path=ppt/slides/slide17.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86"/>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023C245-5DDA-4AB4-98EC-D4371A330ACA}"/>
              </a:ext>
            </a:extLst>
          </p:cNvPr>
          <p:cNvGraphicFramePr>
            <a:graphicFrameLocks/>
          </p:cNvGraphicFramePr>
          <p:nvPr/>
        </p:nvGraphicFramePr>
        <p:xfrm>
          <a:off x="87086" y="928870"/>
          <a:ext cx="7415773" cy="4089637"/>
        </p:xfrm>
        <a:graphic>
          <a:graphicData uri="http://purl.oclc.org/ooxml/drawingml/chart">
            <c:chart xmlns:c="http://purl.oclc.org/ooxml/drawingml/chart" xmlns:r="http://purl.oclc.org/ooxml/officeDocument/relationships" r:id="rId3"/>
          </a:graphicData>
        </a:graphic>
      </p:graphicFrame>
      <p:sp>
        <p:nvSpPr>
          <p:cNvPr id="187" name="Google Shape;187;p32"/>
          <p:cNvSpPr txBox="1">
            <a:spLocks noGrp="1"/>
          </p:cNvSpPr>
          <p:nvPr>
            <p:ph type="title"/>
          </p:nvPr>
        </p:nvSpPr>
        <p:spPr>
          <a:xfrm>
            <a:off x="300067" y="2966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Addressing treatment gaps</a:t>
            </a:r>
            <a:endParaRPr b="1" dirty="0">
              <a:latin typeface="+mn-lt"/>
            </a:endParaRPr>
          </a:p>
        </p:txBody>
      </p:sp>
      <p:grpSp>
        <p:nvGrpSpPr>
          <p:cNvPr id="3" name="Group 2">
            <a:extLst>
              <a:ext uri="{FF2B5EF4-FFF2-40B4-BE49-F238E27FC236}">
                <a16:creationId xmlns:a16="http://schemas.microsoft.com/office/drawing/2014/main" id="{4B06A43C-26FA-445E-AF74-2B3A6EF44CAE}"/>
              </a:ext>
            </a:extLst>
          </p:cNvPr>
          <p:cNvGrpSpPr/>
          <p:nvPr/>
        </p:nvGrpSpPr>
        <p:grpSpPr>
          <a:xfrm>
            <a:off x="422985" y="2549115"/>
            <a:ext cx="8580914" cy="2121748"/>
            <a:chOff x="197793" y="2644651"/>
            <a:chExt cx="8580914" cy="2121748"/>
          </a:xfrm>
        </p:grpSpPr>
        <p:sp>
          <p:nvSpPr>
            <p:cNvPr id="188" name="Google Shape;188;p32"/>
            <p:cNvSpPr txBox="1"/>
            <p:nvPr/>
          </p:nvSpPr>
          <p:spPr>
            <a:xfrm>
              <a:off x="7093051" y="4331975"/>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accent2">
                      <a:lumMod val="75%"/>
                    </a:schemeClr>
                  </a:solidFill>
                </a:rPr>
                <a:t>Patients treated</a:t>
              </a:r>
              <a:endParaRPr sz="1400" b="1" u="sng" dirty="0">
                <a:solidFill>
                  <a:schemeClr val="accent2">
                    <a:lumMod val="75%"/>
                  </a:schemeClr>
                </a:solidFill>
              </a:endParaRPr>
            </a:p>
          </p:txBody>
        </p:sp>
        <p:sp>
          <p:nvSpPr>
            <p:cNvPr id="190" name="Google Shape;190;p32"/>
            <p:cNvSpPr txBox="1"/>
            <p:nvPr/>
          </p:nvSpPr>
          <p:spPr>
            <a:xfrm>
              <a:off x="7119139" y="3764428"/>
              <a:ext cx="1659568"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3">
                      <a:lumMod val="40%"/>
                      <a:lumOff val="60%"/>
                    </a:schemeClr>
                  </a:solidFill>
                </a:rPr>
                <a:t>Treatment ordered (not yet given)</a:t>
              </a:r>
              <a:endParaRPr sz="1400" b="1" dirty="0">
                <a:solidFill>
                  <a:schemeClr val="accent3">
                    <a:lumMod val="40%"/>
                    <a:lumOff val="60%"/>
                  </a:schemeClr>
                </a:solidFill>
              </a:endParaRPr>
            </a:p>
          </p:txBody>
        </p:sp>
        <p:sp>
          <p:nvSpPr>
            <p:cNvPr id="191" name="Google Shape;191;p32"/>
            <p:cNvSpPr txBox="1"/>
            <p:nvPr/>
          </p:nvSpPr>
          <p:spPr>
            <a:xfrm>
              <a:off x="7126567" y="3497401"/>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1">
                      <a:lumMod val="75%"/>
                    </a:schemeClr>
                  </a:solidFill>
                </a:rPr>
                <a:t>Patient declined</a:t>
              </a:r>
              <a:endParaRPr sz="1400" b="1" dirty="0">
                <a:solidFill>
                  <a:schemeClr val="accent1">
                    <a:lumMod val="75%"/>
                  </a:schemeClr>
                </a:solidFill>
              </a:endParaRPr>
            </a:p>
          </p:txBody>
        </p:sp>
        <p:sp>
          <p:nvSpPr>
            <p:cNvPr id="192" name="Google Shape;192;p32"/>
            <p:cNvSpPr txBox="1"/>
            <p:nvPr/>
          </p:nvSpPr>
          <p:spPr>
            <a:xfrm>
              <a:off x="7138917" y="2658976"/>
              <a:ext cx="1554600" cy="29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4"/>
                  </a:solidFill>
                </a:rPr>
                <a:t>Pts become inappropriate for treatment</a:t>
              </a:r>
              <a:endParaRPr sz="1400" b="1" dirty="0">
                <a:solidFill>
                  <a:schemeClr val="accent4"/>
                </a:solidFill>
              </a:endParaRPr>
            </a:p>
          </p:txBody>
        </p:sp>
        <p:cxnSp>
          <p:nvCxnSpPr>
            <p:cNvPr id="193" name="Google Shape;193;p32"/>
            <p:cNvCxnSpPr>
              <a:cxnSpLocks/>
            </p:cNvCxnSpPr>
            <p:nvPr/>
          </p:nvCxnSpPr>
          <p:spPr>
            <a:xfrm flipV="1">
              <a:off x="197793" y="2929516"/>
              <a:ext cx="6950428" cy="35235"/>
            </a:xfrm>
            <a:prstGeom prst="straightConnector1">
              <a:avLst/>
            </a:prstGeom>
            <a:noFill/>
            <a:ln w="19050" cap="flat" cmpd="sng">
              <a:solidFill>
                <a:schemeClr val="dk2"/>
              </a:solidFill>
              <a:prstDash val="solid"/>
              <a:round/>
              <a:headEnd type="none" w="med" len="med"/>
              <a:tailEnd type="none" w="med" len="med"/>
            </a:ln>
          </p:spPr>
        </p:cxnSp>
        <p:sp>
          <p:nvSpPr>
            <p:cNvPr id="194" name="Google Shape;194;p32"/>
            <p:cNvSpPr txBox="1"/>
            <p:nvPr/>
          </p:nvSpPr>
          <p:spPr>
            <a:xfrm>
              <a:off x="295206" y="2644651"/>
              <a:ext cx="10287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bg2"/>
                  </a:solidFill>
                </a:rPr>
                <a:t>Goal</a:t>
              </a:r>
              <a:endParaRPr sz="1200" b="1" dirty="0">
                <a:solidFill>
                  <a:schemeClr val="bg2"/>
                </a:solidFill>
              </a:endParaRPr>
            </a:p>
          </p:txBody>
        </p:sp>
        <p:cxnSp>
          <p:nvCxnSpPr>
            <p:cNvPr id="195" name="Google Shape;195;p32"/>
            <p:cNvCxnSpPr>
              <a:cxnSpLocks/>
            </p:cNvCxnSpPr>
            <p:nvPr/>
          </p:nvCxnSpPr>
          <p:spPr>
            <a:xfrm>
              <a:off x="809556" y="4014311"/>
              <a:ext cx="53823" cy="752088"/>
            </a:xfrm>
            <a:prstGeom prst="straightConnector1">
              <a:avLst/>
            </a:prstGeom>
            <a:noFill/>
            <a:ln w="9525" cap="flat" cmpd="sng">
              <a:solidFill>
                <a:schemeClr val="dk2"/>
              </a:solidFill>
              <a:prstDash val="solid"/>
              <a:round/>
              <a:headEnd type="none" w="med" len="med"/>
              <a:tailEnd type="triangle" w="med" len="med"/>
            </a:ln>
          </p:spPr>
        </p:cxnSp>
        <p:pic>
          <p:nvPicPr>
            <p:cNvPr id="198" name="Google Shape;198;p32"/>
            <p:cNvPicPr preferRelativeResize="0"/>
            <p:nvPr/>
          </p:nvPicPr>
          <p:blipFill>
            <a:blip r:embed="rId4">
              <a:alphaModFix/>
            </a:blip>
            <a:stretch>
              <a:fillRect/>
            </a:stretch>
          </p:blipFill>
          <p:spPr>
            <a:xfrm>
              <a:off x="472606" y="3427901"/>
              <a:ext cx="544499" cy="526849"/>
            </a:xfrm>
            <a:prstGeom prst="rect">
              <a:avLst/>
            </a:prstGeom>
            <a:noFill/>
            <a:ln>
              <a:noFill/>
            </a:ln>
          </p:spPr>
        </p:pic>
      </p:grpSp>
      <p:sp>
        <p:nvSpPr>
          <p:cNvPr id="7" name="TextBox 6">
            <a:extLst>
              <a:ext uri="{FF2B5EF4-FFF2-40B4-BE49-F238E27FC236}">
                <a16:creationId xmlns:a16="http://schemas.microsoft.com/office/drawing/2014/main" id="{C43C71FB-CE91-400D-B5CC-5CA41F9DF807}"/>
              </a:ext>
            </a:extLst>
          </p:cNvPr>
          <p:cNvSpPr txBox="1"/>
          <p:nvPr/>
        </p:nvSpPr>
        <p:spPr>
          <a:xfrm>
            <a:off x="187668" y="969600"/>
            <a:ext cx="433312" cy="230832"/>
          </a:xfrm>
          <a:prstGeom prst="rect">
            <a:avLst/>
          </a:prstGeom>
          <a:noFill/>
        </p:spPr>
        <p:txBody>
          <a:bodyPr wrap="square" rtlCol="0">
            <a:spAutoFit/>
          </a:bodyPr>
          <a:lstStyle/>
          <a:p>
            <a:r>
              <a:rPr lang="en-US" sz="900" dirty="0"/>
              <a:t>94</a:t>
            </a:r>
          </a:p>
        </p:txBody>
      </p:sp>
      <p:sp>
        <p:nvSpPr>
          <p:cNvPr id="29" name="TextBox 28">
            <a:extLst>
              <a:ext uri="{FF2B5EF4-FFF2-40B4-BE49-F238E27FC236}">
                <a16:creationId xmlns:a16="http://schemas.microsoft.com/office/drawing/2014/main" id="{64FF4238-243E-4840-BFC0-D1DFCD6B53D5}"/>
              </a:ext>
            </a:extLst>
          </p:cNvPr>
          <p:cNvSpPr txBox="1"/>
          <p:nvPr/>
        </p:nvSpPr>
        <p:spPr>
          <a:xfrm>
            <a:off x="194017" y="2754164"/>
            <a:ext cx="433312" cy="230832"/>
          </a:xfrm>
          <a:prstGeom prst="rect">
            <a:avLst/>
          </a:prstGeom>
          <a:noFill/>
        </p:spPr>
        <p:txBody>
          <a:bodyPr wrap="square" rtlCol="0">
            <a:spAutoFit/>
          </a:bodyPr>
          <a:lstStyle/>
          <a:p>
            <a:r>
              <a:rPr lang="en-US" sz="900" dirty="0"/>
              <a:t>47</a:t>
            </a:r>
          </a:p>
        </p:txBody>
      </p:sp>
      <p:sp>
        <p:nvSpPr>
          <p:cNvPr id="8" name="TextBox 7">
            <a:extLst>
              <a:ext uri="{FF2B5EF4-FFF2-40B4-BE49-F238E27FC236}">
                <a16:creationId xmlns:a16="http://schemas.microsoft.com/office/drawing/2014/main" id="{BFBD0FC8-68AA-48D3-BCCB-92324A22FF57}"/>
              </a:ext>
            </a:extLst>
          </p:cNvPr>
          <p:cNvSpPr txBox="1"/>
          <p:nvPr/>
        </p:nvSpPr>
        <p:spPr>
          <a:xfrm>
            <a:off x="7081062" y="4236439"/>
            <a:ext cx="390489" cy="253916"/>
          </a:xfrm>
          <a:prstGeom prst="rect">
            <a:avLst/>
          </a:prstGeom>
          <a:noFill/>
        </p:spPr>
        <p:txBody>
          <a:bodyPr wrap="square" rtlCol="0">
            <a:spAutoFit/>
          </a:bodyPr>
          <a:lstStyle/>
          <a:p>
            <a:r>
              <a:rPr lang="en-US" sz="1050" dirty="0"/>
              <a:t>17</a:t>
            </a:r>
          </a:p>
        </p:txBody>
      </p:sp>
      <p:sp>
        <p:nvSpPr>
          <p:cNvPr id="31" name="TextBox 30">
            <a:extLst>
              <a:ext uri="{FF2B5EF4-FFF2-40B4-BE49-F238E27FC236}">
                <a16:creationId xmlns:a16="http://schemas.microsoft.com/office/drawing/2014/main" id="{D70D3D82-628D-448E-ADC8-BBC1976FB21F}"/>
              </a:ext>
            </a:extLst>
          </p:cNvPr>
          <p:cNvSpPr txBox="1"/>
          <p:nvPr/>
        </p:nvSpPr>
        <p:spPr>
          <a:xfrm>
            <a:off x="7130822" y="3718676"/>
            <a:ext cx="390489" cy="253916"/>
          </a:xfrm>
          <a:prstGeom prst="rect">
            <a:avLst/>
          </a:prstGeom>
          <a:noFill/>
        </p:spPr>
        <p:txBody>
          <a:bodyPr wrap="square" rtlCol="0">
            <a:spAutoFit/>
          </a:bodyPr>
          <a:lstStyle/>
          <a:p>
            <a:r>
              <a:rPr lang="en-US" sz="1050" dirty="0"/>
              <a:t>4</a:t>
            </a:r>
          </a:p>
        </p:txBody>
      </p:sp>
      <p:sp>
        <p:nvSpPr>
          <p:cNvPr id="32" name="TextBox 31">
            <a:extLst>
              <a:ext uri="{FF2B5EF4-FFF2-40B4-BE49-F238E27FC236}">
                <a16:creationId xmlns:a16="http://schemas.microsoft.com/office/drawing/2014/main" id="{83BE3BE6-4ADC-4785-9E2F-AC587253508E}"/>
              </a:ext>
            </a:extLst>
          </p:cNvPr>
          <p:cNvSpPr txBox="1"/>
          <p:nvPr/>
        </p:nvSpPr>
        <p:spPr>
          <a:xfrm>
            <a:off x="7105940" y="3466146"/>
            <a:ext cx="390489" cy="253916"/>
          </a:xfrm>
          <a:prstGeom prst="rect">
            <a:avLst/>
          </a:prstGeom>
          <a:noFill/>
        </p:spPr>
        <p:txBody>
          <a:bodyPr wrap="square" rtlCol="0">
            <a:spAutoFit/>
          </a:bodyPr>
          <a:lstStyle/>
          <a:p>
            <a:r>
              <a:rPr lang="en-US" sz="1050" dirty="0"/>
              <a:t>8</a:t>
            </a:r>
          </a:p>
        </p:txBody>
      </p:sp>
      <p:sp>
        <p:nvSpPr>
          <p:cNvPr id="33" name="TextBox 32">
            <a:extLst>
              <a:ext uri="{FF2B5EF4-FFF2-40B4-BE49-F238E27FC236}">
                <a16:creationId xmlns:a16="http://schemas.microsoft.com/office/drawing/2014/main" id="{09D948AC-966B-4958-A964-A903AA489A84}"/>
              </a:ext>
            </a:extLst>
          </p:cNvPr>
          <p:cNvSpPr txBox="1"/>
          <p:nvPr/>
        </p:nvSpPr>
        <p:spPr>
          <a:xfrm>
            <a:off x="7105939" y="2932899"/>
            <a:ext cx="390489" cy="253916"/>
          </a:xfrm>
          <a:prstGeom prst="rect">
            <a:avLst/>
          </a:prstGeom>
          <a:noFill/>
        </p:spPr>
        <p:txBody>
          <a:bodyPr wrap="square" rtlCol="0">
            <a:spAutoFit/>
          </a:bodyPr>
          <a:lstStyle/>
          <a:p>
            <a:r>
              <a:rPr lang="en-US" sz="1050" dirty="0"/>
              <a:t>26</a:t>
            </a:r>
          </a:p>
        </p:txBody>
      </p:sp>
      <p:grpSp>
        <p:nvGrpSpPr>
          <p:cNvPr id="2" name="Group 1">
            <a:extLst>
              <a:ext uri="{FF2B5EF4-FFF2-40B4-BE49-F238E27FC236}">
                <a16:creationId xmlns:a16="http://schemas.microsoft.com/office/drawing/2014/main" id="{38B9F80B-E468-47CC-8DCD-702E1DCE0D2A}"/>
              </a:ext>
            </a:extLst>
          </p:cNvPr>
          <p:cNvGrpSpPr/>
          <p:nvPr/>
        </p:nvGrpSpPr>
        <p:grpSpPr>
          <a:xfrm>
            <a:off x="1418729" y="2989641"/>
            <a:ext cx="1283816" cy="1666929"/>
            <a:chOff x="1418729" y="2989641"/>
            <a:chExt cx="1283816" cy="1666929"/>
          </a:xfrm>
        </p:grpSpPr>
        <p:pic>
          <p:nvPicPr>
            <p:cNvPr id="46" name="Picture 45">
              <a:extLst>
                <a:ext uri="{FF2B5EF4-FFF2-40B4-BE49-F238E27FC236}">
                  <a16:creationId xmlns:a16="http://schemas.microsoft.com/office/drawing/2014/main" id="{63CA7962-B542-4DFD-92A4-9B90B6186973}"/>
                </a:ext>
              </a:extLst>
            </p:cNvPr>
            <p:cNvPicPr>
              <a:picLocks noChangeAspect="1"/>
            </p:cNvPicPr>
            <p:nvPr/>
          </p:nvPicPr>
          <p:blipFill>
            <a:blip r:embed="rId5"/>
            <a:stretch>
              <a:fillRect/>
            </a:stretch>
          </p:blipFill>
          <p:spPr>
            <a:xfrm>
              <a:off x="1647572" y="2989641"/>
              <a:ext cx="1054973" cy="202151"/>
            </a:xfrm>
            <a:prstGeom prst="rect">
              <a:avLst/>
            </a:prstGeom>
          </p:spPr>
        </p:pic>
        <p:cxnSp>
          <p:nvCxnSpPr>
            <p:cNvPr id="47" name="Google Shape;195;p32">
              <a:extLst>
                <a:ext uri="{FF2B5EF4-FFF2-40B4-BE49-F238E27FC236}">
                  <a16:creationId xmlns:a16="http://schemas.microsoft.com/office/drawing/2014/main" id="{49DB9FA1-36E0-47F4-B7CA-921BA62C3C95}"/>
                </a:ext>
              </a:extLst>
            </p:cNvPr>
            <p:cNvCxnSpPr>
              <a:cxnSpLocks/>
              <a:stCxn id="46" idx="2"/>
            </p:cNvCxnSpPr>
            <p:nvPr/>
          </p:nvCxnSpPr>
          <p:spPr>
            <a:xfrm flipH="1">
              <a:off x="1418729" y="3191792"/>
              <a:ext cx="756330" cy="1464778"/>
            </a:xfrm>
            <a:prstGeom prst="straightConnector1">
              <a:avLst/>
            </a:prstGeom>
            <a:noFill/>
            <a:ln w="9525" cap="flat" cmpd="sng">
              <a:solidFill>
                <a:schemeClr val="dk2"/>
              </a:solidFill>
              <a:prstDash val="solid"/>
              <a:round/>
              <a:headEnd type="none" w="med" len="med"/>
              <a:tailEnd type="triangle" w="med" len="med"/>
            </a:ln>
          </p:spPr>
        </p:cxnSp>
      </p:grpSp>
      <p:grpSp>
        <p:nvGrpSpPr>
          <p:cNvPr id="30" name="Group 29">
            <a:extLst>
              <a:ext uri="{FF2B5EF4-FFF2-40B4-BE49-F238E27FC236}">
                <a16:creationId xmlns:a16="http://schemas.microsoft.com/office/drawing/2014/main" id="{DA2D1B08-79A9-4197-B731-EB6D20A091C9}"/>
              </a:ext>
            </a:extLst>
          </p:cNvPr>
          <p:cNvGrpSpPr/>
          <p:nvPr/>
        </p:nvGrpSpPr>
        <p:grpSpPr>
          <a:xfrm>
            <a:off x="3474052" y="2253088"/>
            <a:ext cx="703411" cy="1411577"/>
            <a:chOff x="3474052" y="2253088"/>
            <a:chExt cx="703411" cy="1411577"/>
          </a:xfrm>
        </p:grpSpPr>
        <p:grpSp>
          <p:nvGrpSpPr>
            <p:cNvPr id="34" name="Google Shape;200;p32">
              <a:extLst>
                <a:ext uri="{FF2B5EF4-FFF2-40B4-BE49-F238E27FC236}">
                  <a16:creationId xmlns:a16="http://schemas.microsoft.com/office/drawing/2014/main" id="{E7FAF673-37B7-458B-9A5F-5223995974C6}"/>
                </a:ext>
              </a:extLst>
            </p:cNvPr>
            <p:cNvGrpSpPr/>
            <p:nvPr/>
          </p:nvGrpSpPr>
          <p:grpSpPr>
            <a:xfrm>
              <a:off x="3474052" y="2253088"/>
              <a:ext cx="703411" cy="458389"/>
              <a:chOff x="1384080" y="1620510"/>
              <a:chExt cx="904825" cy="572699"/>
            </a:xfrm>
          </p:grpSpPr>
          <p:pic>
            <p:nvPicPr>
              <p:cNvPr id="36" name="Google Shape;201;p32">
                <a:extLst>
                  <a:ext uri="{FF2B5EF4-FFF2-40B4-BE49-F238E27FC236}">
                    <a16:creationId xmlns:a16="http://schemas.microsoft.com/office/drawing/2014/main" id="{5AE322CE-0AF4-45FB-AAD0-6C26C651E300}"/>
                  </a:ext>
                </a:extLst>
              </p:cNvPr>
              <p:cNvPicPr preferRelativeResize="0"/>
              <p:nvPr/>
            </p:nvPicPr>
            <p:blipFill rotWithShape="1">
              <a:blip r:embed="rId6">
                <a:alphaModFix/>
              </a:blip>
              <a:srcRect t="16.444%" b="17.779%"/>
              <a:stretch/>
            </p:blipFill>
            <p:spPr>
              <a:xfrm>
                <a:off x="1384080" y="1620510"/>
                <a:ext cx="896825" cy="572699"/>
              </a:xfrm>
              <a:prstGeom prst="rect">
                <a:avLst/>
              </a:prstGeom>
              <a:noFill/>
              <a:ln>
                <a:noFill/>
              </a:ln>
            </p:spPr>
          </p:pic>
          <p:sp>
            <p:nvSpPr>
              <p:cNvPr id="37" name="Google Shape;202;p32">
                <a:extLst>
                  <a:ext uri="{FF2B5EF4-FFF2-40B4-BE49-F238E27FC236}">
                    <a16:creationId xmlns:a16="http://schemas.microsoft.com/office/drawing/2014/main" id="{DCE451AC-A096-436F-99A8-4547848EA6FE}"/>
                  </a:ext>
                </a:extLst>
              </p:cNvPr>
              <p:cNvSpPr txBox="1"/>
              <p:nvPr/>
            </p:nvSpPr>
            <p:spPr>
              <a:xfrm>
                <a:off x="1518207" y="1894986"/>
                <a:ext cx="770698" cy="1509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bg1"/>
                    </a:solidFill>
                  </a:rPr>
                  <a:t>CLINIC</a:t>
                </a:r>
                <a:endParaRPr sz="900" b="1" dirty="0">
                  <a:solidFill>
                    <a:schemeClr val="bg1"/>
                  </a:solidFill>
                </a:endParaRPr>
              </a:p>
            </p:txBody>
          </p:sp>
        </p:grpSp>
        <p:cxnSp>
          <p:nvCxnSpPr>
            <p:cNvPr id="35" name="Google Shape;203;p32">
              <a:extLst>
                <a:ext uri="{FF2B5EF4-FFF2-40B4-BE49-F238E27FC236}">
                  <a16:creationId xmlns:a16="http://schemas.microsoft.com/office/drawing/2014/main" id="{8B8D7CF7-0E0C-4F5B-8CFF-6BD33894F8C4}"/>
                </a:ext>
              </a:extLst>
            </p:cNvPr>
            <p:cNvCxnSpPr>
              <a:cxnSpLocks/>
            </p:cNvCxnSpPr>
            <p:nvPr/>
          </p:nvCxnSpPr>
          <p:spPr>
            <a:xfrm>
              <a:off x="3847607" y="2679442"/>
              <a:ext cx="149675" cy="985223"/>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20909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C88B09-2C54-4FF5-B1EB-E06DC3EE30A8}"/>
              </a:ext>
            </a:extLst>
          </p:cNvPr>
          <p:cNvPicPr>
            <a:picLocks noChangeAspect="1"/>
          </p:cNvPicPr>
          <p:nvPr/>
        </p:nvPicPr>
        <p:blipFill>
          <a:blip r:embed="rId3"/>
          <a:stretch>
            <a:fillRect/>
          </a:stretch>
        </p:blipFill>
        <p:spPr>
          <a:xfrm>
            <a:off x="3613549" y="2938431"/>
            <a:ext cx="5312850" cy="1018031"/>
          </a:xfrm>
          <a:prstGeom prst="rect">
            <a:avLst/>
          </a:prstGeom>
        </p:spPr>
      </p:pic>
      <p:sp>
        <p:nvSpPr>
          <p:cNvPr id="18" name="Rectangle 17">
            <a:extLst>
              <a:ext uri="{FF2B5EF4-FFF2-40B4-BE49-F238E27FC236}">
                <a16:creationId xmlns:a16="http://schemas.microsoft.com/office/drawing/2014/main" id="{511E2474-7245-4568-9962-3E4D4323684B}"/>
              </a:ext>
            </a:extLst>
          </p:cNvPr>
          <p:cNvSpPr/>
          <p:nvPr/>
        </p:nvSpPr>
        <p:spPr>
          <a:xfrm>
            <a:off x="-54593" y="0"/>
            <a:ext cx="1630907" cy="5143500"/>
          </a:xfrm>
          <a:prstGeom prst="rect">
            <a:avLst/>
          </a:prstGeom>
          <a:solidFill>
            <a:schemeClr val="accent2">
              <a:lumMod val="5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4EBED-18AE-410D-B07D-6F88EBD98E2E}"/>
              </a:ext>
            </a:extLst>
          </p:cNvPr>
          <p:cNvSpPr>
            <a:spLocks noGrp="1"/>
          </p:cNvSpPr>
          <p:nvPr>
            <p:ph type="title"/>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defTabSz="914400"/>
            <a:r>
              <a:rPr lang="en-US" b="1" kern="1200" dirty="0">
                <a:solidFill>
                  <a:srgbClr val="FFFFFF"/>
                </a:solidFill>
                <a:latin typeface="+mn-lt"/>
                <a:ea typeface="+mj-ea"/>
                <a:cs typeface="+mj-cs"/>
              </a:rPr>
              <a:t>“</a:t>
            </a:r>
            <a:r>
              <a:rPr lang="en-US" b="1" kern="1200" dirty="0" err="1">
                <a:solidFill>
                  <a:srgbClr val="FFFFFF"/>
                </a:solidFill>
                <a:latin typeface="+mn-lt"/>
                <a:ea typeface="+mj-ea"/>
                <a:cs typeface="+mj-cs"/>
              </a:rPr>
              <a:t>Inreach</a:t>
            </a:r>
            <a:r>
              <a:rPr lang="en-US" b="1" kern="1200" dirty="0">
                <a:solidFill>
                  <a:srgbClr val="FFFFFF"/>
                </a:solidFill>
                <a:latin typeface="+mn-lt"/>
                <a:ea typeface="+mj-ea"/>
                <a:cs typeface="+mj-cs"/>
              </a:rPr>
              <a:t>” </a:t>
            </a:r>
            <a:r>
              <a:rPr lang="en-US" b="1" dirty="0">
                <a:solidFill>
                  <a:srgbClr val="FFFFFF"/>
                </a:solidFill>
                <a:latin typeface="+mn-lt"/>
              </a:rPr>
              <a:t>to PCPs</a:t>
            </a:r>
            <a:endParaRPr lang="en-US" b="1" kern="1200" dirty="0">
              <a:solidFill>
                <a:srgbClr val="FFFFFF"/>
              </a:solidFill>
              <a:latin typeface="+mn-lt"/>
              <a:ea typeface="+mj-ea"/>
              <a:cs typeface="+mj-cs"/>
            </a:endParaRPr>
          </a:p>
        </p:txBody>
      </p:sp>
      <p:sp>
        <p:nvSpPr>
          <p:cNvPr id="4" name="Text Placeholder 3">
            <a:extLst>
              <a:ext uri="{FF2B5EF4-FFF2-40B4-BE49-F238E27FC236}">
                <a16:creationId xmlns:a16="http://schemas.microsoft.com/office/drawing/2014/main" id="{34A263ED-7EDD-460C-846C-508F4CEFAAAB}"/>
              </a:ext>
            </a:extLst>
          </p:cNvPr>
          <p:cNvSpPr>
            <a:spLocks noGrp="1"/>
          </p:cNvSpPr>
          <p:nvPr>
            <p:ph type="body" sz="half" idx="2"/>
          </p:nvPr>
        </p:nvSpPr>
        <p:spPr>
          <a:xfrm>
            <a:off x="3037538" y="859395"/>
            <a:ext cx="5668890" cy="1574533"/>
          </a:xfrm>
        </p:spPr>
        <p:txBody>
          <a:bodyPr vert="horz" lIns="91440" tIns="45720" rIns="91440" bIns="45720" rtlCol="0">
            <a:normAutofit fontScale="92.5%" lnSpcReduction="20%"/>
          </a:bodyPr>
          <a:lstStyle/>
          <a:p>
            <a:pPr marL="342900" indent="-228600" defTabSz="914400">
              <a:spcBef>
                <a:spcPts val="1600"/>
              </a:spcBef>
              <a:buFont typeface="Arial" panose="020B0604020202020204" pitchFamily="34" charset="0"/>
              <a:buChar char="•"/>
            </a:pPr>
            <a:r>
              <a:rPr lang="en-US" sz="2900" dirty="0"/>
              <a:t>Reminders set on PCPs’ clinic schedule</a:t>
            </a:r>
          </a:p>
          <a:p>
            <a:pPr marL="342900" indent="-228600" defTabSz="914400">
              <a:spcBef>
                <a:spcPts val="1600"/>
              </a:spcBef>
              <a:buFont typeface="Arial" panose="020B0604020202020204" pitchFamily="34" charset="0"/>
              <a:buChar char="•"/>
            </a:pPr>
            <a:r>
              <a:rPr lang="en-US" sz="2900" dirty="0"/>
              <a:t>Staff messages to PCPs if </a:t>
            </a:r>
            <a:r>
              <a:rPr lang="en-US" sz="2900" dirty="0" err="1"/>
              <a:t>pt</a:t>
            </a:r>
            <a:r>
              <a:rPr lang="en-US" sz="2900" dirty="0"/>
              <a:t> not on schedule</a:t>
            </a:r>
          </a:p>
          <a:p>
            <a:pPr indent="-228600" defTabSz="914400">
              <a:buFont typeface="Arial" panose="020B0604020202020204" pitchFamily="34" charset="0"/>
              <a:buChar char="•"/>
            </a:pPr>
            <a:endParaRPr lang="en-US" sz="1100" dirty="0"/>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5D00209E-5AB2-4286-A57A-87EAE9451A09}"/>
                  </a:ext>
                </a:extLst>
              </p14:cNvPr>
              <p14:cNvContentPartPr/>
              <p14:nvPr/>
            </p14:nvContentPartPr>
            <p14:xfrm>
              <a:off x="7977535" y="3454553"/>
              <a:ext cx="948864" cy="421645"/>
            </p14:xfrm>
          </p:contentPart>
        </mc:Choice>
        <mc:Fallback xmlns="" xmlns:a="http://schemas.openxmlformats.org/drawingml/2006/main" xmlns:r="http://schemas.openxmlformats.org/officeDocument/2006/relationships" xmlns:p="http://schemas.openxmlformats.org/presentationml/2006/main">
          <p:pic>
            <p:nvPicPr>
              <p:cNvPr id="24" name="Ink 23">
                <a:extLst>
                  <a:ext uri="{FF2B5EF4-FFF2-40B4-BE49-F238E27FC236}">
                    <a16:creationId xmlns:a16="http://schemas.microsoft.com/office/drawing/2014/main" id="{5D00209E-5AB2-4286-A57A-87EAE9451A09}"/>
                  </a:ext>
                </a:extLst>
              </p:cNvPr>
              <p:cNvPicPr/>
              <p:nvPr/>
            </p:nvPicPr>
            <p:blipFill>
              <a:blip r:embed="rId5"/>
              <a:stretch>
                <a:fillRect/>
              </a:stretch>
            </p:blipFill>
            <p:spPr>
              <a:xfrm>
                <a:off x="7923540" y="3346531"/>
                <a:ext cx="1056493" cy="637328"/>
              </a:xfrm>
              <a:prstGeom prst="rect">
                <a:avLst/>
              </a:prstGeom>
            </p:spPr>
          </p:pic>
        </mc:Fallback>
      </mc:AlternateContent>
      <p:sp>
        <p:nvSpPr>
          <p:cNvPr id="6" name="Speech Bubble: Rectangle with Corners Rounded 5">
            <a:extLst>
              <a:ext uri="{FF2B5EF4-FFF2-40B4-BE49-F238E27FC236}">
                <a16:creationId xmlns:a16="http://schemas.microsoft.com/office/drawing/2014/main" id="{9A5A5D30-6700-43BF-91A4-D8AED22F1D24}"/>
              </a:ext>
            </a:extLst>
          </p:cNvPr>
          <p:cNvSpPr/>
          <p:nvPr/>
        </p:nvSpPr>
        <p:spPr>
          <a:xfrm>
            <a:off x="437882" y="3625398"/>
            <a:ext cx="2936383" cy="1229932"/>
          </a:xfrm>
          <a:prstGeom prst="wedgeRoundRectCallout">
            <a:avLst>
              <a:gd name="adj1" fmla="val 57237"/>
              <a:gd name="adj2" fmla="val 2814"/>
              <a:gd name="adj3" fmla="val 16667"/>
            </a:avLst>
          </a:prstGeom>
          <a:solidFill>
            <a:schemeClr val="accent2">
              <a:lumMod val="60%"/>
              <a:lumOff val="40%"/>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sz="1600" dirty="0"/>
              <a:t>“I like that it is in the visit note because it is really hard for me to overlook there!” - PCP</a:t>
            </a:r>
            <a:endParaRPr lang="en-US" sz="1200" dirty="0"/>
          </a:p>
        </p:txBody>
      </p:sp>
    </p:spTree>
    <p:extLst>
      <p:ext uri="{BB962C8B-B14F-4D97-AF65-F5344CB8AC3E}">
        <p14:creationId xmlns:p14="http://schemas.microsoft.com/office/powerpoint/2010/main" val="3806896411"/>
      </p:ext>
    </p:extLst>
  </p:cSld>
  <p:clrMapOvr>
    <a:masterClrMapping/>
  </p:clrMapOvr>
  <p:timing>
    <p:tnLst>
      <p:par>
        <p:cTn id="1" dur="indefinite" restart="never" nodeType="tmRoot"/>
      </p:par>
    </p:tnLst>
  </p:timing>
</p:sld>
</file>

<file path=ppt/slides/slide19.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86"/>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023C245-5DDA-4AB4-98EC-D4371A330ACA}"/>
              </a:ext>
            </a:extLst>
          </p:cNvPr>
          <p:cNvGraphicFramePr>
            <a:graphicFrameLocks/>
          </p:cNvGraphicFramePr>
          <p:nvPr/>
        </p:nvGraphicFramePr>
        <p:xfrm>
          <a:off x="87086" y="928870"/>
          <a:ext cx="7415773" cy="4089637"/>
        </p:xfrm>
        <a:graphic>
          <a:graphicData uri="http://purl.oclc.org/ooxml/drawingml/chart">
            <c:chart xmlns:c="http://purl.oclc.org/ooxml/drawingml/chart" xmlns:r="http://purl.oclc.org/ooxml/officeDocument/relationships" r:id="rId3"/>
          </a:graphicData>
        </a:graphic>
      </p:graphicFrame>
      <p:sp>
        <p:nvSpPr>
          <p:cNvPr id="187" name="Google Shape;187;p32"/>
          <p:cNvSpPr txBox="1">
            <a:spLocks noGrp="1"/>
          </p:cNvSpPr>
          <p:nvPr>
            <p:ph type="title"/>
          </p:nvPr>
        </p:nvSpPr>
        <p:spPr>
          <a:xfrm>
            <a:off x="300067" y="2966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Addressing treatment gaps</a:t>
            </a:r>
            <a:endParaRPr b="1" dirty="0">
              <a:latin typeface="+mn-lt"/>
            </a:endParaRPr>
          </a:p>
        </p:txBody>
      </p:sp>
      <p:sp>
        <p:nvSpPr>
          <p:cNvPr id="188" name="Google Shape;188;p32"/>
          <p:cNvSpPr txBox="1"/>
          <p:nvPr/>
        </p:nvSpPr>
        <p:spPr>
          <a:xfrm>
            <a:off x="7318243" y="4236439"/>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accent2">
                    <a:lumMod val="75%"/>
                  </a:schemeClr>
                </a:solidFill>
              </a:rPr>
              <a:t>Patients treated</a:t>
            </a:r>
            <a:endParaRPr sz="1400" b="1" u="sng" dirty="0">
              <a:solidFill>
                <a:schemeClr val="accent2">
                  <a:lumMod val="75%"/>
                </a:schemeClr>
              </a:solidFill>
            </a:endParaRPr>
          </a:p>
        </p:txBody>
      </p:sp>
      <p:sp>
        <p:nvSpPr>
          <p:cNvPr id="190" name="Google Shape;190;p32"/>
          <p:cNvSpPr txBox="1"/>
          <p:nvPr/>
        </p:nvSpPr>
        <p:spPr>
          <a:xfrm>
            <a:off x="7344331" y="3668892"/>
            <a:ext cx="1659568"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3">
                    <a:lumMod val="40%"/>
                    <a:lumOff val="60%"/>
                  </a:schemeClr>
                </a:solidFill>
              </a:rPr>
              <a:t>Treatment ordered (not yet given)</a:t>
            </a:r>
            <a:endParaRPr sz="1400" b="1" dirty="0">
              <a:solidFill>
                <a:schemeClr val="accent3">
                  <a:lumMod val="40%"/>
                  <a:lumOff val="60%"/>
                </a:schemeClr>
              </a:solidFill>
            </a:endParaRPr>
          </a:p>
        </p:txBody>
      </p:sp>
      <p:sp>
        <p:nvSpPr>
          <p:cNvPr id="191" name="Google Shape;191;p32"/>
          <p:cNvSpPr txBox="1"/>
          <p:nvPr/>
        </p:nvSpPr>
        <p:spPr>
          <a:xfrm>
            <a:off x="7351759" y="3401865"/>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1">
                    <a:lumMod val="75%"/>
                  </a:schemeClr>
                </a:solidFill>
              </a:rPr>
              <a:t>Patient declined</a:t>
            </a:r>
            <a:endParaRPr sz="1400" b="1" dirty="0">
              <a:solidFill>
                <a:schemeClr val="accent1">
                  <a:lumMod val="75%"/>
                </a:schemeClr>
              </a:solidFill>
            </a:endParaRPr>
          </a:p>
        </p:txBody>
      </p:sp>
      <p:sp>
        <p:nvSpPr>
          <p:cNvPr id="192" name="Google Shape;192;p32"/>
          <p:cNvSpPr txBox="1"/>
          <p:nvPr/>
        </p:nvSpPr>
        <p:spPr>
          <a:xfrm>
            <a:off x="7364109" y="2563440"/>
            <a:ext cx="1554600" cy="29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4"/>
                </a:solidFill>
              </a:rPr>
              <a:t>Pts become inappropriate for treatment</a:t>
            </a:r>
            <a:endParaRPr sz="1400" b="1" dirty="0">
              <a:solidFill>
                <a:schemeClr val="accent4"/>
              </a:solidFill>
            </a:endParaRPr>
          </a:p>
        </p:txBody>
      </p:sp>
      <p:cxnSp>
        <p:nvCxnSpPr>
          <p:cNvPr id="193" name="Google Shape;193;p32"/>
          <p:cNvCxnSpPr>
            <a:cxnSpLocks/>
          </p:cNvCxnSpPr>
          <p:nvPr/>
        </p:nvCxnSpPr>
        <p:spPr>
          <a:xfrm flipV="1">
            <a:off x="422985" y="2833980"/>
            <a:ext cx="6950428" cy="35235"/>
          </a:xfrm>
          <a:prstGeom prst="straightConnector1">
            <a:avLst/>
          </a:prstGeom>
          <a:noFill/>
          <a:ln w="19050" cap="flat" cmpd="sng">
            <a:solidFill>
              <a:schemeClr val="dk2"/>
            </a:solidFill>
            <a:prstDash val="solid"/>
            <a:round/>
            <a:headEnd type="none" w="med" len="med"/>
            <a:tailEnd type="none" w="med" len="med"/>
          </a:ln>
        </p:spPr>
      </p:cxnSp>
      <p:sp>
        <p:nvSpPr>
          <p:cNvPr id="194" name="Google Shape;194;p32"/>
          <p:cNvSpPr txBox="1"/>
          <p:nvPr/>
        </p:nvSpPr>
        <p:spPr>
          <a:xfrm>
            <a:off x="520398" y="2549115"/>
            <a:ext cx="10287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bg2"/>
                </a:solidFill>
              </a:rPr>
              <a:t>Goal</a:t>
            </a:r>
            <a:endParaRPr sz="1200" b="1" dirty="0">
              <a:solidFill>
                <a:schemeClr val="bg2"/>
              </a:solidFill>
            </a:endParaRPr>
          </a:p>
        </p:txBody>
      </p:sp>
      <p:cxnSp>
        <p:nvCxnSpPr>
          <p:cNvPr id="195" name="Google Shape;195;p32"/>
          <p:cNvCxnSpPr>
            <a:cxnSpLocks/>
          </p:cNvCxnSpPr>
          <p:nvPr/>
        </p:nvCxnSpPr>
        <p:spPr>
          <a:xfrm>
            <a:off x="1034748" y="3918775"/>
            <a:ext cx="53823" cy="752088"/>
          </a:xfrm>
          <a:prstGeom prst="straightConnector1">
            <a:avLst/>
          </a:prstGeom>
          <a:noFill/>
          <a:ln w="9525" cap="flat" cmpd="sng">
            <a:solidFill>
              <a:schemeClr val="dk2"/>
            </a:solidFill>
            <a:prstDash val="solid"/>
            <a:round/>
            <a:headEnd type="none" w="med" len="med"/>
            <a:tailEnd type="triangle" w="med" len="med"/>
          </a:ln>
        </p:spPr>
      </p:cxnSp>
      <p:pic>
        <p:nvPicPr>
          <p:cNvPr id="198" name="Google Shape;198;p32"/>
          <p:cNvPicPr preferRelativeResize="0"/>
          <p:nvPr/>
        </p:nvPicPr>
        <p:blipFill>
          <a:blip r:embed="rId4">
            <a:alphaModFix/>
          </a:blip>
          <a:stretch>
            <a:fillRect/>
          </a:stretch>
        </p:blipFill>
        <p:spPr>
          <a:xfrm>
            <a:off x="697798" y="3332365"/>
            <a:ext cx="544499" cy="526849"/>
          </a:xfrm>
          <a:prstGeom prst="rect">
            <a:avLst/>
          </a:prstGeom>
          <a:noFill/>
          <a:ln>
            <a:noFill/>
          </a:ln>
        </p:spPr>
      </p:pic>
      <p:grpSp>
        <p:nvGrpSpPr>
          <p:cNvPr id="2" name="Group 1">
            <a:extLst>
              <a:ext uri="{FF2B5EF4-FFF2-40B4-BE49-F238E27FC236}">
                <a16:creationId xmlns:a16="http://schemas.microsoft.com/office/drawing/2014/main" id="{60AC49C2-7611-4027-9B12-E2538DF8AF4A}"/>
              </a:ext>
            </a:extLst>
          </p:cNvPr>
          <p:cNvGrpSpPr/>
          <p:nvPr/>
        </p:nvGrpSpPr>
        <p:grpSpPr>
          <a:xfrm>
            <a:off x="4142315" y="1712316"/>
            <a:ext cx="801525" cy="1753830"/>
            <a:chOff x="4142315" y="1712316"/>
            <a:chExt cx="801525" cy="1753830"/>
          </a:xfrm>
        </p:grpSpPr>
        <p:cxnSp>
          <p:nvCxnSpPr>
            <p:cNvPr id="197" name="Google Shape;197;p32"/>
            <p:cNvCxnSpPr>
              <a:cxnSpLocks/>
              <a:stCxn id="199" idx="2"/>
            </p:cNvCxnSpPr>
            <p:nvPr/>
          </p:nvCxnSpPr>
          <p:spPr>
            <a:xfrm flipH="1">
              <a:off x="4472473" y="2032416"/>
              <a:ext cx="70605" cy="1433730"/>
            </a:xfrm>
            <a:prstGeom prst="straightConnector1">
              <a:avLst/>
            </a:prstGeom>
            <a:noFill/>
            <a:ln w="9525" cap="flat" cmpd="sng">
              <a:solidFill>
                <a:schemeClr val="dk2"/>
              </a:solidFill>
              <a:prstDash val="solid"/>
              <a:round/>
              <a:headEnd type="none" w="med" len="med"/>
              <a:tailEnd type="triangle" w="med" len="med"/>
            </a:ln>
          </p:spPr>
        </p:cxnSp>
        <p:pic>
          <p:nvPicPr>
            <p:cNvPr id="199" name="Google Shape;199;p32"/>
            <p:cNvPicPr preferRelativeResize="0"/>
            <p:nvPr/>
          </p:nvPicPr>
          <p:blipFill>
            <a:blip r:embed="rId5">
              <a:alphaModFix/>
            </a:blip>
            <a:stretch>
              <a:fillRect/>
            </a:stretch>
          </p:blipFill>
          <p:spPr>
            <a:xfrm>
              <a:off x="4142315" y="1712316"/>
              <a:ext cx="801525" cy="320100"/>
            </a:xfrm>
            <a:prstGeom prst="rect">
              <a:avLst/>
            </a:prstGeom>
            <a:noFill/>
            <a:ln>
              <a:noFill/>
            </a:ln>
          </p:spPr>
        </p:pic>
      </p:grpSp>
      <p:grpSp>
        <p:nvGrpSpPr>
          <p:cNvPr id="200" name="Google Shape;200;p32"/>
          <p:cNvGrpSpPr/>
          <p:nvPr/>
        </p:nvGrpSpPr>
        <p:grpSpPr>
          <a:xfrm>
            <a:off x="3474052" y="2271748"/>
            <a:ext cx="697192" cy="458389"/>
            <a:chOff x="1384080" y="1643823"/>
            <a:chExt cx="896825" cy="572699"/>
          </a:xfrm>
        </p:grpSpPr>
        <p:pic>
          <p:nvPicPr>
            <p:cNvPr id="201" name="Google Shape;201;p32"/>
            <p:cNvPicPr preferRelativeResize="0"/>
            <p:nvPr/>
          </p:nvPicPr>
          <p:blipFill rotWithShape="1">
            <a:blip r:embed="rId6">
              <a:alphaModFix/>
            </a:blip>
            <a:srcRect t="16.444%" b="17.779%"/>
            <a:stretch/>
          </p:blipFill>
          <p:spPr>
            <a:xfrm>
              <a:off x="1384080" y="1643823"/>
              <a:ext cx="896825" cy="572699"/>
            </a:xfrm>
            <a:prstGeom prst="rect">
              <a:avLst/>
            </a:prstGeom>
            <a:noFill/>
            <a:ln>
              <a:noFill/>
            </a:ln>
          </p:spPr>
        </p:pic>
        <p:sp>
          <p:nvSpPr>
            <p:cNvPr id="202" name="Google Shape;202;p32"/>
            <p:cNvSpPr txBox="1"/>
            <p:nvPr/>
          </p:nvSpPr>
          <p:spPr>
            <a:xfrm>
              <a:off x="1510205" y="1918300"/>
              <a:ext cx="770698" cy="1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bg1"/>
                  </a:solidFill>
                </a:rPr>
                <a:t>CLINIC</a:t>
              </a:r>
              <a:endParaRPr sz="900" b="1" dirty="0">
                <a:solidFill>
                  <a:schemeClr val="bg1"/>
                </a:solidFill>
              </a:endParaRPr>
            </a:p>
          </p:txBody>
        </p:sp>
      </p:grpSp>
      <p:cxnSp>
        <p:nvCxnSpPr>
          <p:cNvPr id="203" name="Google Shape;203;p32"/>
          <p:cNvCxnSpPr>
            <a:cxnSpLocks/>
          </p:cNvCxnSpPr>
          <p:nvPr/>
        </p:nvCxnSpPr>
        <p:spPr>
          <a:xfrm>
            <a:off x="3847607" y="2679442"/>
            <a:ext cx="149675" cy="985223"/>
          </a:xfrm>
          <a:prstGeom prst="straightConnector1">
            <a:avLst/>
          </a:prstGeom>
          <a:noFill/>
          <a:ln w="9525" cap="flat" cmpd="sng">
            <a:solidFill>
              <a:schemeClr val="dk2"/>
            </a:solidFill>
            <a:prstDash val="solid"/>
            <a:round/>
            <a:headEnd type="none" w="med" len="med"/>
            <a:tailEnd type="triangle" w="med" len="med"/>
          </a:ln>
        </p:spPr>
      </p:cxnSp>
      <p:sp>
        <p:nvSpPr>
          <p:cNvPr id="7" name="TextBox 6">
            <a:extLst>
              <a:ext uri="{FF2B5EF4-FFF2-40B4-BE49-F238E27FC236}">
                <a16:creationId xmlns:a16="http://schemas.microsoft.com/office/drawing/2014/main" id="{C43C71FB-CE91-400D-B5CC-5CA41F9DF807}"/>
              </a:ext>
            </a:extLst>
          </p:cNvPr>
          <p:cNvSpPr txBox="1"/>
          <p:nvPr/>
        </p:nvSpPr>
        <p:spPr>
          <a:xfrm>
            <a:off x="187668" y="969600"/>
            <a:ext cx="433312" cy="230832"/>
          </a:xfrm>
          <a:prstGeom prst="rect">
            <a:avLst/>
          </a:prstGeom>
          <a:noFill/>
        </p:spPr>
        <p:txBody>
          <a:bodyPr wrap="square" rtlCol="0">
            <a:spAutoFit/>
          </a:bodyPr>
          <a:lstStyle/>
          <a:p>
            <a:r>
              <a:rPr lang="en-US" sz="900" dirty="0"/>
              <a:t>94</a:t>
            </a:r>
          </a:p>
        </p:txBody>
      </p:sp>
      <p:sp>
        <p:nvSpPr>
          <p:cNvPr id="29" name="TextBox 28">
            <a:extLst>
              <a:ext uri="{FF2B5EF4-FFF2-40B4-BE49-F238E27FC236}">
                <a16:creationId xmlns:a16="http://schemas.microsoft.com/office/drawing/2014/main" id="{64FF4238-243E-4840-BFC0-D1DFCD6B53D5}"/>
              </a:ext>
            </a:extLst>
          </p:cNvPr>
          <p:cNvSpPr txBox="1"/>
          <p:nvPr/>
        </p:nvSpPr>
        <p:spPr>
          <a:xfrm>
            <a:off x="194017" y="2754164"/>
            <a:ext cx="433312" cy="230832"/>
          </a:xfrm>
          <a:prstGeom prst="rect">
            <a:avLst/>
          </a:prstGeom>
          <a:noFill/>
        </p:spPr>
        <p:txBody>
          <a:bodyPr wrap="square" rtlCol="0">
            <a:spAutoFit/>
          </a:bodyPr>
          <a:lstStyle/>
          <a:p>
            <a:r>
              <a:rPr lang="en-US" sz="900" dirty="0"/>
              <a:t>47</a:t>
            </a:r>
          </a:p>
        </p:txBody>
      </p:sp>
      <p:sp>
        <p:nvSpPr>
          <p:cNvPr id="8" name="TextBox 7">
            <a:extLst>
              <a:ext uri="{FF2B5EF4-FFF2-40B4-BE49-F238E27FC236}">
                <a16:creationId xmlns:a16="http://schemas.microsoft.com/office/drawing/2014/main" id="{BFBD0FC8-68AA-48D3-BCCB-92324A22FF57}"/>
              </a:ext>
            </a:extLst>
          </p:cNvPr>
          <p:cNvSpPr txBox="1"/>
          <p:nvPr/>
        </p:nvSpPr>
        <p:spPr>
          <a:xfrm>
            <a:off x="7081062" y="4236439"/>
            <a:ext cx="390489" cy="253916"/>
          </a:xfrm>
          <a:prstGeom prst="rect">
            <a:avLst/>
          </a:prstGeom>
          <a:noFill/>
        </p:spPr>
        <p:txBody>
          <a:bodyPr wrap="square" rtlCol="0">
            <a:spAutoFit/>
          </a:bodyPr>
          <a:lstStyle/>
          <a:p>
            <a:r>
              <a:rPr lang="en-US" sz="1050" dirty="0"/>
              <a:t>17</a:t>
            </a:r>
          </a:p>
        </p:txBody>
      </p:sp>
      <p:sp>
        <p:nvSpPr>
          <p:cNvPr id="31" name="TextBox 30">
            <a:extLst>
              <a:ext uri="{FF2B5EF4-FFF2-40B4-BE49-F238E27FC236}">
                <a16:creationId xmlns:a16="http://schemas.microsoft.com/office/drawing/2014/main" id="{D70D3D82-628D-448E-ADC8-BBC1976FB21F}"/>
              </a:ext>
            </a:extLst>
          </p:cNvPr>
          <p:cNvSpPr txBox="1"/>
          <p:nvPr/>
        </p:nvSpPr>
        <p:spPr>
          <a:xfrm>
            <a:off x="7130822" y="3718676"/>
            <a:ext cx="390489" cy="253916"/>
          </a:xfrm>
          <a:prstGeom prst="rect">
            <a:avLst/>
          </a:prstGeom>
          <a:noFill/>
        </p:spPr>
        <p:txBody>
          <a:bodyPr wrap="square" rtlCol="0">
            <a:spAutoFit/>
          </a:bodyPr>
          <a:lstStyle/>
          <a:p>
            <a:r>
              <a:rPr lang="en-US" sz="1050" dirty="0"/>
              <a:t>4</a:t>
            </a:r>
          </a:p>
        </p:txBody>
      </p:sp>
      <p:sp>
        <p:nvSpPr>
          <p:cNvPr id="32" name="TextBox 31">
            <a:extLst>
              <a:ext uri="{FF2B5EF4-FFF2-40B4-BE49-F238E27FC236}">
                <a16:creationId xmlns:a16="http://schemas.microsoft.com/office/drawing/2014/main" id="{83BE3BE6-4ADC-4785-9E2F-AC587253508E}"/>
              </a:ext>
            </a:extLst>
          </p:cNvPr>
          <p:cNvSpPr txBox="1"/>
          <p:nvPr/>
        </p:nvSpPr>
        <p:spPr>
          <a:xfrm>
            <a:off x="7105940" y="3466146"/>
            <a:ext cx="390489" cy="253916"/>
          </a:xfrm>
          <a:prstGeom prst="rect">
            <a:avLst/>
          </a:prstGeom>
          <a:noFill/>
        </p:spPr>
        <p:txBody>
          <a:bodyPr wrap="square" rtlCol="0">
            <a:spAutoFit/>
          </a:bodyPr>
          <a:lstStyle/>
          <a:p>
            <a:r>
              <a:rPr lang="en-US" sz="1050" dirty="0"/>
              <a:t>8</a:t>
            </a:r>
          </a:p>
        </p:txBody>
      </p:sp>
      <p:sp>
        <p:nvSpPr>
          <p:cNvPr id="33" name="TextBox 32">
            <a:extLst>
              <a:ext uri="{FF2B5EF4-FFF2-40B4-BE49-F238E27FC236}">
                <a16:creationId xmlns:a16="http://schemas.microsoft.com/office/drawing/2014/main" id="{09D948AC-966B-4958-A964-A903AA489A84}"/>
              </a:ext>
            </a:extLst>
          </p:cNvPr>
          <p:cNvSpPr txBox="1"/>
          <p:nvPr/>
        </p:nvSpPr>
        <p:spPr>
          <a:xfrm>
            <a:off x="7105939" y="2932899"/>
            <a:ext cx="390489" cy="253916"/>
          </a:xfrm>
          <a:prstGeom prst="rect">
            <a:avLst/>
          </a:prstGeom>
          <a:noFill/>
        </p:spPr>
        <p:txBody>
          <a:bodyPr wrap="square" rtlCol="0">
            <a:spAutoFit/>
          </a:bodyPr>
          <a:lstStyle/>
          <a:p>
            <a:r>
              <a:rPr lang="en-US" sz="1050" dirty="0"/>
              <a:t>26</a:t>
            </a:r>
          </a:p>
        </p:txBody>
      </p:sp>
      <p:pic>
        <p:nvPicPr>
          <p:cNvPr id="46" name="Picture 45">
            <a:extLst>
              <a:ext uri="{FF2B5EF4-FFF2-40B4-BE49-F238E27FC236}">
                <a16:creationId xmlns:a16="http://schemas.microsoft.com/office/drawing/2014/main" id="{63CA7962-B542-4DFD-92A4-9B90B6186973}"/>
              </a:ext>
            </a:extLst>
          </p:cNvPr>
          <p:cNvPicPr>
            <a:picLocks noChangeAspect="1"/>
          </p:cNvPicPr>
          <p:nvPr/>
        </p:nvPicPr>
        <p:blipFill>
          <a:blip r:embed="rId7"/>
          <a:stretch>
            <a:fillRect/>
          </a:stretch>
        </p:blipFill>
        <p:spPr>
          <a:xfrm>
            <a:off x="1647572" y="2989641"/>
            <a:ext cx="1054973" cy="202151"/>
          </a:xfrm>
          <a:prstGeom prst="rect">
            <a:avLst/>
          </a:prstGeom>
        </p:spPr>
      </p:pic>
      <p:cxnSp>
        <p:nvCxnSpPr>
          <p:cNvPr id="47" name="Google Shape;195;p32">
            <a:extLst>
              <a:ext uri="{FF2B5EF4-FFF2-40B4-BE49-F238E27FC236}">
                <a16:creationId xmlns:a16="http://schemas.microsoft.com/office/drawing/2014/main" id="{49DB9FA1-36E0-47F4-B7CA-921BA62C3C95}"/>
              </a:ext>
            </a:extLst>
          </p:cNvPr>
          <p:cNvCxnSpPr>
            <a:cxnSpLocks/>
            <a:stCxn id="46" idx="2"/>
          </p:cNvCxnSpPr>
          <p:nvPr/>
        </p:nvCxnSpPr>
        <p:spPr>
          <a:xfrm flipH="1">
            <a:off x="1418729" y="3191792"/>
            <a:ext cx="756330" cy="1464778"/>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4172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Shape 60"/>
        <p:cNvGrpSpPr/>
        <p:nvPr/>
      </p:nvGrpSpPr>
      <p:grpSpPr>
        <a:xfrm>
          <a:off x="0" y="0"/>
          <a:ext cx="0" cy="0"/>
          <a:chOff x="0" y="0"/>
          <a:chExt cx="0" cy="0"/>
        </a:xfrm>
      </p:grpSpPr>
      <p:sp>
        <p:nvSpPr>
          <p:cNvPr id="62" name="Google Shape;62;p14"/>
          <p:cNvSpPr txBox="1"/>
          <p:nvPr/>
        </p:nvSpPr>
        <p:spPr>
          <a:xfrm>
            <a:off x="4043213" y="2716393"/>
            <a:ext cx="3483937" cy="2166835"/>
          </a:xfrm>
          <a:prstGeom prst="rect">
            <a:avLst/>
          </a:prstGeom>
        </p:spPr>
        <p:txBody>
          <a:bodyPr spcFirstLastPara="1" vert="horz" lIns="91440" tIns="45720" rIns="91440" bIns="45720" rtlCol="0" anchor="b" anchorCtr="0">
            <a:normAutofit/>
          </a:bodyPr>
          <a:lstStyle/>
          <a:p>
            <a:pPr marL="0" lvl="0" indent="0" defTabSz="914400">
              <a:lnSpc>
                <a:spcPct val="90%"/>
              </a:lnSpc>
              <a:spcBef>
                <a:spcPct val="0%"/>
              </a:spcBef>
              <a:spcAft>
                <a:spcPts val="600"/>
              </a:spcAft>
            </a:pPr>
            <a:r>
              <a:rPr lang="en-US" sz="6000" b="1" dirty="0">
                <a:ea typeface="+mj-ea"/>
                <a:cs typeface="+mj-cs"/>
              </a:rPr>
              <a:t>Sarah</a:t>
            </a:r>
          </a:p>
        </p:txBody>
      </p:sp>
      <p:sp>
        <p:nvSpPr>
          <p:cNvPr id="67" name="Freeform: Shape 66">
            <a:extLst>
              <a:ext uri="{FF2B5EF4-FFF2-40B4-BE49-F238E27FC236}">
                <a16:creationId xmlns:a16="http://schemas.microsoft.com/office/drawing/2014/main" id="{1DB7C82F-AB7E-4F0C-B829-FA1B9C41518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
            </a:srgbClr>
          </a:soli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holding a baby&#10;&#10;Description automatically generated">
            <a:extLst>
              <a:ext uri="{FF2B5EF4-FFF2-40B4-BE49-F238E27FC236}">
                <a16:creationId xmlns:a16="http://schemas.microsoft.com/office/drawing/2014/main" id="{20429B2D-BFD2-493F-ACB9-E7CA8DB83B62}"/>
              </a:ext>
            </a:extLst>
          </p:cNvPr>
          <p:cNvPicPr>
            <a:picLocks noChangeAspect="1"/>
          </p:cNvPicPr>
          <p:nvPr/>
        </p:nvPicPr>
        <p:blipFill rotWithShape="1">
          <a:blip r:embed="rId3"/>
          <a:srcRect t="0.001%" r="-0.002%" b="14.616%"/>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http://schemas.openxmlformats.org/drawingml/2006/main" xmlns:r="http://schemas.openxmlformats.org/officeDocument/2006/relationships" xmlns:p="http://schemas.openxmlformats.org/presentationml/2006/main" xmlns="">
      <p:transition spd="med">
        <p:fade/>
      </p:transition>
    </mc:Fallback>
  </mc:AlternateContent>
  <p:timing>
    <p:tnLst>
      <p:par>
        <p:cTn id="1" dur="indefinite" restart="never" nodeType="tmRoot"/>
      </p:par>
    </p:tnLst>
  </p:timing>
</p:sld>
</file>

<file path=ppt/slides/slide20.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8F14-106A-42FF-838E-35120047A698}"/>
              </a:ext>
            </a:extLst>
          </p:cNvPr>
          <p:cNvSpPr>
            <a:spLocks noGrp="1"/>
          </p:cNvSpPr>
          <p:nvPr>
            <p:ph type="title"/>
          </p:nvPr>
        </p:nvSpPr>
        <p:spPr>
          <a:xfrm>
            <a:off x="311700" y="92430"/>
            <a:ext cx="8520600" cy="572700"/>
          </a:xfrm>
        </p:spPr>
        <p:txBody>
          <a:bodyPr/>
          <a:lstStyle/>
          <a:p>
            <a:pPr algn="ctr"/>
            <a:r>
              <a:rPr lang="en-US" b="1" dirty="0">
                <a:latin typeface="+mn-lt"/>
              </a:rPr>
              <a:t>Computer workstation visuals</a:t>
            </a:r>
          </a:p>
        </p:txBody>
      </p:sp>
      <p:pic>
        <p:nvPicPr>
          <p:cNvPr id="6" name="Picture 5" descr="A close up of text on a white background&#10;&#10;Description automatically generated">
            <a:extLst>
              <a:ext uri="{FF2B5EF4-FFF2-40B4-BE49-F238E27FC236}">
                <a16:creationId xmlns:a16="http://schemas.microsoft.com/office/drawing/2014/main" id="{6D6FBEA0-2E8A-4EE1-8382-7C2A3EAF280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
                    </a14:imgEffect>
                  </a14:imgLayer>
                </a14:imgProps>
              </a:ext>
            </a:extLst>
          </a:blip>
          <a:srcRect t="13.179%" b="15.232%"/>
          <a:stretch/>
        </p:blipFill>
        <p:spPr>
          <a:xfrm>
            <a:off x="492455" y="740194"/>
            <a:ext cx="8168671" cy="4385940"/>
          </a:xfrm>
          <a:prstGeom prst="rect">
            <a:avLst/>
          </a:prstGeom>
        </p:spPr>
      </p:pic>
    </p:spTree>
    <p:extLst>
      <p:ext uri="{BB962C8B-B14F-4D97-AF65-F5344CB8AC3E}">
        <p14:creationId xmlns:p14="http://schemas.microsoft.com/office/powerpoint/2010/main" val="3020163703"/>
      </p:ext>
    </p:extLst>
  </p:cSld>
  <p:clrMapOvr>
    <a:masterClrMapping/>
  </p:clrMapOvr>
  <p:timing>
    <p:tnLst>
      <p:par>
        <p:cTn id="1" dur="indefinite" restart="never" nodeType="tmRoot"/>
      </p:par>
    </p:tnLst>
  </p:timing>
</p:sld>
</file>

<file path=ppt/slides/slide21.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186"/>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023C245-5DDA-4AB4-98EC-D4371A330ACA}"/>
              </a:ext>
            </a:extLst>
          </p:cNvPr>
          <p:cNvGraphicFramePr>
            <a:graphicFrameLocks/>
          </p:cNvGraphicFramePr>
          <p:nvPr/>
        </p:nvGraphicFramePr>
        <p:xfrm>
          <a:off x="87086" y="928870"/>
          <a:ext cx="7415773" cy="4089637"/>
        </p:xfrm>
        <a:graphic>
          <a:graphicData uri="http://purl.oclc.org/ooxml/drawingml/chart">
            <c:chart xmlns:c="http://purl.oclc.org/ooxml/drawingml/chart" xmlns:r="http://purl.oclc.org/ooxml/officeDocument/relationships" r:id="rId3"/>
          </a:graphicData>
        </a:graphic>
      </p:graphicFrame>
      <p:sp>
        <p:nvSpPr>
          <p:cNvPr id="187" name="Google Shape;187;p32"/>
          <p:cNvSpPr txBox="1">
            <a:spLocks noGrp="1"/>
          </p:cNvSpPr>
          <p:nvPr>
            <p:ph type="title"/>
          </p:nvPr>
        </p:nvSpPr>
        <p:spPr>
          <a:xfrm>
            <a:off x="300067" y="2966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Addressing treatment gaps</a:t>
            </a:r>
            <a:endParaRPr b="1" dirty="0">
              <a:latin typeface="+mn-lt"/>
            </a:endParaRPr>
          </a:p>
        </p:txBody>
      </p:sp>
      <p:sp>
        <p:nvSpPr>
          <p:cNvPr id="188" name="Google Shape;188;p32"/>
          <p:cNvSpPr txBox="1"/>
          <p:nvPr/>
        </p:nvSpPr>
        <p:spPr>
          <a:xfrm>
            <a:off x="7318243" y="4236439"/>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chemeClr val="accent2">
                    <a:lumMod val="75%"/>
                  </a:schemeClr>
                </a:solidFill>
              </a:rPr>
              <a:t>Patients treated</a:t>
            </a:r>
            <a:endParaRPr sz="1400" b="1" u="sng" dirty="0">
              <a:solidFill>
                <a:schemeClr val="accent2">
                  <a:lumMod val="75%"/>
                </a:schemeClr>
              </a:solidFill>
            </a:endParaRPr>
          </a:p>
        </p:txBody>
      </p:sp>
      <p:sp>
        <p:nvSpPr>
          <p:cNvPr id="190" name="Google Shape;190;p32"/>
          <p:cNvSpPr txBox="1"/>
          <p:nvPr/>
        </p:nvSpPr>
        <p:spPr>
          <a:xfrm>
            <a:off x="7344331" y="3668892"/>
            <a:ext cx="1659568"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3">
                    <a:lumMod val="40%"/>
                    <a:lumOff val="60%"/>
                  </a:schemeClr>
                </a:solidFill>
              </a:rPr>
              <a:t>Treatment ordered (not yet given)</a:t>
            </a:r>
            <a:endParaRPr sz="1400" b="1" dirty="0">
              <a:solidFill>
                <a:schemeClr val="accent3">
                  <a:lumMod val="40%"/>
                  <a:lumOff val="60%"/>
                </a:schemeClr>
              </a:solidFill>
            </a:endParaRPr>
          </a:p>
        </p:txBody>
      </p:sp>
      <p:sp>
        <p:nvSpPr>
          <p:cNvPr id="191" name="Google Shape;191;p32"/>
          <p:cNvSpPr txBox="1"/>
          <p:nvPr/>
        </p:nvSpPr>
        <p:spPr>
          <a:xfrm>
            <a:off x="7351759" y="3401865"/>
            <a:ext cx="1554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1">
                    <a:lumMod val="75%"/>
                  </a:schemeClr>
                </a:solidFill>
              </a:rPr>
              <a:t>Patient declined</a:t>
            </a:r>
            <a:endParaRPr sz="1400" b="1" dirty="0">
              <a:solidFill>
                <a:schemeClr val="accent1">
                  <a:lumMod val="75%"/>
                </a:schemeClr>
              </a:solidFill>
            </a:endParaRPr>
          </a:p>
        </p:txBody>
      </p:sp>
      <p:sp>
        <p:nvSpPr>
          <p:cNvPr id="192" name="Google Shape;192;p32"/>
          <p:cNvSpPr txBox="1"/>
          <p:nvPr/>
        </p:nvSpPr>
        <p:spPr>
          <a:xfrm>
            <a:off x="7364109" y="2563440"/>
            <a:ext cx="1554600" cy="29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accent4"/>
                </a:solidFill>
              </a:rPr>
              <a:t>Pts become inappropriate for treatment</a:t>
            </a:r>
            <a:endParaRPr sz="1400" b="1" dirty="0">
              <a:solidFill>
                <a:schemeClr val="accent4"/>
              </a:solidFill>
            </a:endParaRPr>
          </a:p>
        </p:txBody>
      </p:sp>
      <p:cxnSp>
        <p:nvCxnSpPr>
          <p:cNvPr id="193" name="Google Shape;193;p32"/>
          <p:cNvCxnSpPr>
            <a:cxnSpLocks/>
          </p:cNvCxnSpPr>
          <p:nvPr/>
        </p:nvCxnSpPr>
        <p:spPr>
          <a:xfrm flipV="1">
            <a:off x="422985" y="2833980"/>
            <a:ext cx="6950428" cy="35235"/>
          </a:xfrm>
          <a:prstGeom prst="straightConnector1">
            <a:avLst/>
          </a:prstGeom>
          <a:noFill/>
          <a:ln w="19050" cap="flat" cmpd="sng">
            <a:solidFill>
              <a:schemeClr val="dk2"/>
            </a:solidFill>
            <a:prstDash val="solid"/>
            <a:round/>
            <a:headEnd type="none" w="med" len="med"/>
            <a:tailEnd type="none" w="med" len="med"/>
          </a:ln>
        </p:spPr>
      </p:cxnSp>
      <p:sp>
        <p:nvSpPr>
          <p:cNvPr id="194" name="Google Shape;194;p32"/>
          <p:cNvSpPr txBox="1"/>
          <p:nvPr/>
        </p:nvSpPr>
        <p:spPr>
          <a:xfrm>
            <a:off x="520398" y="2549115"/>
            <a:ext cx="10287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bg2"/>
                </a:solidFill>
              </a:rPr>
              <a:t>Goal</a:t>
            </a:r>
            <a:endParaRPr sz="1200" b="1" dirty="0">
              <a:solidFill>
                <a:schemeClr val="bg2"/>
              </a:solidFill>
            </a:endParaRPr>
          </a:p>
        </p:txBody>
      </p:sp>
      <p:cxnSp>
        <p:nvCxnSpPr>
          <p:cNvPr id="195" name="Google Shape;195;p32"/>
          <p:cNvCxnSpPr>
            <a:cxnSpLocks/>
          </p:cNvCxnSpPr>
          <p:nvPr/>
        </p:nvCxnSpPr>
        <p:spPr>
          <a:xfrm>
            <a:off x="1034748" y="3918775"/>
            <a:ext cx="53823" cy="752088"/>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32"/>
          <p:cNvCxnSpPr>
            <a:cxnSpLocks/>
            <a:stCxn id="199" idx="2"/>
          </p:cNvCxnSpPr>
          <p:nvPr/>
        </p:nvCxnSpPr>
        <p:spPr>
          <a:xfrm flipH="1">
            <a:off x="4472473" y="2032416"/>
            <a:ext cx="70605" cy="1433730"/>
          </a:xfrm>
          <a:prstGeom prst="straightConnector1">
            <a:avLst/>
          </a:prstGeom>
          <a:noFill/>
          <a:ln w="9525" cap="flat" cmpd="sng">
            <a:solidFill>
              <a:schemeClr val="dk2"/>
            </a:solidFill>
            <a:prstDash val="solid"/>
            <a:round/>
            <a:headEnd type="none" w="med" len="med"/>
            <a:tailEnd type="triangle" w="med" len="med"/>
          </a:ln>
        </p:spPr>
      </p:cxnSp>
      <p:pic>
        <p:nvPicPr>
          <p:cNvPr id="198" name="Google Shape;198;p32"/>
          <p:cNvPicPr preferRelativeResize="0"/>
          <p:nvPr/>
        </p:nvPicPr>
        <p:blipFill>
          <a:blip r:embed="rId4">
            <a:alphaModFix/>
          </a:blip>
          <a:stretch>
            <a:fillRect/>
          </a:stretch>
        </p:blipFill>
        <p:spPr>
          <a:xfrm>
            <a:off x="697798" y="3332365"/>
            <a:ext cx="544499" cy="526849"/>
          </a:xfrm>
          <a:prstGeom prst="rect">
            <a:avLst/>
          </a:prstGeom>
          <a:noFill/>
          <a:ln>
            <a:noFill/>
          </a:ln>
        </p:spPr>
      </p:pic>
      <p:pic>
        <p:nvPicPr>
          <p:cNvPr id="199" name="Google Shape;199;p32"/>
          <p:cNvPicPr preferRelativeResize="0"/>
          <p:nvPr/>
        </p:nvPicPr>
        <p:blipFill>
          <a:blip r:embed="rId5">
            <a:alphaModFix/>
          </a:blip>
          <a:stretch>
            <a:fillRect/>
          </a:stretch>
        </p:blipFill>
        <p:spPr>
          <a:xfrm>
            <a:off x="4142315" y="1712316"/>
            <a:ext cx="801525" cy="320100"/>
          </a:xfrm>
          <a:prstGeom prst="rect">
            <a:avLst/>
          </a:prstGeom>
          <a:noFill/>
          <a:ln>
            <a:noFill/>
          </a:ln>
        </p:spPr>
      </p:pic>
      <p:grpSp>
        <p:nvGrpSpPr>
          <p:cNvPr id="200" name="Google Shape;200;p32"/>
          <p:cNvGrpSpPr/>
          <p:nvPr/>
        </p:nvGrpSpPr>
        <p:grpSpPr>
          <a:xfrm>
            <a:off x="3474052" y="2271748"/>
            <a:ext cx="697192" cy="458389"/>
            <a:chOff x="1384080" y="1643823"/>
            <a:chExt cx="896825" cy="572699"/>
          </a:xfrm>
        </p:grpSpPr>
        <p:pic>
          <p:nvPicPr>
            <p:cNvPr id="201" name="Google Shape;201;p32"/>
            <p:cNvPicPr preferRelativeResize="0"/>
            <p:nvPr/>
          </p:nvPicPr>
          <p:blipFill rotWithShape="1">
            <a:blip r:embed="rId6">
              <a:alphaModFix/>
            </a:blip>
            <a:srcRect t="16.444%" b="17.779%"/>
            <a:stretch/>
          </p:blipFill>
          <p:spPr>
            <a:xfrm>
              <a:off x="1384080" y="1643823"/>
              <a:ext cx="896825" cy="572699"/>
            </a:xfrm>
            <a:prstGeom prst="rect">
              <a:avLst/>
            </a:prstGeom>
            <a:noFill/>
            <a:ln>
              <a:noFill/>
            </a:ln>
          </p:spPr>
        </p:pic>
        <p:sp>
          <p:nvSpPr>
            <p:cNvPr id="202" name="Google Shape;202;p32"/>
            <p:cNvSpPr txBox="1"/>
            <p:nvPr/>
          </p:nvSpPr>
          <p:spPr>
            <a:xfrm>
              <a:off x="1510205" y="1918300"/>
              <a:ext cx="770698" cy="1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bg1"/>
                  </a:solidFill>
                </a:rPr>
                <a:t>CLINIC</a:t>
              </a:r>
              <a:endParaRPr sz="900" b="1" dirty="0">
                <a:solidFill>
                  <a:schemeClr val="bg1"/>
                </a:solidFill>
              </a:endParaRPr>
            </a:p>
          </p:txBody>
        </p:sp>
      </p:grpSp>
      <p:cxnSp>
        <p:nvCxnSpPr>
          <p:cNvPr id="203" name="Google Shape;203;p32"/>
          <p:cNvCxnSpPr>
            <a:cxnSpLocks/>
          </p:cNvCxnSpPr>
          <p:nvPr/>
        </p:nvCxnSpPr>
        <p:spPr>
          <a:xfrm>
            <a:off x="3847607" y="2679442"/>
            <a:ext cx="149675" cy="985223"/>
          </a:xfrm>
          <a:prstGeom prst="straightConnector1">
            <a:avLst/>
          </a:prstGeom>
          <a:noFill/>
          <a:ln w="9525" cap="flat" cmpd="sng">
            <a:solidFill>
              <a:schemeClr val="dk2"/>
            </a:solidFill>
            <a:prstDash val="solid"/>
            <a:round/>
            <a:headEnd type="none" w="med" len="med"/>
            <a:tailEnd type="triangle" w="med" len="med"/>
          </a:ln>
        </p:spPr>
      </p:cxnSp>
      <p:grpSp>
        <p:nvGrpSpPr>
          <p:cNvPr id="2" name="Group 1">
            <a:extLst>
              <a:ext uri="{FF2B5EF4-FFF2-40B4-BE49-F238E27FC236}">
                <a16:creationId xmlns:a16="http://schemas.microsoft.com/office/drawing/2014/main" id="{FBE1D451-BDEC-4113-8CEC-2DC31A36DF3F}"/>
              </a:ext>
            </a:extLst>
          </p:cNvPr>
          <p:cNvGrpSpPr/>
          <p:nvPr/>
        </p:nvGrpSpPr>
        <p:grpSpPr>
          <a:xfrm>
            <a:off x="5489499" y="1550918"/>
            <a:ext cx="758602" cy="1434078"/>
            <a:chOff x="5489499" y="1550918"/>
            <a:chExt cx="758602" cy="1434078"/>
          </a:xfrm>
        </p:grpSpPr>
        <p:cxnSp>
          <p:nvCxnSpPr>
            <p:cNvPr id="205" name="Google Shape;205;p32"/>
            <p:cNvCxnSpPr>
              <a:cxnSpLocks/>
            </p:cNvCxnSpPr>
            <p:nvPr/>
          </p:nvCxnSpPr>
          <p:spPr>
            <a:xfrm flipH="1">
              <a:off x="5794840" y="2127568"/>
              <a:ext cx="51806" cy="857428"/>
            </a:xfrm>
            <a:prstGeom prst="straightConnector1">
              <a:avLst/>
            </a:prstGeom>
            <a:noFill/>
            <a:ln w="9525" cap="flat" cmpd="sng">
              <a:solidFill>
                <a:schemeClr val="dk2"/>
              </a:solidFill>
              <a:prstDash val="solid"/>
              <a:round/>
              <a:headEnd type="none" w="med" len="med"/>
              <a:tailEnd type="triangle" w="med" len="med"/>
            </a:ln>
          </p:spPr>
        </p:cxnSp>
        <p:pic>
          <p:nvPicPr>
            <p:cNvPr id="5" name="Graphic 4" descr="Graduation cap">
              <a:extLst>
                <a:ext uri="{FF2B5EF4-FFF2-40B4-BE49-F238E27FC236}">
                  <a16:creationId xmlns:a16="http://schemas.microsoft.com/office/drawing/2014/main" id="{451159B2-03BB-4465-9F9F-27A43D1BA3BE}"/>
                </a:ext>
              </a:extLst>
            </p:cNvPr>
            <p:cNvPicPr>
              <a:picLocks noChangeAspect="1"/>
            </p:cNvPicPr>
            <p:nvPr/>
          </p:nvPicPr>
          <p:blipFill>
            <a:blip r:embed="rId7">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8"/>
                </a:ext>
              </a:extLst>
            </a:blip>
            <a:stretch>
              <a:fillRect/>
            </a:stretch>
          </p:blipFill>
          <p:spPr>
            <a:xfrm>
              <a:off x="5489499" y="1550918"/>
              <a:ext cx="758602" cy="758602"/>
            </a:xfrm>
            <a:prstGeom prst="rect">
              <a:avLst/>
            </a:prstGeom>
          </p:spPr>
        </p:pic>
      </p:grpSp>
      <p:sp>
        <p:nvSpPr>
          <p:cNvPr id="7" name="TextBox 6">
            <a:extLst>
              <a:ext uri="{FF2B5EF4-FFF2-40B4-BE49-F238E27FC236}">
                <a16:creationId xmlns:a16="http://schemas.microsoft.com/office/drawing/2014/main" id="{C43C71FB-CE91-400D-B5CC-5CA41F9DF807}"/>
              </a:ext>
            </a:extLst>
          </p:cNvPr>
          <p:cNvSpPr txBox="1"/>
          <p:nvPr/>
        </p:nvSpPr>
        <p:spPr>
          <a:xfrm>
            <a:off x="187668" y="969600"/>
            <a:ext cx="433312" cy="230832"/>
          </a:xfrm>
          <a:prstGeom prst="rect">
            <a:avLst/>
          </a:prstGeom>
          <a:noFill/>
        </p:spPr>
        <p:txBody>
          <a:bodyPr wrap="square" rtlCol="0">
            <a:spAutoFit/>
          </a:bodyPr>
          <a:lstStyle/>
          <a:p>
            <a:r>
              <a:rPr lang="en-US" sz="900" dirty="0"/>
              <a:t>94</a:t>
            </a:r>
          </a:p>
        </p:txBody>
      </p:sp>
      <p:sp>
        <p:nvSpPr>
          <p:cNvPr id="29" name="TextBox 28">
            <a:extLst>
              <a:ext uri="{FF2B5EF4-FFF2-40B4-BE49-F238E27FC236}">
                <a16:creationId xmlns:a16="http://schemas.microsoft.com/office/drawing/2014/main" id="{64FF4238-243E-4840-BFC0-D1DFCD6B53D5}"/>
              </a:ext>
            </a:extLst>
          </p:cNvPr>
          <p:cNvSpPr txBox="1"/>
          <p:nvPr/>
        </p:nvSpPr>
        <p:spPr>
          <a:xfrm>
            <a:off x="194017" y="2754164"/>
            <a:ext cx="433312" cy="230832"/>
          </a:xfrm>
          <a:prstGeom prst="rect">
            <a:avLst/>
          </a:prstGeom>
          <a:noFill/>
        </p:spPr>
        <p:txBody>
          <a:bodyPr wrap="square" rtlCol="0">
            <a:spAutoFit/>
          </a:bodyPr>
          <a:lstStyle/>
          <a:p>
            <a:r>
              <a:rPr lang="en-US" sz="900" dirty="0"/>
              <a:t>47</a:t>
            </a:r>
          </a:p>
        </p:txBody>
      </p:sp>
      <p:sp>
        <p:nvSpPr>
          <p:cNvPr id="8" name="TextBox 7">
            <a:extLst>
              <a:ext uri="{FF2B5EF4-FFF2-40B4-BE49-F238E27FC236}">
                <a16:creationId xmlns:a16="http://schemas.microsoft.com/office/drawing/2014/main" id="{BFBD0FC8-68AA-48D3-BCCB-92324A22FF57}"/>
              </a:ext>
            </a:extLst>
          </p:cNvPr>
          <p:cNvSpPr txBox="1"/>
          <p:nvPr/>
        </p:nvSpPr>
        <p:spPr>
          <a:xfrm>
            <a:off x="7081062" y="4236439"/>
            <a:ext cx="390489" cy="253916"/>
          </a:xfrm>
          <a:prstGeom prst="rect">
            <a:avLst/>
          </a:prstGeom>
          <a:noFill/>
        </p:spPr>
        <p:txBody>
          <a:bodyPr wrap="square" rtlCol="0">
            <a:spAutoFit/>
          </a:bodyPr>
          <a:lstStyle/>
          <a:p>
            <a:r>
              <a:rPr lang="en-US" sz="1050" dirty="0"/>
              <a:t>17</a:t>
            </a:r>
          </a:p>
        </p:txBody>
      </p:sp>
      <p:sp>
        <p:nvSpPr>
          <p:cNvPr id="31" name="TextBox 30">
            <a:extLst>
              <a:ext uri="{FF2B5EF4-FFF2-40B4-BE49-F238E27FC236}">
                <a16:creationId xmlns:a16="http://schemas.microsoft.com/office/drawing/2014/main" id="{D70D3D82-628D-448E-ADC8-BBC1976FB21F}"/>
              </a:ext>
            </a:extLst>
          </p:cNvPr>
          <p:cNvSpPr txBox="1"/>
          <p:nvPr/>
        </p:nvSpPr>
        <p:spPr>
          <a:xfrm>
            <a:off x="7130822" y="3718676"/>
            <a:ext cx="390489" cy="253916"/>
          </a:xfrm>
          <a:prstGeom prst="rect">
            <a:avLst/>
          </a:prstGeom>
          <a:noFill/>
        </p:spPr>
        <p:txBody>
          <a:bodyPr wrap="square" rtlCol="0">
            <a:spAutoFit/>
          </a:bodyPr>
          <a:lstStyle/>
          <a:p>
            <a:r>
              <a:rPr lang="en-US" sz="1050" dirty="0"/>
              <a:t>4</a:t>
            </a:r>
          </a:p>
        </p:txBody>
      </p:sp>
      <p:sp>
        <p:nvSpPr>
          <p:cNvPr id="32" name="TextBox 31">
            <a:extLst>
              <a:ext uri="{FF2B5EF4-FFF2-40B4-BE49-F238E27FC236}">
                <a16:creationId xmlns:a16="http://schemas.microsoft.com/office/drawing/2014/main" id="{83BE3BE6-4ADC-4785-9E2F-AC587253508E}"/>
              </a:ext>
            </a:extLst>
          </p:cNvPr>
          <p:cNvSpPr txBox="1"/>
          <p:nvPr/>
        </p:nvSpPr>
        <p:spPr>
          <a:xfrm>
            <a:off x="7105940" y="3466146"/>
            <a:ext cx="390489" cy="253916"/>
          </a:xfrm>
          <a:prstGeom prst="rect">
            <a:avLst/>
          </a:prstGeom>
          <a:noFill/>
        </p:spPr>
        <p:txBody>
          <a:bodyPr wrap="square" rtlCol="0">
            <a:spAutoFit/>
          </a:bodyPr>
          <a:lstStyle/>
          <a:p>
            <a:r>
              <a:rPr lang="en-US" sz="1050" dirty="0"/>
              <a:t>8</a:t>
            </a:r>
          </a:p>
        </p:txBody>
      </p:sp>
      <p:sp>
        <p:nvSpPr>
          <p:cNvPr id="33" name="TextBox 32">
            <a:extLst>
              <a:ext uri="{FF2B5EF4-FFF2-40B4-BE49-F238E27FC236}">
                <a16:creationId xmlns:a16="http://schemas.microsoft.com/office/drawing/2014/main" id="{09D948AC-966B-4958-A964-A903AA489A84}"/>
              </a:ext>
            </a:extLst>
          </p:cNvPr>
          <p:cNvSpPr txBox="1"/>
          <p:nvPr/>
        </p:nvSpPr>
        <p:spPr>
          <a:xfrm>
            <a:off x="7105939" y="2932899"/>
            <a:ext cx="390489" cy="253916"/>
          </a:xfrm>
          <a:prstGeom prst="rect">
            <a:avLst/>
          </a:prstGeom>
          <a:noFill/>
        </p:spPr>
        <p:txBody>
          <a:bodyPr wrap="square" rtlCol="0">
            <a:spAutoFit/>
          </a:bodyPr>
          <a:lstStyle/>
          <a:p>
            <a:r>
              <a:rPr lang="en-US" sz="1050" dirty="0"/>
              <a:t>26</a:t>
            </a:r>
          </a:p>
        </p:txBody>
      </p:sp>
      <p:pic>
        <p:nvPicPr>
          <p:cNvPr id="46" name="Picture 45">
            <a:extLst>
              <a:ext uri="{FF2B5EF4-FFF2-40B4-BE49-F238E27FC236}">
                <a16:creationId xmlns:a16="http://schemas.microsoft.com/office/drawing/2014/main" id="{63CA7962-B542-4DFD-92A4-9B90B6186973}"/>
              </a:ext>
            </a:extLst>
          </p:cNvPr>
          <p:cNvPicPr>
            <a:picLocks noChangeAspect="1"/>
          </p:cNvPicPr>
          <p:nvPr/>
        </p:nvPicPr>
        <p:blipFill>
          <a:blip r:embed="rId9"/>
          <a:stretch>
            <a:fillRect/>
          </a:stretch>
        </p:blipFill>
        <p:spPr>
          <a:xfrm>
            <a:off x="1647572" y="2989641"/>
            <a:ext cx="1054973" cy="202151"/>
          </a:xfrm>
          <a:prstGeom prst="rect">
            <a:avLst/>
          </a:prstGeom>
        </p:spPr>
      </p:pic>
      <p:cxnSp>
        <p:nvCxnSpPr>
          <p:cNvPr id="47" name="Google Shape;195;p32">
            <a:extLst>
              <a:ext uri="{FF2B5EF4-FFF2-40B4-BE49-F238E27FC236}">
                <a16:creationId xmlns:a16="http://schemas.microsoft.com/office/drawing/2014/main" id="{49DB9FA1-36E0-47F4-B7CA-921BA62C3C95}"/>
              </a:ext>
            </a:extLst>
          </p:cNvPr>
          <p:cNvCxnSpPr>
            <a:cxnSpLocks/>
            <a:stCxn id="46" idx="2"/>
          </p:cNvCxnSpPr>
          <p:nvPr/>
        </p:nvCxnSpPr>
        <p:spPr>
          <a:xfrm flipH="1">
            <a:off x="1418729" y="3191792"/>
            <a:ext cx="756330" cy="1464778"/>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0544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purl.oclc.org/ooxml/drawingml/main" xmlns:r="http://purl.oclc.org/ooxml/officeDocument/relationships" xmlns:p="http://purl.oclc.org/ooxml/presentationml/main">
  <p:cSld>
    <p:bg>
      <p:bgPr>
        <a:solidFill>
          <a:schemeClr val="bg1">
            <a:lumMod val="85%"/>
            <a:lumOff val="15%"/>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143500"/>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
              </a:schemeClr>
            </a:solidFill>
            <a:ln>
              <a:noFill/>
            </a:ln>
          </p:spPr>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
              </a:schemeClr>
            </a:solidFill>
            <a:ln>
              <a:noFill/>
            </a:ln>
          </p:spPr>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97BB6FD-3A89-4665-8D16-E28C96B4F1F4}"/>
              </a:ext>
            </a:extLst>
          </p:cNvPr>
          <p:cNvSpPr>
            <a:spLocks noGrp="1"/>
          </p:cNvSpPr>
          <p:nvPr>
            <p:ph type="title"/>
          </p:nvPr>
        </p:nvSpPr>
        <p:spPr>
          <a:xfrm>
            <a:off x="401265" y="514350"/>
            <a:ext cx="2360596" cy="3829050"/>
          </a:xfrm>
        </p:spPr>
        <p:txBody>
          <a:bodyPr vert="horz" lIns="91440" tIns="45720" rIns="91440" bIns="45720" rtlCol="0" anchor="ctr">
            <a:normAutofit/>
          </a:bodyPr>
          <a:lstStyle/>
          <a:p>
            <a:pPr defTabSz="914400">
              <a:spcBef>
                <a:spcPct val="0%"/>
              </a:spcBef>
            </a:pPr>
            <a:r>
              <a:rPr lang="en-US" sz="2800" b="1" dirty="0">
                <a:solidFill>
                  <a:srgbClr val="FFFFFF"/>
                </a:solidFill>
                <a:latin typeface="+mn-lt"/>
              </a:rPr>
              <a:t>Osteoporosis Treatment Results</a:t>
            </a:r>
          </a:p>
        </p:txBody>
      </p:sp>
      <p:grpSp>
        <p:nvGrpSpPr>
          <p:cNvPr id="27" name="Group 26">
            <a:extLst>
              <a:ext uri="{FF2B5EF4-FFF2-40B4-BE49-F238E27FC236}">
                <a16:creationId xmlns:a16="http://schemas.microsoft.com/office/drawing/2014/main" id="{B89A6AD5-8603-4425-AACC-9ECD2FFF05EF}"/>
              </a:ext>
            </a:extLst>
          </p:cNvPr>
          <p:cNvGrpSpPr/>
          <p:nvPr/>
        </p:nvGrpSpPr>
        <p:grpSpPr>
          <a:xfrm>
            <a:off x="5296204" y="1185941"/>
            <a:ext cx="1884264" cy="595877"/>
            <a:chOff x="0" y="657970"/>
            <a:chExt cx="4869656" cy="595877"/>
          </a:xfrm>
        </p:grpSpPr>
        <p:sp>
          <p:nvSpPr>
            <p:cNvPr id="47" name="Rectangle: Rounded Corners 46">
              <a:extLst>
                <a:ext uri="{FF2B5EF4-FFF2-40B4-BE49-F238E27FC236}">
                  <a16:creationId xmlns:a16="http://schemas.microsoft.com/office/drawing/2014/main" id="{6E00F019-EAE5-48B8-8687-A9F1E3FFA6E7}"/>
                </a:ext>
              </a:extLst>
            </p:cNvPr>
            <p:cNvSpPr/>
            <p:nvPr/>
          </p:nvSpPr>
          <p:spPr>
            <a:xfrm>
              <a:off x="0" y="657970"/>
              <a:ext cx="4869656" cy="595877"/>
            </a:xfrm>
            <a:prstGeom prst="roundRect">
              <a:avLst/>
            </a:prstGeom>
          </p:spPr>
          <p:style>
            <a:lnRef idx="2">
              <a:schemeClr val="lt1">
                <a:hueOff val="0"/>
                <a:satOff val="0%"/>
                <a:lumOff val="0%"/>
                <a:alphaOff val="0%"/>
              </a:schemeClr>
            </a:lnRef>
            <a:fillRef idx="1">
              <a:schemeClr val="accent5">
                <a:hueOff val="-167973"/>
                <a:satOff val="9.129%"/>
                <a:lumOff val="-1.686%"/>
                <a:alphaOff val="0%"/>
              </a:schemeClr>
            </a:fillRef>
            <a:effectRef idx="0">
              <a:schemeClr val="accent5">
                <a:hueOff val="-167973"/>
                <a:satOff val="9.129%"/>
                <a:lumOff val="-1.686%"/>
                <a:alphaOff val="0%"/>
              </a:schemeClr>
            </a:effectRef>
            <a:fontRef idx="minor">
              <a:schemeClr val="lt1"/>
            </a:fontRef>
          </p:style>
        </p:sp>
        <p:sp>
          <p:nvSpPr>
            <p:cNvPr id="48" name="Rectangle: Rounded Corners 6">
              <a:extLst>
                <a:ext uri="{FF2B5EF4-FFF2-40B4-BE49-F238E27FC236}">
                  <a16:creationId xmlns:a16="http://schemas.microsoft.com/office/drawing/2014/main" id="{4C62A26A-5A42-4215-863D-A7E6009CBBB7}"/>
                </a:ext>
              </a:extLst>
            </p:cNvPr>
            <p:cNvSpPr txBox="1"/>
            <p:nvPr/>
          </p:nvSpPr>
          <p:spPr>
            <a:xfrm>
              <a:off x="29088" y="687058"/>
              <a:ext cx="4811480"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
                </a:lnSpc>
                <a:spcBef>
                  <a:spcPct val="0%"/>
                </a:spcBef>
                <a:spcAft>
                  <a:spcPct val="35%"/>
                </a:spcAft>
                <a:buNone/>
              </a:pPr>
              <a:r>
                <a:rPr lang="en-US" sz="2400" kern="1200" dirty="0"/>
                <a:t>49% </a:t>
              </a:r>
              <a:r>
                <a:rPr lang="en-US" sz="2400" kern="1200" dirty="0">
                  <a:sym typeface="Wingdings" panose="05000000000000000000" pitchFamily="2" charset="2"/>
                </a:rPr>
                <a:t></a:t>
              </a:r>
              <a:r>
                <a:rPr lang="en-US" sz="2400" kern="1200" dirty="0"/>
                <a:t> 53%</a:t>
              </a:r>
            </a:p>
          </p:txBody>
        </p:sp>
      </p:grpSp>
      <p:grpSp>
        <p:nvGrpSpPr>
          <p:cNvPr id="35" name="Group 34">
            <a:extLst>
              <a:ext uri="{FF2B5EF4-FFF2-40B4-BE49-F238E27FC236}">
                <a16:creationId xmlns:a16="http://schemas.microsoft.com/office/drawing/2014/main" id="{0B8BD688-D261-4290-BDCF-3F4217A8F185}"/>
              </a:ext>
            </a:extLst>
          </p:cNvPr>
          <p:cNvGrpSpPr/>
          <p:nvPr/>
        </p:nvGrpSpPr>
        <p:grpSpPr>
          <a:xfrm>
            <a:off x="4972937" y="1874689"/>
            <a:ext cx="2545521" cy="595877"/>
            <a:chOff x="0" y="1297047"/>
            <a:chExt cx="4869655" cy="595877"/>
          </a:xfrm>
        </p:grpSpPr>
        <p:sp>
          <p:nvSpPr>
            <p:cNvPr id="45" name="Rectangle: Rounded Corners 44">
              <a:extLst>
                <a:ext uri="{FF2B5EF4-FFF2-40B4-BE49-F238E27FC236}">
                  <a16:creationId xmlns:a16="http://schemas.microsoft.com/office/drawing/2014/main" id="{723A4104-CB45-4A55-BBE4-8DA6D446D45F}"/>
                </a:ext>
              </a:extLst>
            </p:cNvPr>
            <p:cNvSpPr/>
            <p:nvPr/>
          </p:nvSpPr>
          <p:spPr>
            <a:xfrm>
              <a:off x="0" y="1297047"/>
              <a:ext cx="4869655" cy="595877"/>
            </a:xfrm>
            <a:prstGeom prst="roundRect">
              <a:avLst/>
            </a:prstGeom>
          </p:spPr>
          <p:style>
            <a:lnRef idx="2">
              <a:schemeClr val="lt1">
                <a:hueOff val="0"/>
                <a:satOff val="0%"/>
                <a:lumOff val="0%"/>
                <a:alphaOff val="0%"/>
              </a:schemeClr>
            </a:lnRef>
            <a:fillRef idx="1">
              <a:schemeClr val="accent5">
                <a:hueOff val="-335946"/>
                <a:satOff val="18.259%"/>
                <a:lumOff val="-3.373%"/>
                <a:alphaOff val="0%"/>
              </a:schemeClr>
            </a:fillRef>
            <a:effectRef idx="0">
              <a:schemeClr val="accent5">
                <a:hueOff val="-335946"/>
                <a:satOff val="18.259%"/>
                <a:lumOff val="-3.373%"/>
                <a:alphaOff val="0%"/>
              </a:schemeClr>
            </a:effectRef>
            <a:fontRef idx="minor">
              <a:schemeClr val="lt1"/>
            </a:fontRef>
          </p:style>
        </p:sp>
        <p:sp>
          <p:nvSpPr>
            <p:cNvPr id="46" name="Rectangle: Rounded Corners 8">
              <a:extLst>
                <a:ext uri="{FF2B5EF4-FFF2-40B4-BE49-F238E27FC236}">
                  <a16:creationId xmlns:a16="http://schemas.microsoft.com/office/drawing/2014/main" id="{0E3A67D1-6A89-4F13-9164-C96618B3E193}"/>
                </a:ext>
              </a:extLst>
            </p:cNvPr>
            <p:cNvSpPr txBox="1"/>
            <p:nvPr/>
          </p:nvSpPr>
          <p:spPr>
            <a:xfrm>
              <a:off x="0" y="1316666"/>
              <a:ext cx="4811480"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
                </a:lnSpc>
                <a:spcBef>
                  <a:spcPct val="0%"/>
                </a:spcBef>
                <a:spcAft>
                  <a:spcPct val="35%"/>
                </a:spcAft>
                <a:buNone/>
              </a:pPr>
              <a:r>
                <a:rPr lang="en-US" sz="1600" kern="1200" dirty="0"/>
                <a:t>National average: 20-25%</a:t>
              </a:r>
              <a:r>
                <a:rPr lang="en-US" sz="1600" kern="1200" baseline="30%" dirty="0"/>
                <a:t>1</a:t>
              </a:r>
            </a:p>
          </p:txBody>
        </p:sp>
      </p:grpSp>
      <p:sp>
        <p:nvSpPr>
          <p:cNvPr id="44" name="Rectangle: Rounded Corners 10">
            <a:extLst>
              <a:ext uri="{FF2B5EF4-FFF2-40B4-BE49-F238E27FC236}">
                <a16:creationId xmlns:a16="http://schemas.microsoft.com/office/drawing/2014/main" id="{FB053679-3222-4790-8925-E96BB52DF6A1}"/>
              </a:ext>
            </a:extLst>
          </p:cNvPr>
          <p:cNvSpPr txBox="1"/>
          <p:nvPr/>
        </p:nvSpPr>
        <p:spPr>
          <a:xfrm>
            <a:off x="3473356" y="2773290"/>
            <a:ext cx="5552998"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
              </a:lnSpc>
              <a:spcBef>
                <a:spcPct val="0%"/>
              </a:spcBef>
              <a:spcAft>
                <a:spcPct val="35%"/>
              </a:spcAft>
              <a:buNone/>
            </a:pPr>
            <a:r>
              <a:rPr lang="en-US" sz="2000" kern="1200" dirty="0"/>
              <a:t>Osteoporosis addressed with patient &amp; documented</a:t>
            </a:r>
          </a:p>
        </p:txBody>
      </p:sp>
      <p:grpSp>
        <p:nvGrpSpPr>
          <p:cNvPr id="37" name="Group 36">
            <a:extLst>
              <a:ext uri="{FF2B5EF4-FFF2-40B4-BE49-F238E27FC236}">
                <a16:creationId xmlns:a16="http://schemas.microsoft.com/office/drawing/2014/main" id="{025864E6-43E2-4E35-9AEB-2B1CEB0D530F}"/>
              </a:ext>
            </a:extLst>
          </p:cNvPr>
          <p:cNvGrpSpPr/>
          <p:nvPr/>
        </p:nvGrpSpPr>
        <p:grpSpPr>
          <a:xfrm>
            <a:off x="5292748" y="3285868"/>
            <a:ext cx="1845029" cy="595877"/>
            <a:chOff x="0" y="2575202"/>
            <a:chExt cx="4869656" cy="595877"/>
          </a:xfrm>
        </p:grpSpPr>
        <p:sp>
          <p:nvSpPr>
            <p:cNvPr id="41" name="Rectangle: Rounded Corners 40">
              <a:extLst>
                <a:ext uri="{FF2B5EF4-FFF2-40B4-BE49-F238E27FC236}">
                  <a16:creationId xmlns:a16="http://schemas.microsoft.com/office/drawing/2014/main" id="{DADF6073-D2A1-4171-B38D-C1EA8D526F0F}"/>
                </a:ext>
              </a:extLst>
            </p:cNvPr>
            <p:cNvSpPr/>
            <p:nvPr/>
          </p:nvSpPr>
          <p:spPr>
            <a:xfrm>
              <a:off x="0" y="2575202"/>
              <a:ext cx="4869656" cy="595877"/>
            </a:xfrm>
            <a:prstGeom prst="roundRect">
              <a:avLst/>
            </a:prstGeom>
          </p:spPr>
          <p:style>
            <a:lnRef idx="2">
              <a:schemeClr val="lt1">
                <a:hueOff val="0"/>
                <a:satOff val="0%"/>
                <a:lumOff val="0%"/>
                <a:alphaOff val="0%"/>
              </a:schemeClr>
            </a:lnRef>
            <a:fillRef idx="1">
              <a:schemeClr val="accent5">
                <a:hueOff val="-671892"/>
                <a:satOff val="36.518%"/>
                <a:lumOff val="-6.746%"/>
                <a:alphaOff val="0%"/>
              </a:schemeClr>
            </a:fillRef>
            <a:effectRef idx="0">
              <a:schemeClr val="accent5">
                <a:hueOff val="-671892"/>
                <a:satOff val="36.518%"/>
                <a:lumOff val="-6.746%"/>
                <a:alphaOff val="0%"/>
              </a:schemeClr>
            </a:effectRef>
            <a:fontRef idx="minor">
              <a:schemeClr val="lt1"/>
            </a:fontRef>
          </p:style>
        </p:sp>
        <p:sp>
          <p:nvSpPr>
            <p:cNvPr id="42" name="Rectangle: Rounded Corners 12">
              <a:extLst>
                <a:ext uri="{FF2B5EF4-FFF2-40B4-BE49-F238E27FC236}">
                  <a16:creationId xmlns:a16="http://schemas.microsoft.com/office/drawing/2014/main" id="{6789A76A-1E5D-4F0D-A512-950EB6E61656}"/>
                </a:ext>
              </a:extLst>
            </p:cNvPr>
            <p:cNvSpPr txBox="1"/>
            <p:nvPr/>
          </p:nvSpPr>
          <p:spPr>
            <a:xfrm>
              <a:off x="29087" y="2604290"/>
              <a:ext cx="4811481"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
                </a:lnSpc>
                <a:spcBef>
                  <a:spcPct val="0%"/>
                </a:spcBef>
                <a:spcAft>
                  <a:spcPct val="35%"/>
                </a:spcAft>
                <a:buNone/>
              </a:pPr>
              <a:r>
                <a:rPr lang="en-US" sz="2400" kern="1200" dirty="0"/>
                <a:t>66% </a:t>
              </a:r>
              <a:r>
                <a:rPr lang="en-US" sz="2400" kern="1200" dirty="0">
                  <a:sym typeface="Wingdings" panose="05000000000000000000" pitchFamily="2" charset="2"/>
                </a:rPr>
                <a:t></a:t>
              </a:r>
              <a:r>
                <a:rPr lang="en-US" sz="2400" kern="1200" dirty="0"/>
                <a:t> 80%</a:t>
              </a:r>
            </a:p>
          </p:txBody>
        </p:sp>
      </p:grpSp>
      <p:sp>
        <p:nvSpPr>
          <p:cNvPr id="40" name="Rectangle: Rounded Corners 14">
            <a:extLst>
              <a:ext uri="{FF2B5EF4-FFF2-40B4-BE49-F238E27FC236}">
                <a16:creationId xmlns:a16="http://schemas.microsoft.com/office/drawing/2014/main" id="{31AC8748-CC1A-4FE0-A273-9AE62FF4C7E7}"/>
              </a:ext>
            </a:extLst>
          </p:cNvPr>
          <p:cNvSpPr txBox="1"/>
          <p:nvPr/>
        </p:nvSpPr>
        <p:spPr>
          <a:xfrm>
            <a:off x="4205553" y="4158142"/>
            <a:ext cx="4110839"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
              </a:lnSpc>
              <a:spcBef>
                <a:spcPct val="0%"/>
              </a:spcBef>
              <a:spcAft>
                <a:spcPct val="35%"/>
              </a:spcAft>
              <a:buNone/>
            </a:pPr>
            <a:r>
              <a:rPr lang="en-US" sz="2000" kern="1200" dirty="0"/>
              <a:t>8 different PCPs </a:t>
            </a:r>
            <a:r>
              <a:rPr lang="en-US" sz="2000" dirty="0"/>
              <a:t>ordered new</a:t>
            </a:r>
            <a:r>
              <a:rPr lang="en-US" sz="2000" kern="1200" dirty="0"/>
              <a:t> treatments (not just one “good egg”)</a:t>
            </a:r>
          </a:p>
        </p:txBody>
      </p:sp>
      <p:sp>
        <p:nvSpPr>
          <p:cNvPr id="4" name="TextBox 3">
            <a:extLst>
              <a:ext uri="{FF2B5EF4-FFF2-40B4-BE49-F238E27FC236}">
                <a16:creationId xmlns:a16="http://schemas.microsoft.com/office/drawing/2014/main" id="{7960245F-B157-400D-B0D0-15B635361AC5}"/>
              </a:ext>
            </a:extLst>
          </p:cNvPr>
          <p:cNvSpPr txBox="1"/>
          <p:nvPr/>
        </p:nvSpPr>
        <p:spPr>
          <a:xfrm>
            <a:off x="4399517" y="665247"/>
            <a:ext cx="3583610" cy="400110"/>
          </a:xfrm>
          <a:prstGeom prst="rect">
            <a:avLst/>
          </a:prstGeom>
          <a:noFill/>
        </p:spPr>
        <p:txBody>
          <a:bodyPr wrap="none" rtlCol="0">
            <a:spAutoFit/>
          </a:bodyPr>
          <a:lstStyle/>
          <a:p>
            <a:pPr algn="ctr"/>
            <a:r>
              <a:rPr lang="en-US" sz="2000" dirty="0"/>
              <a:t>GSC osteoporosis treatment rate</a:t>
            </a:r>
          </a:p>
        </p:txBody>
      </p:sp>
      <p:sp>
        <p:nvSpPr>
          <p:cNvPr id="6" name="Rectangle 5">
            <a:extLst>
              <a:ext uri="{FF2B5EF4-FFF2-40B4-BE49-F238E27FC236}">
                <a16:creationId xmlns:a16="http://schemas.microsoft.com/office/drawing/2014/main" id="{7EDBBEE9-5F35-4897-A998-B1F1BF22DF5D}"/>
              </a:ext>
            </a:extLst>
          </p:cNvPr>
          <p:cNvSpPr/>
          <p:nvPr/>
        </p:nvSpPr>
        <p:spPr>
          <a:xfrm>
            <a:off x="7670327" y="4833740"/>
            <a:ext cx="1473673" cy="276999"/>
          </a:xfrm>
          <a:prstGeom prst="rect">
            <a:avLst/>
          </a:prstGeom>
        </p:spPr>
        <p:txBody>
          <a:bodyPr wrap="none">
            <a:spAutoFit/>
          </a:bodyPr>
          <a:lstStyle/>
          <a:p>
            <a:pPr lvl="0"/>
            <a:r>
              <a:rPr lang="da-DK" sz="1200" dirty="0"/>
              <a:t>1 Liu et al JAGS 2013</a:t>
            </a:r>
          </a:p>
        </p:txBody>
      </p:sp>
    </p:spTree>
    <p:extLst>
      <p:ext uri="{BB962C8B-B14F-4D97-AF65-F5344CB8AC3E}">
        <p14:creationId xmlns:p14="http://schemas.microsoft.com/office/powerpoint/2010/main" val="4079799967"/>
      </p:ext>
    </p:extLst>
  </p:cSld>
  <p:clrMapOvr>
    <a:masterClrMapping/>
  </p:clrMapOvr>
  <p:timing>
    <p:tnLst>
      <p:par>
        <p:cTn id="1" dur="indefinite" restart="never" nodeType="tmRoot"/>
      </p:par>
    </p:tnLst>
  </p:timing>
</p:sld>
</file>

<file path=ppt/slides/slide23.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A003-E505-459B-9C62-305330D004D2}"/>
              </a:ext>
            </a:extLst>
          </p:cNvPr>
          <p:cNvSpPr>
            <a:spLocks noGrp="1"/>
          </p:cNvSpPr>
          <p:nvPr>
            <p:ph type="title"/>
          </p:nvPr>
        </p:nvSpPr>
        <p:spPr>
          <a:xfrm>
            <a:off x="486696" y="263815"/>
            <a:ext cx="4939869" cy="1257452"/>
          </a:xfrm>
        </p:spPr>
        <p:txBody>
          <a:bodyPr vert="horz" lIns="91440" tIns="45720" rIns="91440" bIns="45720" rtlCol="0" anchor="ctr">
            <a:normAutofit/>
          </a:bodyPr>
          <a:lstStyle/>
          <a:p>
            <a:pPr defTabSz="914400">
              <a:spcBef>
                <a:spcPct val="0%"/>
              </a:spcBef>
            </a:pPr>
            <a:r>
              <a:rPr lang="en-US" sz="3600" b="1" dirty="0">
                <a:latin typeface="+mn-lt"/>
              </a:rPr>
              <a:t>Next Steps</a:t>
            </a:r>
          </a:p>
        </p:txBody>
      </p:sp>
      <p:sp>
        <p:nvSpPr>
          <p:cNvPr id="3" name="Text Placeholder 2">
            <a:extLst>
              <a:ext uri="{FF2B5EF4-FFF2-40B4-BE49-F238E27FC236}">
                <a16:creationId xmlns:a16="http://schemas.microsoft.com/office/drawing/2014/main" id="{81FEB978-550E-4C11-8747-3FF9D94F4869}"/>
              </a:ext>
            </a:extLst>
          </p:cNvPr>
          <p:cNvSpPr>
            <a:spLocks noGrp="1"/>
          </p:cNvSpPr>
          <p:nvPr>
            <p:ph type="body" idx="1"/>
          </p:nvPr>
        </p:nvSpPr>
        <p:spPr>
          <a:xfrm>
            <a:off x="486696" y="1625007"/>
            <a:ext cx="4939867" cy="2839064"/>
          </a:xfrm>
          <a:noFill/>
        </p:spPr>
        <p:txBody>
          <a:bodyPr vert="horz" lIns="91440" tIns="45720" rIns="91440" bIns="45720" rtlCol="0">
            <a:normAutofit/>
          </a:bodyPr>
          <a:lstStyle/>
          <a:p>
            <a:pPr indent="-228600" defTabSz="914400">
              <a:buFont typeface="Arial" panose="020B0604020202020204" pitchFamily="34" charset="0"/>
              <a:buChar char="•"/>
            </a:pPr>
            <a:r>
              <a:rPr lang="en-US" sz="2200" dirty="0"/>
              <a:t>Going from “analog” to digital:        </a:t>
            </a:r>
          </a:p>
          <a:p>
            <a:pPr marL="228600" indent="0" defTabSz="914400">
              <a:buNone/>
            </a:pPr>
            <a:r>
              <a:rPr lang="en-US" sz="2200" b="1" dirty="0">
                <a:solidFill>
                  <a:schemeClr val="tx2">
                    <a:lumMod val="75%"/>
                  </a:schemeClr>
                </a:solidFill>
              </a:rPr>
              <a:t>EPIC report and decision aid </a:t>
            </a:r>
            <a:r>
              <a:rPr lang="en-US" sz="2200" dirty="0"/>
              <a:t>for osteoporosis treatment</a:t>
            </a:r>
          </a:p>
          <a:p>
            <a:pPr indent="-228600" defTabSz="914400">
              <a:buFont typeface="Arial" panose="020B0604020202020204" pitchFamily="34" charset="0"/>
              <a:buChar char="•"/>
            </a:pPr>
            <a:r>
              <a:rPr lang="en-US" sz="2200" dirty="0"/>
              <a:t>Focuses on highest risk patients</a:t>
            </a:r>
          </a:p>
          <a:p>
            <a:pPr indent="-228600" defTabSz="914400">
              <a:buFont typeface="Arial" panose="020B0604020202020204" pitchFamily="34" charset="0"/>
              <a:buChar char="•"/>
            </a:pPr>
            <a:r>
              <a:rPr lang="en-US" sz="2200" dirty="0"/>
              <a:t>Aligns with existing EPIC tools</a:t>
            </a:r>
          </a:p>
          <a:p>
            <a:pPr indent="-228600" defTabSz="914400">
              <a:buFont typeface="Arial" panose="020B0604020202020204" pitchFamily="34" charset="0"/>
              <a:buChar char="•"/>
            </a:pPr>
            <a:r>
              <a:rPr lang="en-US" sz="2200" dirty="0"/>
              <a:t>Supports team-based care model</a:t>
            </a:r>
          </a:p>
          <a:p>
            <a:pPr indent="-228600" defTabSz="914400">
              <a:buFont typeface="Arial" panose="020B0604020202020204" pitchFamily="34" charset="0"/>
              <a:buChar char="•"/>
            </a:pPr>
            <a:r>
              <a:rPr lang="en-US" sz="2200" dirty="0"/>
              <a:t>Spreadable to other clinics</a:t>
            </a:r>
          </a:p>
          <a:p>
            <a:pPr indent="-228600" defTabSz="914400">
              <a:buFont typeface="Arial" panose="020B0604020202020204" pitchFamily="34" charset="0"/>
              <a:buChar char="•"/>
            </a:pPr>
            <a:endParaRPr lang="en-US" sz="2200" dirty="0"/>
          </a:p>
        </p:txBody>
      </p:sp>
      <p:grpSp>
        <p:nvGrpSpPr>
          <p:cNvPr id="6" name="Group 5">
            <a:extLst>
              <a:ext uri="{FF2B5EF4-FFF2-40B4-BE49-F238E27FC236}">
                <a16:creationId xmlns:a16="http://schemas.microsoft.com/office/drawing/2014/main" id="{8E7466D1-EA99-45BC-8DF6-74943186AC77}"/>
              </a:ext>
            </a:extLst>
          </p:cNvPr>
          <p:cNvGrpSpPr/>
          <p:nvPr/>
        </p:nvGrpSpPr>
        <p:grpSpPr>
          <a:xfrm>
            <a:off x="5581933" y="586854"/>
            <a:ext cx="2988861" cy="3971498"/>
            <a:chOff x="5581933" y="586854"/>
            <a:chExt cx="2988861" cy="3971498"/>
          </a:xfrm>
        </p:grpSpPr>
        <p:pic>
          <p:nvPicPr>
            <p:cNvPr id="4" name="Google Shape;227;p35">
              <a:extLst>
                <a:ext uri="{FF2B5EF4-FFF2-40B4-BE49-F238E27FC236}">
                  <a16:creationId xmlns:a16="http://schemas.microsoft.com/office/drawing/2014/main" id="{DD4628CB-1B9A-447D-A5B1-B728F14322DA}"/>
                </a:ext>
              </a:extLst>
            </p:cNvPr>
            <p:cNvPicPr preferRelativeResize="0"/>
            <p:nvPr/>
          </p:nvPicPr>
          <p:blipFill rotWithShape="1">
            <a:blip r:embed="rId3"/>
            <a:srcRect r="0.003%" b="0.142%"/>
            <a:stretch/>
          </p:blipFill>
          <p:spPr>
            <a:xfrm>
              <a:off x="5711588" y="703713"/>
              <a:ext cx="2740999" cy="3736074"/>
            </a:xfrm>
            <a:prstGeom prst="rect">
              <a:avLst/>
            </a:prstGeom>
            <a:noFill/>
            <a:ln w="50800">
              <a:solidFill>
                <a:schemeClr val="bg1">
                  <a:lumMod val="85%"/>
                  <a:lumOff val="15%"/>
                </a:schemeClr>
              </a:solidFill>
            </a:ln>
            <a:effectLst/>
          </p:spPr>
        </p:pic>
        <p:sp>
          <p:nvSpPr>
            <p:cNvPr id="5" name="Rectangle 4">
              <a:extLst>
                <a:ext uri="{FF2B5EF4-FFF2-40B4-BE49-F238E27FC236}">
                  <a16:creationId xmlns:a16="http://schemas.microsoft.com/office/drawing/2014/main" id="{F525D5D2-172E-48B9-B553-2D31DE3176E0}"/>
                </a:ext>
              </a:extLst>
            </p:cNvPr>
            <p:cNvSpPr/>
            <p:nvPr/>
          </p:nvSpPr>
          <p:spPr>
            <a:xfrm>
              <a:off x="5581933" y="586854"/>
              <a:ext cx="2988861" cy="3971498"/>
            </a:xfrm>
            <a:prstGeom prst="rect">
              <a:avLst/>
            </a:prstGeom>
            <a:noFill/>
            <a:ln w="76200">
              <a:solidFill>
                <a:schemeClr val="bg1">
                  <a:lumMod val="85%"/>
                  <a:lumOff val="1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5115898A-E1BB-4607-BDE4-54DFBBA50B2E}"/>
              </a:ext>
            </a:extLst>
          </p:cNvPr>
          <p:cNvSpPr/>
          <p:nvPr/>
        </p:nvSpPr>
        <p:spPr>
          <a:xfrm>
            <a:off x="5001904" y="4671551"/>
            <a:ext cx="4572000" cy="307777"/>
          </a:xfrm>
          <a:prstGeom prst="rect">
            <a:avLst/>
          </a:prstGeom>
        </p:spPr>
        <p:txBody>
          <a:bodyPr>
            <a:spAutoFit/>
          </a:bodyPr>
          <a:lstStyle/>
          <a:p>
            <a:pPr defTabSz="914400"/>
            <a:r>
              <a:rPr lang="en-US" sz="1400" dirty="0"/>
              <a:t>Proposal presented to PCIC and PN Pop Health groups</a:t>
            </a:r>
          </a:p>
        </p:txBody>
      </p:sp>
    </p:spTree>
    <p:extLst>
      <p:ext uri="{BB962C8B-B14F-4D97-AF65-F5344CB8AC3E}">
        <p14:creationId xmlns:p14="http://schemas.microsoft.com/office/powerpoint/2010/main" val="2819671595"/>
      </p:ext>
    </p:extLst>
  </p:cSld>
  <p:clrMapOvr>
    <a:masterClrMapping/>
  </p:clrMapOvr>
  <p:timing>
    <p:tnLst>
      <p:par>
        <p:cTn id="1" dur="indefinite" restart="never" nodeType="tmRoot"/>
      </p:par>
    </p:tnLst>
  </p:timing>
</p:sld>
</file>

<file path=ppt/slides/slide24.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55E8-7192-4E9F-AEB0-7A9266E22FA3}"/>
              </a:ext>
            </a:extLst>
          </p:cNvPr>
          <p:cNvSpPr>
            <a:spLocks noGrp="1"/>
          </p:cNvSpPr>
          <p:nvPr>
            <p:ph type="title"/>
          </p:nvPr>
        </p:nvSpPr>
        <p:spPr/>
        <p:txBody>
          <a:bodyPr/>
          <a:lstStyle/>
          <a:p>
            <a:r>
              <a:rPr lang="en-US" b="1" dirty="0">
                <a:latin typeface="+mn-lt"/>
              </a:rPr>
              <a:t>Takeaways</a:t>
            </a:r>
          </a:p>
        </p:txBody>
      </p:sp>
      <p:sp>
        <p:nvSpPr>
          <p:cNvPr id="3" name="Text Placeholder 2">
            <a:extLst>
              <a:ext uri="{FF2B5EF4-FFF2-40B4-BE49-F238E27FC236}">
                <a16:creationId xmlns:a16="http://schemas.microsoft.com/office/drawing/2014/main" id="{A9CF6C95-CAD2-4E3A-8D77-9E74DDF9A6C0}"/>
              </a:ext>
            </a:extLst>
          </p:cNvPr>
          <p:cNvSpPr>
            <a:spLocks noGrp="1"/>
          </p:cNvSpPr>
          <p:nvPr>
            <p:ph type="body" idx="1"/>
          </p:nvPr>
        </p:nvSpPr>
        <p:spPr>
          <a:xfrm>
            <a:off x="798116" y="3221006"/>
            <a:ext cx="3491043" cy="698096"/>
          </a:xfrm>
        </p:spPr>
        <p:txBody>
          <a:bodyPr/>
          <a:lstStyle/>
          <a:p>
            <a:pPr marL="114300" indent="0" algn="ctr">
              <a:buNone/>
            </a:pPr>
            <a:r>
              <a:rPr lang="en-US" dirty="0"/>
              <a:t>Pop Health interventions</a:t>
            </a:r>
          </a:p>
          <a:p>
            <a:pPr marL="114300" indent="0" algn="ctr">
              <a:buNone/>
            </a:pPr>
            <a:r>
              <a:rPr lang="en-US" dirty="0"/>
              <a:t>Standard workflow</a:t>
            </a:r>
          </a:p>
        </p:txBody>
      </p:sp>
      <p:pic>
        <p:nvPicPr>
          <p:cNvPr id="5" name="Graphic 4" descr="Scales of justice">
            <a:extLst>
              <a:ext uri="{FF2B5EF4-FFF2-40B4-BE49-F238E27FC236}">
                <a16:creationId xmlns:a16="http://schemas.microsoft.com/office/drawing/2014/main" id="{77A61544-7D33-40BF-ACA1-C584311034CC}"/>
              </a:ext>
            </a:extLst>
          </p:cNvPr>
          <p:cNvPicPr>
            <a:picLocks noChangeAspect="1"/>
          </p:cNvPicPr>
          <p:nvPr/>
        </p:nvPicPr>
        <p:blipFill>
          <a:blip r:embed="rId3">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4116339" y="3054318"/>
            <a:ext cx="914400" cy="914400"/>
          </a:xfrm>
          <a:prstGeom prst="rect">
            <a:avLst/>
          </a:prstGeom>
        </p:spPr>
      </p:pic>
      <p:sp>
        <p:nvSpPr>
          <p:cNvPr id="6" name="Text Placeholder 2">
            <a:extLst>
              <a:ext uri="{FF2B5EF4-FFF2-40B4-BE49-F238E27FC236}">
                <a16:creationId xmlns:a16="http://schemas.microsoft.com/office/drawing/2014/main" id="{20EA4138-79C7-4171-B958-9641B727540F}"/>
              </a:ext>
            </a:extLst>
          </p:cNvPr>
          <p:cNvSpPr txBox="1">
            <a:spLocks/>
          </p:cNvSpPr>
          <p:nvPr/>
        </p:nvSpPr>
        <p:spPr>
          <a:xfrm>
            <a:off x="4686090" y="3221006"/>
            <a:ext cx="3491043" cy="698096"/>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114300" indent="0" algn="ctr">
              <a:buFont typeface="Arial" panose="020B0604020202020204" pitchFamily="34" charset="0"/>
              <a:buNone/>
            </a:pPr>
            <a:r>
              <a:rPr lang="en-US" dirty="0"/>
              <a:t>Individualization</a:t>
            </a:r>
          </a:p>
          <a:p>
            <a:pPr marL="114300" indent="0" algn="ctr">
              <a:buFont typeface="Arial" panose="020B0604020202020204" pitchFamily="34" charset="0"/>
              <a:buNone/>
            </a:pPr>
            <a:r>
              <a:rPr lang="en-US" dirty="0"/>
              <a:t>Patient-centeredness</a:t>
            </a:r>
          </a:p>
        </p:txBody>
      </p:sp>
      <p:sp>
        <p:nvSpPr>
          <p:cNvPr id="7" name="TextBox 6">
            <a:extLst>
              <a:ext uri="{FF2B5EF4-FFF2-40B4-BE49-F238E27FC236}">
                <a16:creationId xmlns:a16="http://schemas.microsoft.com/office/drawing/2014/main" id="{EB8A5E9D-D0C4-483F-86D6-5B244AA60458}"/>
              </a:ext>
            </a:extLst>
          </p:cNvPr>
          <p:cNvSpPr txBox="1"/>
          <p:nvPr/>
        </p:nvSpPr>
        <p:spPr>
          <a:xfrm>
            <a:off x="798116" y="1261730"/>
            <a:ext cx="768666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t>
            </a:r>
            <a:r>
              <a:rPr lang="en-US" sz="2400" dirty="0" err="1"/>
              <a:t>Inreach</a:t>
            </a:r>
            <a:r>
              <a:rPr lang="en-US" sz="2400" dirty="0"/>
              <a:t>” &gt; outreach efforts for our clinic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Patient appointment reminders &amp; meeting with stakeholders particularly effective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770085237"/>
      </p:ext>
    </p:extLst>
  </p:cSld>
  <p:clrMapOvr>
    <a:masterClrMapping/>
  </p:clrMapOvr>
  <p:timing>
    <p:tnLst>
      <p:par>
        <p:cTn id="1" dur="indefinite" restart="never" nodeType="tmRoot"/>
      </p:par>
    </p:tnLst>
  </p:timing>
</p:sld>
</file>

<file path=ppt/slides/slide25.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6821-2804-4810-95C4-DC70AB3BBBCC}"/>
              </a:ext>
            </a:extLst>
          </p:cNvPr>
          <p:cNvSpPr>
            <a:spLocks noGrp="1"/>
          </p:cNvSpPr>
          <p:nvPr>
            <p:ph type="title"/>
          </p:nvPr>
        </p:nvSpPr>
        <p:spPr>
          <a:xfrm>
            <a:off x="416928" y="822397"/>
            <a:ext cx="8520600" cy="572700"/>
          </a:xfrm>
        </p:spPr>
        <p:txBody>
          <a:bodyPr/>
          <a:lstStyle/>
          <a:p>
            <a:pPr algn="ctr"/>
            <a:r>
              <a:rPr lang="en-US" b="1" dirty="0"/>
              <a:t>Questions?</a:t>
            </a:r>
          </a:p>
        </p:txBody>
      </p:sp>
      <p:pic>
        <p:nvPicPr>
          <p:cNvPr id="5" name="Picture 4" descr="A picture containing floor, indoor, wall, person&#10;&#10;Description automatically generated">
            <a:extLst>
              <a:ext uri="{FF2B5EF4-FFF2-40B4-BE49-F238E27FC236}">
                <a16:creationId xmlns:a16="http://schemas.microsoft.com/office/drawing/2014/main" id="{BC5B641F-C130-470E-BD49-6D501335E197}"/>
              </a:ext>
            </a:extLst>
          </p:cNvPr>
          <p:cNvPicPr>
            <a:picLocks noChangeAspect="1"/>
          </p:cNvPicPr>
          <p:nvPr/>
        </p:nvPicPr>
        <p:blipFill rotWithShape="1">
          <a:blip r:embed="rId2"/>
          <a:srcRect l="25.555%" r="24.815%"/>
          <a:stretch/>
        </p:blipFill>
        <p:spPr>
          <a:xfrm>
            <a:off x="3722914" y="1584276"/>
            <a:ext cx="1908629" cy="2884309"/>
          </a:xfrm>
          <a:prstGeom prst="rect">
            <a:avLst/>
          </a:prstGeom>
        </p:spPr>
      </p:pic>
    </p:spTree>
    <p:extLst>
      <p:ext uri="{BB962C8B-B14F-4D97-AF65-F5344CB8AC3E}">
        <p14:creationId xmlns:p14="http://schemas.microsoft.com/office/powerpoint/2010/main" val="3828059369"/>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bg>
      <p:bgPr>
        <a:solidFill>
          <a:schemeClr val="bg1">
            <a:tint val="95%"/>
            <a:satMod val="17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0FDD-5943-4487-B798-D618D457F3C1}"/>
              </a:ext>
            </a:extLst>
          </p:cNvPr>
          <p:cNvSpPr>
            <a:spLocks noGrp="1"/>
          </p:cNvSpPr>
          <p:nvPr>
            <p:ph type="title"/>
          </p:nvPr>
        </p:nvSpPr>
        <p:spPr>
          <a:xfrm>
            <a:off x="551727" y="151227"/>
            <a:ext cx="4790327" cy="994173"/>
          </a:xfrm>
        </p:spPr>
        <p:txBody>
          <a:bodyPr>
            <a:normAutofit/>
          </a:bodyPr>
          <a:lstStyle/>
          <a:p>
            <a:r>
              <a:rPr lang="en-US" b="1" dirty="0">
                <a:latin typeface="+mn-lt"/>
              </a:rPr>
              <a:t>Osteoporosis</a:t>
            </a:r>
          </a:p>
        </p:txBody>
      </p:sp>
      <p:sp>
        <p:nvSpPr>
          <p:cNvPr id="3" name="Content Placeholder 2">
            <a:extLst>
              <a:ext uri="{FF2B5EF4-FFF2-40B4-BE49-F238E27FC236}">
                <a16:creationId xmlns:a16="http://schemas.microsoft.com/office/drawing/2014/main" id="{4BACAECB-421E-41A8-BB64-C36393E57FEC}"/>
              </a:ext>
            </a:extLst>
          </p:cNvPr>
          <p:cNvSpPr>
            <a:spLocks noGrp="1"/>
          </p:cNvSpPr>
          <p:nvPr>
            <p:ph idx="1"/>
          </p:nvPr>
        </p:nvSpPr>
        <p:spPr>
          <a:xfrm>
            <a:off x="551727" y="1444584"/>
            <a:ext cx="4786993" cy="2386263"/>
          </a:xfrm>
        </p:spPr>
        <p:txBody>
          <a:bodyPr anchor="t">
            <a:noAutofit/>
          </a:bodyPr>
          <a:lstStyle/>
          <a:p>
            <a:r>
              <a:rPr lang="en-US" sz="2400" dirty="0"/>
              <a:t>Osteoporosis: low bone density</a:t>
            </a:r>
          </a:p>
          <a:p>
            <a:r>
              <a:rPr lang="en-US" sz="2400" dirty="0"/>
              <a:t>Diagnosed by DEXA or fracture hx</a:t>
            </a:r>
          </a:p>
          <a:p>
            <a:r>
              <a:rPr lang="en-US" sz="2400" dirty="0"/>
              <a:t>Fragility fracture = bone fracture resulting from a fall from ≤ standing height</a:t>
            </a:r>
          </a:p>
          <a:p>
            <a:r>
              <a:rPr lang="en-US" sz="2400" dirty="0"/>
              <a:t>Treated with time-limited courses of bisphosphonates &amp; other drugs</a:t>
            </a:r>
          </a:p>
        </p:txBody>
      </p:sp>
      <p:pic>
        <p:nvPicPr>
          <p:cNvPr id="4" name="Picture 3">
            <a:extLst>
              <a:ext uri="{FF2B5EF4-FFF2-40B4-BE49-F238E27FC236}">
                <a16:creationId xmlns:a16="http://schemas.microsoft.com/office/drawing/2014/main" id="{499EF2DE-231B-4B75-B63F-469B826CEF64}"/>
              </a:ext>
            </a:extLst>
          </p:cNvPr>
          <p:cNvPicPr>
            <a:picLocks noChangeAspect="1"/>
          </p:cNvPicPr>
          <p:nvPr/>
        </p:nvPicPr>
        <p:blipFill rotWithShape="1">
          <a:blip r:embed="rId3"/>
          <a:srcRect t="6.584%" r="-0.004%" b="-0.004%"/>
          <a:stretch/>
        </p:blipFill>
        <p:spPr>
          <a:xfrm>
            <a:off x="5767371" y="10"/>
            <a:ext cx="3376630" cy="2586154"/>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a:extLst>
              <a:ext uri="{FF2B5EF4-FFF2-40B4-BE49-F238E27FC236}">
                <a16:creationId xmlns:a16="http://schemas.microsoft.com/office/drawing/2014/main" id="{3A92FACF-2B0D-47D1-A3D5-8875B6B44332}"/>
              </a:ext>
            </a:extLst>
          </p:cNvPr>
          <p:cNvPicPr>
            <a:picLocks noChangeAspect="1"/>
          </p:cNvPicPr>
          <p:nvPr/>
        </p:nvPicPr>
        <p:blipFill rotWithShape="1">
          <a:blip r:embed="rId4"/>
          <a:srcRect l="15.989%"/>
          <a:stretch/>
        </p:blipFill>
        <p:spPr>
          <a:xfrm>
            <a:off x="6576620" y="3061605"/>
            <a:ext cx="2567381" cy="2081895"/>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673826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bg>
      <p:bgPr>
        <a:solidFill>
          <a:schemeClr val="bg1">
            <a:lumMod val="65%"/>
            <a:lumOff val="35%"/>
          </a:schemeClr>
        </a:solidFill>
        <a:effectLst/>
      </p:bgPr>
    </p:bg>
    <p:spTree>
      <p:nvGrpSpPr>
        <p:cNvPr id="1" name="Shape 73"/>
        <p:cNvGrpSpPr/>
        <p:nvPr/>
      </p:nvGrpSpPr>
      <p:grpSpPr>
        <a:xfrm>
          <a:off x="0" y="0"/>
          <a:ext cx="0" cy="0"/>
          <a:chOff x="0" y="0"/>
          <a:chExt cx="0" cy="0"/>
        </a:xfrm>
      </p:grpSpPr>
      <p:sp>
        <p:nvSpPr>
          <p:cNvPr id="25" name="Right Triangle 24">
            <a:extLst>
              <a:ext uri="{FF2B5EF4-FFF2-40B4-BE49-F238E27FC236}">
                <a16:creationId xmlns:a16="http://schemas.microsoft.com/office/drawing/2014/main" id="{B33ED5DB-D405-443E-AF74-6C7BC8ED9C32}"/>
              </a:ext>
            </a:extLst>
          </p:cNvPr>
          <p:cNvSpPr/>
          <p:nvPr/>
        </p:nvSpPr>
        <p:spPr>
          <a:xfrm>
            <a:off x="14100" y="-222914"/>
            <a:ext cx="4325888" cy="5366414"/>
          </a:xfrm>
          <a:prstGeom prst="rtTriangle">
            <a:avLst/>
          </a:prstGeom>
          <a:solidFill>
            <a:schemeClr val="bg1">
              <a:lumMod val="75%"/>
              <a:lumOff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B3BD0493-3641-4DE3-BA14-B5EBA4410085}"/>
              </a:ext>
            </a:extLst>
          </p:cNvPr>
          <p:cNvSpPr/>
          <p:nvPr/>
        </p:nvSpPr>
        <p:spPr>
          <a:xfrm>
            <a:off x="0" y="0"/>
            <a:ext cx="4171924" cy="5143500"/>
          </a:xfrm>
          <a:prstGeom prst="rtTriangle">
            <a:avLst/>
          </a:prstGeom>
          <a:solidFill>
            <a:schemeClr val="bg1">
              <a:lumMod val="85%"/>
              <a:lumOff val="1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mn-lt"/>
              </a:rPr>
              <a:t>Burden of the problem</a:t>
            </a:r>
            <a:endParaRPr b="1" dirty="0">
              <a:latin typeface="+mn-lt"/>
            </a:endParaRPr>
          </a:p>
        </p:txBody>
      </p:sp>
      <p:sp>
        <p:nvSpPr>
          <p:cNvPr id="76" name="Google Shape;76;p16"/>
          <p:cNvSpPr txBox="1"/>
          <p:nvPr/>
        </p:nvSpPr>
        <p:spPr>
          <a:xfrm>
            <a:off x="5819100" y="4464342"/>
            <a:ext cx="3310800" cy="337500"/>
          </a:xfrm>
          <a:prstGeom prst="rect">
            <a:avLst/>
          </a:prstGeom>
          <a:noFill/>
          <a:ln>
            <a:noFill/>
          </a:ln>
        </p:spPr>
        <p:txBody>
          <a:bodyPr spcFirstLastPara="1" wrap="square" lIns="80900" tIns="80900" rIns="80900" bIns="80900" anchor="t" anchorCtr="0">
            <a:noAutofit/>
          </a:bodyPr>
          <a:lstStyle/>
          <a:p>
            <a:pPr marL="0" lvl="0" indent="0" algn="r" rtl="0">
              <a:spcBef>
                <a:spcPts val="0"/>
              </a:spcBef>
              <a:spcAft>
                <a:spcPts val="0"/>
              </a:spcAft>
              <a:buNone/>
            </a:pPr>
            <a:endParaRPr sz="700" dirty="0">
              <a:latin typeface="Calibri"/>
              <a:ea typeface="Calibri"/>
              <a:cs typeface="Calibri"/>
              <a:sym typeface="Calibri"/>
            </a:endParaRPr>
          </a:p>
          <a:p>
            <a:pPr marL="0" lvl="0" indent="0" algn="r" rtl="0">
              <a:spcBef>
                <a:spcPts val="0"/>
              </a:spcBef>
              <a:spcAft>
                <a:spcPts val="0"/>
              </a:spcAft>
              <a:buNone/>
            </a:pPr>
            <a:r>
              <a:rPr lang="en" sz="700" dirty="0">
                <a:latin typeface="Calibri"/>
                <a:ea typeface="Calibri"/>
                <a:cs typeface="Calibri"/>
                <a:sym typeface="Calibri"/>
              </a:rPr>
              <a:t>1 Cummings and Melton Lancet 2002</a:t>
            </a:r>
            <a:endParaRPr sz="700" dirty="0">
              <a:latin typeface="Calibri"/>
              <a:ea typeface="Calibri"/>
              <a:cs typeface="Calibri"/>
              <a:sym typeface="Calibri"/>
            </a:endParaRPr>
          </a:p>
          <a:p>
            <a:pPr marL="0" lvl="0" indent="0" algn="r" rtl="0">
              <a:spcBef>
                <a:spcPts val="0"/>
              </a:spcBef>
              <a:spcAft>
                <a:spcPts val="0"/>
              </a:spcAft>
              <a:buNone/>
            </a:pPr>
            <a:r>
              <a:rPr lang="en" sz="700" dirty="0">
                <a:latin typeface="Calibri"/>
                <a:ea typeface="Calibri"/>
                <a:cs typeface="Calibri"/>
                <a:sym typeface="Calibri"/>
              </a:rPr>
              <a:t>2 Haentjens et al Annals IM 2010</a:t>
            </a:r>
            <a:endParaRPr sz="700" dirty="0">
              <a:latin typeface="Calibri"/>
              <a:ea typeface="Calibri"/>
              <a:cs typeface="Calibri"/>
              <a:sym typeface="Calibri"/>
            </a:endParaRPr>
          </a:p>
          <a:p>
            <a:pPr marL="0" lvl="0" indent="0" algn="r" rtl="0">
              <a:spcBef>
                <a:spcPts val="0"/>
              </a:spcBef>
              <a:spcAft>
                <a:spcPts val="0"/>
              </a:spcAft>
              <a:buNone/>
            </a:pPr>
            <a:r>
              <a:rPr lang="en" sz="700" dirty="0">
                <a:latin typeface="Calibri"/>
                <a:ea typeface="Calibri"/>
                <a:cs typeface="Calibri"/>
                <a:sym typeface="Calibri"/>
              </a:rPr>
              <a:t>3 Burget et al J Bone Miner Res 2007</a:t>
            </a:r>
            <a:endParaRPr sz="700" dirty="0">
              <a:latin typeface="Calibri"/>
              <a:ea typeface="Calibri"/>
              <a:cs typeface="Calibri"/>
              <a:sym typeface="Calibri"/>
            </a:endParaRPr>
          </a:p>
          <a:p>
            <a:pPr marL="0" lvl="0" indent="0" algn="r" rtl="0">
              <a:spcBef>
                <a:spcPts val="0"/>
              </a:spcBef>
              <a:spcAft>
                <a:spcPts val="0"/>
              </a:spcAft>
              <a:buNone/>
            </a:pPr>
            <a:r>
              <a:rPr lang="en" sz="700" dirty="0">
                <a:latin typeface="Calibri"/>
                <a:ea typeface="Calibri"/>
                <a:cs typeface="Calibri"/>
                <a:sym typeface="Calibri"/>
              </a:rPr>
              <a:t>4 </a:t>
            </a:r>
            <a:r>
              <a:rPr lang="en-US" sz="700" dirty="0">
                <a:latin typeface="Calibri"/>
                <a:ea typeface="Calibri"/>
                <a:cs typeface="Calibri"/>
                <a:sym typeface="Calibri"/>
              </a:rPr>
              <a:t>Lyles NEJM 2007</a:t>
            </a:r>
            <a:r>
              <a:rPr lang="en" sz="700" dirty="0">
                <a:latin typeface="Calibri"/>
                <a:ea typeface="Calibri"/>
                <a:cs typeface="Calibri"/>
                <a:sym typeface="Calibri"/>
              </a:rPr>
              <a:t>, www.theNNT.com</a:t>
            </a:r>
            <a:endParaRPr sz="700" dirty="0"/>
          </a:p>
          <a:p>
            <a:pPr marL="0" lvl="0" indent="0" algn="r" rtl="0">
              <a:spcBef>
                <a:spcPts val="0"/>
              </a:spcBef>
              <a:spcAft>
                <a:spcPts val="0"/>
              </a:spcAft>
              <a:buNone/>
            </a:pPr>
            <a:endParaRPr sz="700" dirty="0">
              <a:latin typeface="Calibri"/>
              <a:ea typeface="Calibri"/>
              <a:cs typeface="Calibri"/>
              <a:sym typeface="Calibri"/>
            </a:endParaRPr>
          </a:p>
        </p:txBody>
      </p:sp>
      <p:grpSp>
        <p:nvGrpSpPr>
          <p:cNvPr id="10" name="Group 9">
            <a:extLst>
              <a:ext uri="{FF2B5EF4-FFF2-40B4-BE49-F238E27FC236}">
                <a16:creationId xmlns:a16="http://schemas.microsoft.com/office/drawing/2014/main" id="{B5870E2C-09EA-4DC8-894C-5FADA497D6BC}"/>
              </a:ext>
            </a:extLst>
          </p:cNvPr>
          <p:cNvGrpSpPr/>
          <p:nvPr/>
        </p:nvGrpSpPr>
        <p:grpSpPr>
          <a:xfrm>
            <a:off x="607460" y="1139698"/>
            <a:ext cx="1750152" cy="1725847"/>
            <a:chOff x="607460" y="1139698"/>
            <a:chExt cx="1750152" cy="1725847"/>
          </a:xfrm>
        </p:grpSpPr>
        <p:sp>
          <p:nvSpPr>
            <p:cNvPr id="14" name="Title 1">
              <a:extLst>
                <a:ext uri="{FF2B5EF4-FFF2-40B4-BE49-F238E27FC236}">
                  <a16:creationId xmlns:a16="http://schemas.microsoft.com/office/drawing/2014/main" id="{770F31D3-FB4F-468D-864E-C2300EFA0461}"/>
                </a:ext>
              </a:extLst>
            </p:cNvPr>
            <p:cNvSpPr txBox="1">
              <a:spLocks/>
            </p:cNvSpPr>
            <p:nvPr/>
          </p:nvSpPr>
          <p:spPr>
            <a:xfrm>
              <a:off x="607460" y="1439160"/>
              <a:ext cx="1750152" cy="1426385"/>
            </a:xfrm>
            <a:prstGeom prst="ellipse">
              <a:avLst/>
            </a:prstGeom>
            <a:solidFill>
              <a:schemeClr val="accent4">
                <a:lumMod val="75%"/>
              </a:schemeClr>
            </a:solidFill>
            <a:ln w="174625" cmpd="thinThick">
              <a:noFill/>
            </a:ln>
            <a:effectLst>
              <a:softEdge rad="25400"/>
            </a:effectLst>
          </p:spPr>
          <p:txBody>
            <a:bodyPr spcFirstLastPara="1" vert="horz" wrap="square" lIns="91440" tIns="45720" rIns="91440" bIns="45720" rtlCol="0" anchor="ctr" anchorCtr="0">
              <a:normAutofit/>
            </a:bodyPr>
            <a:lstStyle>
              <a:lvl1pPr lvl="0" algn="l" defTabSz="685800" rtl="0" eaLnBrk="1" latinLnBrk="0" hangingPunct="1">
                <a:lnSpc>
                  <a:spcPct val="9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pPr>
              <a:r>
                <a:rPr lang="en-US" sz="2100" b="1" dirty="0">
                  <a:solidFill>
                    <a:schemeClr val="bg1"/>
                  </a:solidFill>
                </a:rPr>
                <a:t>1 out of 2</a:t>
              </a:r>
            </a:p>
            <a:p>
              <a:pPr algn="ctr" defTabSz="914400">
                <a:spcBef>
                  <a:spcPct val="0%"/>
                </a:spcBef>
              </a:pPr>
              <a:r>
                <a:rPr lang="en-US" sz="2100" b="1" dirty="0">
                  <a:solidFill>
                    <a:schemeClr val="bg1"/>
                  </a:solidFill>
                </a:rPr>
                <a:t>white </a:t>
              </a:r>
              <a:r>
                <a:rPr lang="en-US" sz="1600" b="1" dirty="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p:txBody>
        </p:sp>
        <p:pic>
          <p:nvPicPr>
            <p:cNvPr id="3" name="Graphic 2" descr="Hourglass">
              <a:extLst>
                <a:ext uri="{FF2B5EF4-FFF2-40B4-BE49-F238E27FC236}">
                  <a16:creationId xmlns:a16="http://schemas.microsoft.com/office/drawing/2014/main" id="{B88F2F79-B408-4F9D-94C8-972AA948560D}"/>
                </a:ext>
              </a:extLst>
            </p:cNvPr>
            <p:cNvPicPr>
              <a:picLocks noChangeAspect="1"/>
            </p:cNvPicPr>
            <p:nvPr/>
          </p:nvPicPr>
          <p:blipFill>
            <a:blip r:embed="rId3">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1135497" y="1139698"/>
              <a:ext cx="694077" cy="694077"/>
            </a:xfrm>
            <a:prstGeom prst="rect">
              <a:avLst/>
            </a:prstGeom>
          </p:spPr>
        </p:pic>
      </p:grpSp>
      <p:grpSp>
        <p:nvGrpSpPr>
          <p:cNvPr id="11" name="Group 10">
            <a:extLst>
              <a:ext uri="{FF2B5EF4-FFF2-40B4-BE49-F238E27FC236}">
                <a16:creationId xmlns:a16="http://schemas.microsoft.com/office/drawing/2014/main" id="{C93C0ABB-1C45-4B30-A3E8-74BC0D293809}"/>
              </a:ext>
            </a:extLst>
          </p:cNvPr>
          <p:cNvGrpSpPr/>
          <p:nvPr/>
        </p:nvGrpSpPr>
        <p:grpSpPr>
          <a:xfrm>
            <a:off x="1900799" y="2556517"/>
            <a:ext cx="1750152" cy="1877852"/>
            <a:chOff x="1900799" y="2556517"/>
            <a:chExt cx="1750152" cy="1877852"/>
          </a:xfrm>
        </p:grpSpPr>
        <p:sp>
          <p:nvSpPr>
            <p:cNvPr id="15" name="Title 1">
              <a:extLst>
                <a:ext uri="{FF2B5EF4-FFF2-40B4-BE49-F238E27FC236}">
                  <a16:creationId xmlns:a16="http://schemas.microsoft.com/office/drawing/2014/main" id="{B202DA02-6B46-4DE2-ACAF-0A77A3A8F80E}"/>
                </a:ext>
              </a:extLst>
            </p:cNvPr>
            <p:cNvSpPr txBox="1">
              <a:spLocks/>
            </p:cNvSpPr>
            <p:nvPr/>
          </p:nvSpPr>
          <p:spPr>
            <a:xfrm>
              <a:off x="1900799" y="3007984"/>
              <a:ext cx="1750152" cy="1426385"/>
            </a:xfrm>
            <a:prstGeom prst="ellipse">
              <a:avLst/>
            </a:prstGeom>
            <a:solidFill>
              <a:schemeClr val="accent4">
                <a:lumMod val="75%"/>
              </a:schemeClr>
            </a:solidFill>
            <a:ln w="174625" cmpd="thinThick">
              <a:noFill/>
            </a:ln>
            <a:effectLst>
              <a:softEdge rad="25400"/>
            </a:effectLst>
          </p:spPr>
          <p:txBody>
            <a:bodyPr spcFirstLastPara="1" vert="horz" wrap="square" lIns="91440" tIns="45720" rIns="91440" bIns="45720" rtlCol="0" anchor="ctr" anchorCtr="0">
              <a:normAutofit/>
            </a:bodyPr>
            <a:lstStyle>
              <a:lvl1pPr lvl="0" algn="l" defTabSz="685800" rtl="0" eaLnBrk="1" latinLnBrk="0" hangingPunct="1">
                <a:lnSpc>
                  <a:spcPct val="9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pPr>
              <a:r>
                <a:rPr lang="en-US" sz="2100" b="1" dirty="0">
                  <a:solidFill>
                    <a:schemeClr val="bg1"/>
                  </a:solidFill>
                </a:rPr>
                <a:t>1 out of 5</a:t>
              </a:r>
            </a:p>
            <a:p>
              <a:pPr algn="ctr" defTabSz="914400">
                <a:spcBef>
                  <a:spcPct val="0%"/>
                </a:spcBef>
              </a:pPr>
              <a:r>
                <a:rPr lang="en-US" sz="2100" b="1" dirty="0">
                  <a:solidFill>
                    <a:schemeClr val="bg1"/>
                  </a:solidFill>
                </a:rPr>
                <a:t>Black </a:t>
              </a:r>
              <a:r>
                <a:rPr lang="en-US" sz="1800" b="1" dirty="0">
                  <a:solidFill>
                    <a:schemeClr val="bg1"/>
                  </a:solidFill>
                  <a:latin typeface="Arial" panose="020B0604020202020204" pitchFamily="34" charset="0"/>
                  <a:cs typeface="Arial" panose="020B0604020202020204" pitchFamily="34" charset="0"/>
                </a:rPr>
                <a:t>♀ </a:t>
              </a:r>
              <a:r>
                <a:rPr lang="en-US" sz="2100" dirty="0">
                  <a:solidFill>
                    <a:schemeClr val="bg1"/>
                  </a:solidFill>
                  <a:latin typeface="+mn-lt"/>
                  <a:cs typeface="Arial" panose="020B0604020202020204" pitchFamily="34" charset="0"/>
                </a:rPr>
                <a:t>&amp;</a:t>
              </a:r>
            </a:p>
            <a:p>
              <a:pPr algn="ctr" defTabSz="914400">
                <a:spcBef>
                  <a:spcPct val="0%"/>
                </a:spcBef>
              </a:pPr>
              <a:r>
                <a:rPr lang="en-US" sz="2100" dirty="0">
                  <a:solidFill>
                    <a:schemeClr val="bg1"/>
                  </a:solidFill>
                  <a:latin typeface="+mn-lt"/>
                  <a:cs typeface="Arial" panose="020B0604020202020204" pitchFamily="34" charset="0"/>
                </a:rPr>
                <a:t>White</a:t>
              </a:r>
              <a:r>
                <a:rPr lang="en-US" sz="21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t>
              </a:r>
              <a:endParaRPr lang="en-US" sz="2100" dirty="0">
                <a:solidFill>
                  <a:schemeClr val="bg1"/>
                </a:solidFill>
                <a:latin typeface="Arial" panose="020B0604020202020204" pitchFamily="34" charset="0"/>
                <a:cs typeface="Arial" panose="020B0604020202020204" pitchFamily="34" charset="0"/>
              </a:endParaRPr>
            </a:p>
          </p:txBody>
        </p:sp>
        <p:pic>
          <p:nvPicPr>
            <p:cNvPr id="12" name="Graphic 11" descr="Hourglass">
              <a:extLst>
                <a:ext uri="{FF2B5EF4-FFF2-40B4-BE49-F238E27FC236}">
                  <a16:creationId xmlns:a16="http://schemas.microsoft.com/office/drawing/2014/main" id="{31D6987B-D885-489C-B560-48230F3C7BCA}"/>
                </a:ext>
              </a:extLst>
            </p:cNvPr>
            <p:cNvPicPr>
              <a:picLocks noChangeAspect="1"/>
            </p:cNvPicPr>
            <p:nvPr/>
          </p:nvPicPr>
          <p:blipFill>
            <a:blip r:embed="rId3">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2437949" y="2556517"/>
              <a:ext cx="694077" cy="694077"/>
            </a:xfrm>
            <a:prstGeom prst="rect">
              <a:avLst/>
            </a:prstGeom>
          </p:spPr>
        </p:pic>
      </p:grpSp>
      <p:grpSp>
        <p:nvGrpSpPr>
          <p:cNvPr id="13" name="Group 12">
            <a:extLst>
              <a:ext uri="{FF2B5EF4-FFF2-40B4-BE49-F238E27FC236}">
                <a16:creationId xmlns:a16="http://schemas.microsoft.com/office/drawing/2014/main" id="{E9FF13B6-BE7C-4A23-9EC8-6503F8BE8B1D}"/>
              </a:ext>
            </a:extLst>
          </p:cNvPr>
          <p:cNvGrpSpPr/>
          <p:nvPr/>
        </p:nvGrpSpPr>
        <p:grpSpPr>
          <a:xfrm>
            <a:off x="3734180" y="949305"/>
            <a:ext cx="1750152" cy="1943106"/>
            <a:chOff x="3734180" y="949305"/>
            <a:chExt cx="1750152" cy="1943106"/>
          </a:xfrm>
        </p:grpSpPr>
        <p:sp>
          <p:nvSpPr>
            <p:cNvPr id="16" name="Title 1">
              <a:extLst>
                <a:ext uri="{FF2B5EF4-FFF2-40B4-BE49-F238E27FC236}">
                  <a16:creationId xmlns:a16="http://schemas.microsoft.com/office/drawing/2014/main" id="{E2E12B35-BB4A-43EA-8D0B-F28B3F38BC04}"/>
                </a:ext>
              </a:extLst>
            </p:cNvPr>
            <p:cNvSpPr txBox="1">
              <a:spLocks/>
            </p:cNvSpPr>
            <p:nvPr/>
          </p:nvSpPr>
          <p:spPr>
            <a:xfrm>
              <a:off x="3734180" y="1466026"/>
              <a:ext cx="1750152" cy="1426385"/>
            </a:xfrm>
            <a:prstGeom prst="ellipse">
              <a:avLst/>
            </a:prstGeom>
            <a:solidFill>
              <a:schemeClr val="accent4">
                <a:lumMod val="75%"/>
              </a:schemeClr>
            </a:solidFill>
            <a:ln w="174625" cmpd="thinThick">
              <a:noFill/>
            </a:ln>
            <a:effectLst>
              <a:softEdge rad="25400"/>
            </a:effectLst>
          </p:spPr>
          <p:txBody>
            <a:bodyPr spcFirstLastPara="1" vert="horz" wrap="square" lIns="91440" tIns="45720" rIns="91440" bIns="45720" rtlCol="0" anchor="ctr" anchorCtr="0">
              <a:normAutofit fontScale="92.5%"/>
            </a:bodyPr>
            <a:lstStyle>
              <a:lvl1pPr lvl="0" algn="l" defTabSz="685800" rtl="0" eaLnBrk="1" latinLnBrk="0" hangingPunct="1">
                <a:lnSpc>
                  <a:spcPct val="9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pPr>
              <a:r>
                <a:rPr lang="en-US" sz="2100" b="1" dirty="0">
                  <a:solidFill>
                    <a:schemeClr val="bg1"/>
                  </a:solidFill>
                </a:rPr>
                <a:t>Mortality ↑ 5-8x</a:t>
              </a:r>
            </a:p>
            <a:p>
              <a:pPr algn="ctr" defTabSz="914400">
                <a:spcBef>
                  <a:spcPct val="0%"/>
                </a:spcBef>
              </a:pPr>
              <a:r>
                <a:rPr lang="en-US" sz="2100" b="1" dirty="0">
                  <a:solidFill>
                    <a:schemeClr val="bg1"/>
                  </a:solidFill>
                </a:rPr>
                <a:t>After hip </a:t>
              </a:r>
              <a:r>
                <a:rPr lang="en-US" sz="2100" b="1" dirty="0" err="1">
                  <a:solidFill>
                    <a:schemeClr val="bg1"/>
                  </a:solidFill>
                </a:rPr>
                <a:t>fx</a:t>
              </a:r>
              <a:endParaRPr lang="en-US" sz="2100" b="1" dirty="0">
                <a:solidFill>
                  <a:schemeClr val="bg1"/>
                </a:solidFill>
              </a:endParaRPr>
            </a:p>
          </p:txBody>
        </p:sp>
        <p:pic>
          <p:nvPicPr>
            <p:cNvPr id="5" name="Graphic 4" descr="Heart with pulse">
              <a:extLst>
                <a:ext uri="{FF2B5EF4-FFF2-40B4-BE49-F238E27FC236}">
                  <a16:creationId xmlns:a16="http://schemas.microsoft.com/office/drawing/2014/main" id="{4F24E718-5C6E-4DB0-B7AC-7F79883A4E75}"/>
                </a:ext>
              </a:extLst>
            </p:cNvPr>
            <p:cNvPicPr>
              <a:picLocks noChangeAspect="1"/>
            </p:cNvPicPr>
            <p:nvPr/>
          </p:nvPicPr>
          <p:blipFill>
            <a:blip r:embed="rId5">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4171924" y="949305"/>
              <a:ext cx="914400" cy="914400"/>
            </a:xfrm>
            <a:prstGeom prst="rect">
              <a:avLst/>
            </a:prstGeom>
          </p:spPr>
        </p:pic>
      </p:grpSp>
      <p:grpSp>
        <p:nvGrpSpPr>
          <p:cNvPr id="19" name="Group 18">
            <a:extLst>
              <a:ext uri="{FF2B5EF4-FFF2-40B4-BE49-F238E27FC236}">
                <a16:creationId xmlns:a16="http://schemas.microsoft.com/office/drawing/2014/main" id="{9E471EB7-5444-45F8-AC58-6D0FF2047880}"/>
              </a:ext>
            </a:extLst>
          </p:cNvPr>
          <p:cNvGrpSpPr/>
          <p:nvPr/>
        </p:nvGrpSpPr>
        <p:grpSpPr>
          <a:xfrm>
            <a:off x="5293786" y="2483268"/>
            <a:ext cx="1750152" cy="1877479"/>
            <a:chOff x="5293786" y="2483268"/>
            <a:chExt cx="1750152" cy="1877479"/>
          </a:xfrm>
        </p:grpSpPr>
        <p:sp>
          <p:nvSpPr>
            <p:cNvPr id="17" name="Title 1">
              <a:extLst>
                <a:ext uri="{FF2B5EF4-FFF2-40B4-BE49-F238E27FC236}">
                  <a16:creationId xmlns:a16="http://schemas.microsoft.com/office/drawing/2014/main" id="{F43CFE60-448E-4F56-8F3B-C41B5DE006FB}"/>
                </a:ext>
              </a:extLst>
            </p:cNvPr>
            <p:cNvSpPr txBox="1">
              <a:spLocks/>
            </p:cNvSpPr>
            <p:nvPr/>
          </p:nvSpPr>
          <p:spPr>
            <a:xfrm>
              <a:off x="5293786" y="2934362"/>
              <a:ext cx="1750152" cy="1426385"/>
            </a:xfrm>
            <a:prstGeom prst="ellipse">
              <a:avLst/>
            </a:prstGeom>
            <a:solidFill>
              <a:schemeClr val="accent4">
                <a:lumMod val="75%"/>
              </a:schemeClr>
            </a:solidFill>
            <a:ln w="174625" cmpd="thinThick">
              <a:noFill/>
            </a:ln>
            <a:effectLst>
              <a:softEdge rad="25400"/>
            </a:effectLst>
          </p:spPr>
          <p:txBody>
            <a:bodyPr spcFirstLastPara="1" vert="horz" wrap="square" lIns="91440" tIns="45720" rIns="91440" bIns="45720" rtlCol="0" anchor="ctr" anchorCtr="0">
              <a:normAutofit/>
            </a:bodyPr>
            <a:lstStyle>
              <a:lvl1pPr lvl="0" algn="l" defTabSz="685800" rtl="0" eaLnBrk="1" latinLnBrk="0" hangingPunct="1">
                <a:lnSpc>
                  <a:spcPct val="9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pPr>
              <a:r>
                <a:rPr lang="en-US" sz="2100" b="1" dirty="0">
                  <a:solidFill>
                    <a:schemeClr val="bg1"/>
                  </a:solidFill>
                </a:rPr>
                <a:t>$43,000</a:t>
              </a:r>
            </a:p>
            <a:p>
              <a:pPr algn="ctr" defTabSz="914400">
                <a:spcBef>
                  <a:spcPct val="0%"/>
                </a:spcBef>
              </a:pPr>
              <a:r>
                <a:rPr lang="en-US" sz="2100" b="1" dirty="0">
                  <a:solidFill>
                    <a:schemeClr val="bg1"/>
                  </a:solidFill>
                </a:rPr>
                <a:t>per </a:t>
              </a:r>
              <a:r>
                <a:rPr lang="en-US" sz="2100" b="1" dirty="0" err="1">
                  <a:solidFill>
                    <a:schemeClr val="bg1"/>
                  </a:solidFill>
                </a:rPr>
                <a:t>fx</a:t>
              </a:r>
              <a:endParaRPr lang="en-US" sz="2100" b="1" dirty="0">
                <a:solidFill>
                  <a:schemeClr val="bg1"/>
                </a:solidFill>
              </a:endParaRPr>
            </a:p>
          </p:txBody>
        </p:sp>
        <p:pic>
          <p:nvPicPr>
            <p:cNvPr id="7" name="Graphic 6" descr="Money">
              <a:extLst>
                <a:ext uri="{FF2B5EF4-FFF2-40B4-BE49-F238E27FC236}">
                  <a16:creationId xmlns:a16="http://schemas.microsoft.com/office/drawing/2014/main" id="{B8BD9840-350E-4E11-8C28-A02CD1845B45}"/>
                </a:ext>
              </a:extLst>
            </p:cNvPr>
            <p:cNvPicPr>
              <a:picLocks noChangeAspect="1"/>
            </p:cNvPicPr>
            <p:nvPr/>
          </p:nvPicPr>
          <p:blipFill>
            <a:blip r:embed="rId7">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8"/>
                </a:ext>
              </a:extLst>
            </a:blip>
            <a:stretch>
              <a:fillRect/>
            </a:stretch>
          </p:blipFill>
          <p:spPr>
            <a:xfrm>
              <a:off x="5779872" y="2483268"/>
              <a:ext cx="914400" cy="914400"/>
            </a:xfrm>
            <a:prstGeom prst="rect">
              <a:avLst/>
            </a:prstGeom>
          </p:spPr>
        </p:pic>
      </p:grpSp>
      <p:grpSp>
        <p:nvGrpSpPr>
          <p:cNvPr id="20" name="Group 19">
            <a:extLst>
              <a:ext uri="{FF2B5EF4-FFF2-40B4-BE49-F238E27FC236}">
                <a16:creationId xmlns:a16="http://schemas.microsoft.com/office/drawing/2014/main" id="{98C43F2B-8613-4363-B897-080652362F86}"/>
              </a:ext>
            </a:extLst>
          </p:cNvPr>
          <p:cNvGrpSpPr/>
          <p:nvPr/>
        </p:nvGrpSpPr>
        <p:grpSpPr>
          <a:xfrm>
            <a:off x="6950161" y="679158"/>
            <a:ext cx="1750152" cy="2022518"/>
            <a:chOff x="6950161" y="679158"/>
            <a:chExt cx="1750152" cy="2022518"/>
          </a:xfrm>
        </p:grpSpPr>
        <p:sp>
          <p:nvSpPr>
            <p:cNvPr id="18" name="Title 1">
              <a:extLst>
                <a:ext uri="{FF2B5EF4-FFF2-40B4-BE49-F238E27FC236}">
                  <a16:creationId xmlns:a16="http://schemas.microsoft.com/office/drawing/2014/main" id="{0C425DBE-F2CB-4A85-A810-2840382D9C4A}"/>
                </a:ext>
              </a:extLst>
            </p:cNvPr>
            <p:cNvSpPr txBox="1">
              <a:spLocks/>
            </p:cNvSpPr>
            <p:nvPr/>
          </p:nvSpPr>
          <p:spPr>
            <a:xfrm>
              <a:off x="6950161" y="1275291"/>
              <a:ext cx="1750152" cy="1426385"/>
            </a:xfrm>
            <a:prstGeom prst="ellipse">
              <a:avLst/>
            </a:prstGeom>
            <a:solidFill>
              <a:schemeClr val="accent4">
                <a:lumMod val="75%"/>
              </a:schemeClr>
            </a:solidFill>
            <a:ln w="174625" cmpd="thinThick">
              <a:noFill/>
            </a:ln>
            <a:effectLst>
              <a:softEdge rad="25400"/>
            </a:effectLst>
          </p:spPr>
          <p:txBody>
            <a:bodyPr spcFirstLastPara="1" vert="horz" wrap="square" lIns="91440" tIns="45720" rIns="91440" bIns="45720" rtlCol="0" anchor="ctr" anchorCtr="0">
              <a:normAutofit/>
            </a:bodyPr>
            <a:lstStyle>
              <a:lvl1pPr lvl="0" algn="l" defTabSz="685800" rtl="0" eaLnBrk="1" latinLnBrk="0" hangingPunct="1">
                <a:lnSpc>
                  <a:spcPct val="9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pPr>
              <a:r>
                <a:rPr lang="en-US" sz="2100" b="1" dirty="0">
                  <a:solidFill>
                    <a:schemeClr val="bg1"/>
                  </a:solidFill>
                </a:rPr>
                <a:t>NNT=19</a:t>
              </a:r>
            </a:p>
            <a:p>
              <a:pPr algn="ctr" defTabSz="914400">
                <a:spcBef>
                  <a:spcPct val="0%"/>
                </a:spcBef>
              </a:pPr>
              <a:r>
                <a:rPr lang="en-US" sz="1800" b="1" dirty="0">
                  <a:solidFill>
                    <a:schemeClr val="bg1"/>
                  </a:solidFill>
                </a:rPr>
                <a:t>prevent 1 </a:t>
              </a:r>
              <a:r>
                <a:rPr lang="en-US" sz="1800" b="1" dirty="0" err="1">
                  <a:solidFill>
                    <a:schemeClr val="bg1"/>
                  </a:solidFill>
                </a:rPr>
                <a:t>fx</a:t>
              </a:r>
              <a:r>
                <a:rPr lang="en-US" sz="1800" b="1" dirty="0">
                  <a:solidFill>
                    <a:schemeClr val="bg1"/>
                  </a:solidFill>
                </a:rPr>
                <a:t> over 2y</a:t>
              </a:r>
            </a:p>
          </p:txBody>
        </p:sp>
        <p:pic>
          <p:nvPicPr>
            <p:cNvPr id="9" name="Graphic 8" descr="Medicine">
              <a:extLst>
                <a:ext uri="{FF2B5EF4-FFF2-40B4-BE49-F238E27FC236}">
                  <a16:creationId xmlns:a16="http://schemas.microsoft.com/office/drawing/2014/main" id="{ABACE243-EA00-4F7C-BB5F-43F67AA25DCE}"/>
                </a:ext>
              </a:extLst>
            </p:cNvPr>
            <p:cNvPicPr>
              <a:picLocks noChangeAspect="1"/>
            </p:cNvPicPr>
            <p:nvPr/>
          </p:nvPicPr>
          <p:blipFill>
            <a:blip r:embed="rId9">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10"/>
                </a:ext>
              </a:extLst>
            </a:blip>
            <a:stretch>
              <a:fillRect/>
            </a:stretch>
          </p:blipFill>
          <p:spPr>
            <a:xfrm>
              <a:off x="7416589" y="679158"/>
              <a:ext cx="914400" cy="914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144F-FA06-401D-B010-4D974C158A68}"/>
              </a:ext>
            </a:extLst>
          </p:cNvPr>
          <p:cNvSpPr>
            <a:spLocks noGrp="1"/>
          </p:cNvSpPr>
          <p:nvPr>
            <p:ph type="title"/>
          </p:nvPr>
        </p:nvSpPr>
        <p:spPr>
          <a:xfrm>
            <a:off x="306319" y="159567"/>
            <a:ext cx="3985902" cy="994173"/>
          </a:xfrm>
        </p:spPr>
        <p:txBody>
          <a:bodyPr vert="horz" lIns="91440" tIns="45720" rIns="91440" bIns="45720" rtlCol="0" anchor="ctr">
            <a:normAutofit/>
          </a:bodyPr>
          <a:lstStyle/>
          <a:p>
            <a:pPr defTabSz="914400">
              <a:spcBef>
                <a:spcPct val="0%"/>
              </a:spcBef>
            </a:pPr>
            <a:r>
              <a:rPr lang="en-US" sz="4400" b="1" dirty="0">
                <a:latin typeface="+mn-lt"/>
              </a:rPr>
              <a:t>Aims</a:t>
            </a:r>
          </a:p>
        </p:txBody>
      </p:sp>
      <p:sp>
        <p:nvSpPr>
          <p:cNvPr id="3" name="Text Placeholder 2">
            <a:extLst>
              <a:ext uri="{FF2B5EF4-FFF2-40B4-BE49-F238E27FC236}">
                <a16:creationId xmlns:a16="http://schemas.microsoft.com/office/drawing/2014/main" id="{850D79AE-76BF-41F9-88F4-8703D2015F34}"/>
              </a:ext>
            </a:extLst>
          </p:cNvPr>
          <p:cNvSpPr>
            <a:spLocks noGrp="1"/>
          </p:cNvSpPr>
          <p:nvPr>
            <p:ph type="body" idx="1"/>
          </p:nvPr>
        </p:nvSpPr>
        <p:spPr>
          <a:xfrm>
            <a:off x="33068" y="1153740"/>
            <a:ext cx="4841257" cy="4068773"/>
          </a:xfrm>
        </p:spPr>
        <p:txBody>
          <a:bodyPr vert="horz" lIns="91440" tIns="45720" rIns="91440" bIns="45720" rtlCol="0" anchor="t">
            <a:normAutofit/>
          </a:bodyPr>
          <a:lstStyle/>
          <a:p>
            <a:pPr marL="228600" indent="0" defTabSz="914400">
              <a:buNone/>
            </a:pPr>
            <a:r>
              <a:rPr lang="en-US" sz="2400" dirty="0"/>
              <a:t>Global: To reduce fragility fractures among Geriatric Specialty Clinic patients</a:t>
            </a:r>
          </a:p>
          <a:p>
            <a:pPr indent="-228600" defTabSz="914400">
              <a:buFont typeface="Arial" panose="020B0604020202020204" pitchFamily="34" charset="0"/>
              <a:buChar char="•"/>
            </a:pPr>
            <a:endParaRPr lang="en-US" sz="2400" dirty="0"/>
          </a:p>
          <a:p>
            <a:pPr marL="228600" indent="0" defTabSz="914400">
              <a:buNone/>
            </a:pPr>
            <a:r>
              <a:rPr lang="en-US" sz="2400" dirty="0"/>
              <a:t>SMART:</a:t>
            </a:r>
          </a:p>
          <a:p>
            <a:pPr lvl="1" indent="-228600" defTabSz="914400">
              <a:buFont typeface="Arial" panose="020B0604020202020204" pitchFamily="34" charset="0"/>
              <a:buChar char="•"/>
            </a:pPr>
            <a:r>
              <a:rPr lang="en-US" sz="2400" dirty="0"/>
              <a:t>By August 2019, close </a:t>
            </a:r>
            <a:r>
              <a:rPr lang="en-US" sz="2400" b="1" dirty="0">
                <a:solidFill>
                  <a:schemeClr val="accent1">
                    <a:lumMod val="60%"/>
                    <a:lumOff val="40%"/>
                  </a:schemeClr>
                </a:solidFill>
              </a:rPr>
              <a:t>50%</a:t>
            </a:r>
            <a:r>
              <a:rPr lang="en-US" sz="2400" dirty="0">
                <a:solidFill>
                  <a:schemeClr val="accent1">
                    <a:lumMod val="60%"/>
                    <a:lumOff val="40%"/>
                  </a:schemeClr>
                </a:solidFill>
              </a:rPr>
              <a:t> </a:t>
            </a:r>
            <a:r>
              <a:rPr lang="en-US" sz="2400" dirty="0"/>
              <a:t>of gaps in appropriate </a:t>
            </a:r>
            <a:r>
              <a:rPr lang="en-US" sz="2400" b="1" dirty="0">
                <a:solidFill>
                  <a:schemeClr val="accent4">
                    <a:lumMod val="75%"/>
                  </a:schemeClr>
                </a:solidFill>
              </a:rPr>
              <a:t>screening</a:t>
            </a:r>
            <a:r>
              <a:rPr lang="en-US" sz="2400" dirty="0"/>
              <a:t> for and </a:t>
            </a:r>
            <a:r>
              <a:rPr lang="en-US" sz="2400" b="1" dirty="0">
                <a:solidFill>
                  <a:schemeClr val="accent4">
                    <a:lumMod val="75%"/>
                  </a:schemeClr>
                </a:solidFill>
              </a:rPr>
              <a:t>treatment</a:t>
            </a:r>
            <a:r>
              <a:rPr lang="en-US" sz="2400" dirty="0"/>
              <a:t> of osteoporosis                             </a:t>
            </a:r>
            <a:r>
              <a:rPr lang="en-US" sz="800" dirty="0"/>
              <a:t>(NQF #0037, A</a:t>
            </a:r>
            <a:r>
              <a:rPr lang="en-US" sz="900" dirty="0"/>
              <a:t>COVE-3 Osteoporosis #2, MIPS #418, HEDIS OMW)</a:t>
            </a:r>
            <a:endParaRPr lang="en-US" sz="2400" dirty="0"/>
          </a:p>
        </p:txBody>
      </p:sp>
      <p:pic>
        <p:nvPicPr>
          <p:cNvPr id="4" name="Google Shape;86;p17">
            <a:extLst>
              <a:ext uri="{FF2B5EF4-FFF2-40B4-BE49-F238E27FC236}">
                <a16:creationId xmlns:a16="http://schemas.microsoft.com/office/drawing/2014/main" id="{C361047A-E3CD-4109-B479-6E83FCAEDB40}"/>
              </a:ext>
            </a:extLst>
          </p:cNvPr>
          <p:cNvPicPr preferRelativeResize="0"/>
          <p:nvPr/>
        </p:nvPicPr>
        <p:blipFill>
          <a:blip r:embed="rId3"/>
          <a:srcRect/>
          <a:stretch/>
        </p:blipFill>
        <p:spPr>
          <a:xfrm>
            <a:off x="5049672" y="1"/>
            <a:ext cx="4094328" cy="377578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
        <p:nvSpPr>
          <p:cNvPr id="5" name="Rectangle 4">
            <a:extLst>
              <a:ext uri="{FF2B5EF4-FFF2-40B4-BE49-F238E27FC236}">
                <a16:creationId xmlns:a16="http://schemas.microsoft.com/office/drawing/2014/main" id="{D68334EE-4C75-499D-A765-E86A7E943D47}"/>
              </a:ext>
            </a:extLst>
          </p:cNvPr>
          <p:cNvSpPr/>
          <p:nvPr/>
        </p:nvSpPr>
        <p:spPr>
          <a:xfrm>
            <a:off x="4572000" y="4073482"/>
            <a:ext cx="4572000" cy="584775"/>
          </a:xfrm>
          <a:prstGeom prst="rect">
            <a:avLst/>
          </a:prstGeom>
        </p:spPr>
        <p:txBody>
          <a:bodyPr>
            <a:spAutoFit/>
          </a:bodyPr>
          <a:lstStyle/>
          <a:p>
            <a:pPr marL="685800" lvl="2" algn="ctr"/>
            <a:r>
              <a:rPr lang="en-US" sz="1600" dirty="0"/>
              <a:t>“Gap” = absence of documented, shared decision about screening or treatment</a:t>
            </a:r>
          </a:p>
        </p:txBody>
      </p:sp>
      <p:sp>
        <p:nvSpPr>
          <p:cNvPr id="6" name="Rectangle 5"/>
          <p:cNvSpPr/>
          <p:nvPr/>
        </p:nvSpPr>
        <p:spPr>
          <a:xfrm rot="21351991">
            <a:off x="6284835" y="1672564"/>
            <a:ext cx="1024932" cy="87534"/>
          </a:xfrm>
          <a:prstGeom prst="rect">
            <a:avLst/>
          </a:prstGeom>
          <a:solidFill>
            <a:schemeClr val="accent1">
              <a:lumMod val="40%"/>
              <a:lumOff val="60%"/>
            </a:schemeClr>
          </a:solidFill>
          <a:ln>
            <a:solidFill>
              <a:schemeClr val="accent3">
                <a:lumMod val="40%"/>
                <a:lumOff val="60%"/>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588482"/>
      </p:ext>
    </p:extLst>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730751" y="480060"/>
            <a:ext cx="4958650" cy="418083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kern="1200" dirty="0">
                <a:solidFill>
                  <a:schemeClr val="tx1"/>
                </a:solidFill>
                <a:latin typeface="+mn-lt"/>
              </a:rPr>
              <a:t>The first challenge: </a:t>
            </a:r>
            <a:br>
              <a:rPr lang="en-US" sz="2800" kern="1200" dirty="0">
                <a:solidFill>
                  <a:schemeClr val="tx1"/>
                </a:solidFill>
                <a:latin typeface="+mn-lt"/>
              </a:rPr>
            </a:br>
            <a:r>
              <a:rPr lang="en-US" sz="2800" kern="1200" dirty="0">
                <a:solidFill>
                  <a:schemeClr val="tx1"/>
                </a:solidFill>
                <a:latin typeface="+mn-lt"/>
              </a:rPr>
              <a:t>Electronic tools to identify our target populations don’t exist!</a:t>
            </a:r>
          </a:p>
        </p:txBody>
      </p:sp>
      <p:pic>
        <p:nvPicPr>
          <p:cNvPr id="101" name="Graphic 100" descr="Computer">
            <a:extLst>
              <a:ext uri="{FF2B5EF4-FFF2-40B4-BE49-F238E27FC236}">
                <a16:creationId xmlns:a16="http://schemas.microsoft.com/office/drawing/2014/main" id="{00C9CEFF-CF64-4671-9D41-2A6855FA909B}"/>
              </a:ext>
            </a:extLst>
          </p:cNvPr>
          <p:cNvPicPr>
            <a:picLocks noChangeAspect="1"/>
          </p:cNvPicPr>
          <p:nvPr/>
        </p:nvPicPr>
        <p:blipFill>
          <a:blip r:embed="rId3">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rcRect/>
          <a:stretch/>
        </p:blipFill>
        <p:spPr>
          <a:xfrm>
            <a:off x="482600" y="1066418"/>
            <a:ext cx="3008122" cy="30081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E2087-87E8-4B03-932E-B9865D6BD0C5}"/>
              </a:ext>
            </a:extLst>
          </p:cNvPr>
          <p:cNvSpPr/>
          <p:nvPr/>
        </p:nvSpPr>
        <p:spPr>
          <a:xfrm>
            <a:off x="0" y="-145407"/>
            <a:ext cx="2743200" cy="5329451"/>
          </a:xfrm>
          <a:prstGeom prst="rect">
            <a:avLst/>
          </a:prstGeom>
          <a:solidFill>
            <a:schemeClr val="bg1">
              <a:lumMod val="85%"/>
              <a:lumOff val="1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54448-283A-4538-A7D2-6319994573D6}"/>
              </a:ext>
            </a:extLst>
          </p:cNvPr>
          <p:cNvSpPr>
            <a:spLocks noGrp="1"/>
          </p:cNvSpPr>
          <p:nvPr>
            <p:ph type="title"/>
          </p:nvPr>
        </p:nvSpPr>
        <p:spPr>
          <a:xfrm>
            <a:off x="191069" y="231140"/>
            <a:ext cx="2683951" cy="2768943"/>
          </a:xfrm>
        </p:spPr>
        <p:txBody>
          <a:bodyPr vert="horz" lIns="91440" tIns="45720" rIns="91440" bIns="45720" rtlCol="0" anchor="ctr">
            <a:normAutofit/>
          </a:bodyPr>
          <a:lstStyle/>
          <a:p>
            <a:pPr defTabSz="914400">
              <a:spcBef>
                <a:spcPct val="0%"/>
              </a:spcBef>
            </a:pPr>
            <a:r>
              <a:rPr lang="en-US" sz="3200" b="1" dirty="0">
                <a:latin typeface="+mn-lt"/>
              </a:rPr>
              <a:t>Creating an osteoporosis screening registry</a:t>
            </a:r>
            <a:r>
              <a:rPr lang="en-US" sz="3200" b="1" dirty="0"/>
              <a:t/>
            </a:r>
            <a:br>
              <a:rPr lang="en-US" sz="3200" b="1" dirty="0"/>
            </a:br>
            <a:endParaRPr lang="en-US" sz="3200" b="1" dirty="0"/>
          </a:p>
        </p:txBody>
      </p:sp>
      <p:grpSp>
        <p:nvGrpSpPr>
          <p:cNvPr id="3" name="Group 2">
            <a:extLst>
              <a:ext uri="{FF2B5EF4-FFF2-40B4-BE49-F238E27FC236}">
                <a16:creationId xmlns:a16="http://schemas.microsoft.com/office/drawing/2014/main" id="{F8AE3AB1-7500-4AAA-96F1-7E0B8D1AC0D9}"/>
              </a:ext>
            </a:extLst>
          </p:cNvPr>
          <p:cNvGrpSpPr/>
          <p:nvPr/>
        </p:nvGrpSpPr>
        <p:grpSpPr>
          <a:xfrm>
            <a:off x="2952932" y="1851993"/>
            <a:ext cx="5929952" cy="2768943"/>
            <a:chOff x="2934269" y="1615611"/>
            <a:chExt cx="5929952" cy="2768943"/>
          </a:xfrm>
        </p:grpSpPr>
        <p:sp>
          <p:nvSpPr>
            <p:cNvPr id="10" name="Content Placeholder 3">
              <a:extLst>
                <a:ext uri="{FF2B5EF4-FFF2-40B4-BE49-F238E27FC236}">
                  <a16:creationId xmlns:a16="http://schemas.microsoft.com/office/drawing/2014/main" id="{25AA8538-A5B3-4B3B-9812-7BC982CC5F29}"/>
                </a:ext>
              </a:extLst>
            </p:cNvPr>
            <p:cNvSpPr txBox="1">
              <a:spLocks/>
            </p:cNvSpPr>
            <p:nvPr/>
          </p:nvSpPr>
          <p:spPr>
            <a:xfrm>
              <a:off x="2934269" y="1615611"/>
              <a:ext cx="5929952" cy="2768943"/>
            </a:xfrm>
            <a:prstGeom prst="rect">
              <a:avLst/>
            </a:prstGeom>
            <a:solidFill>
              <a:srgbClr val="404040"/>
            </a:solidFill>
            <a:ln w="38100">
              <a:solidFill>
                <a:schemeClr val="accent2">
                  <a:lumMod val="75%"/>
                </a:schemeClr>
              </a:solidFill>
            </a:ln>
          </p:spPr>
          <p:txBody>
            <a:bodyPr>
              <a:normAutofit/>
            </a:bodyPr>
            <a:lstStyle>
              <a:lvl1pPr marL="171450" indent="-171450" algn="l" defTabSz="685800" rtl="0" eaLnBrk="1" latinLnBrk="0" hangingPunct="1">
                <a:lnSpc>
                  <a:spcPct val="9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endParaRPr lang="en-US" sz="1800" dirty="0"/>
            </a:p>
            <a:p>
              <a:endParaRPr lang="en-US" sz="1500" dirty="0"/>
            </a:p>
          </p:txBody>
        </p:sp>
        <p:graphicFrame>
          <p:nvGraphicFramePr>
            <p:cNvPr id="5" name="Text Placeholder 2">
              <a:extLst>
                <a:ext uri="{FF2B5EF4-FFF2-40B4-BE49-F238E27FC236}">
                  <a16:creationId xmlns:a16="http://schemas.microsoft.com/office/drawing/2014/main" id="{63E23177-943B-4AF9-9677-5A8EDB32CD14}"/>
                </a:ext>
              </a:extLst>
            </p:cNvPr>
            <p:cNvGraphicFramePr/>
            <p:nvPr/>
          </p:nvGraphicFramePr>
          <p:xfrm>
            <a:off x="2934269" y="1615611"/>
            <a:ext cx="5929952" cy="499328"/>
          </p:xfrm>
          <a:graphic>
            <a:graphicData uri="http://purl.oclc.org/ooxml/drawingml/diagram">
              <dgm:relIds xmlns:dgm="http://purl.oclc.org/ooxml/drawingml/diagram" xmlns:r="http://purl.oclc.org/ooxml/officeDocument/relationships" r:dm="rId3" r:lo="rId4" r:qs="rId5" r:cs="rId6"/>
            </a:graphicData>
          </a:graphic>
        </p:graphicFrame>
        <p:sp>
          <p:nvSpPr>
            <p:cNvPr id="8" name="TextBox 7">
              <a:extLst>
                <a:ext uri="{FF2B5EF4-FFF2-40B4-BE49-F238E27FC236}">
                  <a16:creationId xmlns:a16="http://schemas.microsoft.com/office/drawing/2014/main" id="{259E1E82-8B27-42F9-91C6-391F66E074E2}"/>
                </a:ext>
              </a:extLst>
            </p:cNvPr>
            <p:cNvSpPr txBox="1"/>
            <p:nvPr/>
          </p:nvSpPr>
          <p:spPr>
            <a:xfrm>
              <a:off x="2934269" y="2282937"/>
              <a:ext cx="5929952" cy="1631216"/>
            </a:xfrm>
            <a:prstGeom prst="rect">
              <a:avLst/>
            </a:prstGeom>
            <a:noFill/>
          </p:spPr>
          <p:txBody>
            <a:bodyPr wrap="square" rtlCol="0">
              <a:spAutoFit/>
            </a:bodyPr>
            <a:lstStyle/>
            <a:p>
              <a:pPr marL="285750" lvl="0" indent="-285750">
                <a:lnSpc>
                  <a:spcPct val="100%"/>
                </a:lnSpc>
                <a:buFont typeface="Arial" panose="020B0604020202020204" pitchFamily="34" charset="0"/>
                <a:buChar char="•"/>
              </a:pPr>
              <a:r>
                <a:rPr lang="en-US" sz="2000" dirty="0"/>
                <a:t>Pop Health data pulls – great start but insufficient </a:t>
              </a:r>
            </a:p>
            <a:p>
              <a:pPr marL="285750" lvl="0" indent="-285750">
                <a:lnSpc>
                  <a:spcPct val="100%"/>
                </a:lnSpc>
                <a:buFont typeface="Arial" panose="020B0604020202020204" pitchFamily="34" charset="0"/>
                <a:buChar char="•"/>
              </a:pPr>
              <a:r>
                <a:rPr lang="en-US" sz="2000" dirty="0"/>
                <a:t>Outside DEXA scans not “pulling in”</a:t>
              </a:r>
            </a:p>
            <a:p>
              <a:pPr marL="285750" lvl="0" indent="-285750">
                <a:lnSpc>
                  <a:spcPct val="100%"/>
                </a:lnSpc>
                <a:buFont typeface="Arial" panose="020B0604020202020204" pitchFamily="34" charset="0"/>
                <a:buChar char="•"/>
              </a:pPr>
              <a:r>
                <a:rPr lang="en-US" sz="2000" dirty="0"/>
                <a:t>Determining screening “appropriateness” is subjective – must consider </a:t>
              </a:r>
              <a:r>
                <a:rPr lang="en-US" sz="2000" dirty="0" err="1"/>
                <a:t>pt’s</a:t>
              </a:r>
              <a:r>
                <a:rPr lang="en-US" sz="2000" dirty="0"/>
                <a:t> global health &amp; goals</a:t>
              </a:r>
            </a:p>
            <a:p>
              <a:pPr marL="285750" lvl="0" indent="-285750">
                <a:lnSpc>
                  <a:spcPct val="100%"/>
                </a:lnSpc>
                <a:buFont typeface="Arial" panose="020B0604020202020204" pitchFamily="34" charset="0"/>
                <a:buChar char="•"/>
              </a:pPr>
              <a:endParaRPr lang="en-US" sz="2000" dirty="0"/>
            </a:p>
          </p:txBody>
        </p:sp>
      </p:grpSp>
      <p:sp>
        <p:nvSpPr>
          <p:cNvPr id="9" name="Rectangle 8">
            <a:extLst>
              <a:ext uri="{FF2B5EF4-FFF2-40B4-BE49-F238E27FC236}">
                <a16:creationId xmlns:a16="http://schemas.microsoft.com/office/drawing/2014/main" id="{9288583F-6EF5-44A2-973E-51D0B9124D21}"/>
              </a:ext>
            </a:extLst>
          </p:cNvPr>
          <p:cNvSpPr/>
          <p:nvPr/>
        </p:nvSpPr>
        <p:spPr>
          <a:xfrm>
            <a:off x="3066089" y="322684"/>
            <a:ext cx="5678946" cy="1261884"/>
          </a:xfrm>
          <a:prstGeom prst="rect">
            <a:avLst/>
          </a:prstGeom>
        </p:spPr>
        <p:txBody>
          <a:bodyPr wrap="square">
            <a:spAutoFit/>
          </a:bodyPr>
          <a:lstStyle/>
          <a:p>
            <a:pPr marL="342900" indent="-342900">
              <a:buFont typeface="Arial" panose="020B0604020202020204" pitchFamily="34" charset="0"/>
              <a:buChar char="•"/>
            </a:pPr>
            <a:r>
              <a:rPr lang="en-US" sz="2000" dirty="0"/>
              <a:t>Created a protocol for identifying patients needing their FIRST screening DEXA</a:t>
            </a:r>
          </a:p>
          <a:p>
            <a:pPr marL="800100" lvl="1" indent="-342900">
              <a:buFont typeface="Arial" panose="020B0604020202020204" pitchFamily="34" charset="0"/>
              <a:buChar char="•"/>
            </a:pPr>
            <a:r>
              <a:rPr lang="en-US" dirty="0"/>
              <a:t>Focus on pts missing from existing EPIC tools</a:t>
            </a:r>
            <a:br>
              <a:rPr lang="en-US" dirty="0"/>
            </a:br>
            <a:endParaRPr lang="en-US" dirty="0"/>
          </a:p>
        </p:txBody>
      </p:sp>
      <p:sp>
        <p:nvSpPr>
          <p:cNvPr id="4" name="Flowchart: Merge 3">
            <a:extLst>
              <a:ext uri="{FF2B5EF4-FFF2-40B4-BE49-F238E27FC236}">
                <a16:creationId xmlns:a16="http://schemas.microsoft.com/office/drawing/2014/main" id="{0759C78E-052E-4D17-991C-B35972750851}"/>
              </a:ext>
            </a:extLst>
          </p:cNvPr>
          <p:cNvSpPr/>
          <p:nvPr/>
        </p:nvSpPr>
        <p:spPr>
          <a:xfrm>
            <a:off x="739347" y="2642847"/>
            <a:ext cx="1264506" cy="1978089"/>
          </a:xfrm>
          <a:prstGeom prst="flowChartMerge">
            <a:avLst/>
          </a:prstGeom>
        </p:spPr>
        <p:style>
          <a:lnRef idx="2">
            <a:schemeClr val="accent1">
              <a:shade val="5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600" dirty="0"/>
              <a:t>476 pts</a:t>
            </a:r>
          </a:p>
          <a:p>
            <a:pPr algn="ctr"/>
            <a:endParaRPr lang="en-US" dirty="0"/>
          </a:p>
          <a:p>
            <a:pPr algn="ctr"/>
            <a:endParaRPr lang="en-US" dirty="0"/>
          </a:p>
          <a:p>
            <a:pPr algn="ctr"/>
            <a:r>
              <a:rPr lang="en-US" sz="1400" dirty="0"/>
              <a:t>105 pts</a:t>
            </a:r>
          </a:p>
        </p:txBody>
      </p:sp>
      <p:cxnSp>
        <p:nvCxnSpPr>
          <p:cNvPr id="11" name="Straight Arrow Connector 10">
            <a:extLst>
              <a:ext uri="{FF2B5EF4-FFF2-40B4-BE49-F238E27FC236}">
                <a16:creationId xmlns:a16="http://schemas.microsoft.com/office/drawing/2014/main" id="{BBA4532C-AF79-4D99-999E-8AA0C66A6D55}"/>
              </a:ext>
            </a:extLst>
          </p:cNvPr>
          <p:cNvCxnSpPr/>
          <p:nvPr/>
        </p:nvCxnSpPr>
        <p:spPr>
          <a:xfrm>
            <a:off x="1371600" y="2942253"/>
            <a:ext cx="0" cy="434377"/>
          </a:xfrm>
          <a:prstGeom prst="straightConnector1">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A9902528-C6D3-44B0-85A2-D6CA533FFC57}"/>
              </a:ext>
            </a:extLst>
          </p:cNvPr>
          <p:cNvSpPr txBox="1"/>
          <p:nvPr/>
        </p:nvSpPr>
        <p:spPr>
          <a:xfrm>
            <a:off x="725712" y="3564293"/>
            <a:ext cx="1277253" cy="307777"/>
          </a:xfrm>
          <a:prstGeom prst="rect">
            <a:avLst/>
          </a:prstGeom>
          <a:noFill/>
        </p:spPr>
        <p:txBody>
          <a:bodyPr wrap="square" rtlCol="0">
            <a:spAutoFit/>
          </a:bodyPr>
          <a:lstStyle/>
          <a:p>
            <a:pPr algn="ctr"/>
            <a:r>
              <a:rPr lang="en-US" sz="1400" dirty="0"/>
              <a:t>into registry</a:t>
            </a:r>
          </a:p>
        </p:txBody>
      </p:sp>
    </p:spTree>
    <p:extLst>
      <p:ext uri="{BB962C8B-B14F-4D97-AF65-F5344CB8AC3E}">
        <p14:creationId xmlns:p14="http://schemas.microsoft.com/office/powerpoint/2010/main" val="2472306496"/>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bg>
      <p:bgPr>
        <a:solidFill>
          <a:schemeClr val="bg1">
            <a:lumMod val="75%"/>
            <a:lumOff val="25%"/>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E2087-87E8-4B03-932E-B9865D6BD0C5}"/>
              </a:ext>
            </a:extLst>
          </p:cNvPr>
          <p:cNvSpPr/>
          <p:nvPr/>
        </p:nvSpPr>
        <p:spPr>
          <a:xfrm>
            <a:off x="0" y="-145407"/>
            <a:ext cx="2743200" cy="5329451"/>
          </a:xfrm>
          <a:prstGeom prst="rect">
            <a:avLst/>
          </a:prstGeom>
          <a:solidFill>
            <a:schemeClr val="bg1">
              <a:lumMod val="85%"/>
              <a:lumOff val="1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54448-283A-4538-A7D2-6319994573D6}"/>
              </a:ext>
            </a:extLst>
          </p:cNvPr>
          <p:cNvSpPr>
            <a:spLocks noGrp="1"/>
          </p:cNvSpPr>
          <p:nvPr>
            <p:ph type="title"/>
          </p:nvPr>
        </p:nvSpPr>
        <p:spPr>
          <a:xfrm>
            <a:off x="191069" y="231140"/>
            <a:ext cx="2683951" cy="2768943"/>
          </a:xfrm>
        </p:spPr>
        <p:txBody>
          <a:bodyPr vert="horz" lIns="91440" tIns="45720" rIns="91440" bIns="45720" rtlCol="0" anchor="ctr">
            <a:normAutofit/>
          </a:bodyPr>
          <a:lstStyle/>
          <a:p>
            <a:pPr defTabSz="914400">
              <a:spcBef>
                <a:spcPct val="0%"/>
              </a:spcBef>
            </a:pPr>
            <a:r>
              <a:rPr lang="en-US" sz="3200" b="1" dirty="0">
                <a:latin typeface="+mn-lt"/>
              </a:rPr>
              <a:t>Creating an osteoporosis screening registry</a:t>
            </a:r>
            <a:r>
              <a:rPr lang="en-US" sz="3200" b="1" dirty="0"/>
              <a:t/>
            </a:r>
            <a:br>
              <a:rPr lang="en-US" sz="3200" b="1" dirty="0"/>
            </a:br>
            <a:endParaRPr lang="en-US" sz="3200" b="1" dirty="0"/>
          </a:p>
        </p:txBody>
      </p:sp>
      <p:grpSp>
        <p:nvGrpSpPr>
          <p:cNvPr id="3" name="Group 2">
            <a:extLst>
              <a:ext uri="{FF2B5EF4-FFF2-40B4-BE49-F238E27FC236}">
                <a16:creationId xmlns:a16="http://schemas.microsoft.com/office/drawing/2014/main" id="{F8AE3AB1-7500-4AAA-96F1-7E0B8D1AC0D9}"/>
              </a:ext>
            </a:extLst>
          </p:cNvPr>
          <p:cNvGrpSpPr/>
          <p:nvPr/>
        </p:nvGrpSpPr>
        <p:grpSpPr>
          <a:xfrm>
            <a:off x="2952932" y="1851993"/>
            <a:ext cx="5929952" cy="2768943"/>
            <a:chOff x="2934269" y="1615611"/>
            <a:chExt cx="5929952" cy="2768943"/>
          </a:xfrm>
        </p:grpSpPr>
        <p:sp>
          <p:nvSpPr>
            <p:cNvPr id="10" name="Content Placeholder 3">
              <a:extLst>
                <a:ext uri="{FF2B5EF4-FFF2-40B4-BE49-F238E27FC236}">
                  <a16:creationId xmlns:a16="http://schemas.microsoft.com/office/drawing/2014/main" id="{25AA8538-A5B3-4B3B-9812-7BC982CC5F29}"/>
                </a:ext>
              </a:extLst>
            </p:cNvPr>
            <p:cNvSpPr txBox="1">
              <a:spLocks/>
            </p:cNvSpPr>
            <p:nvPr/>
          </p:nvSpPr>
          <p:spPr>
            <a:xfrm>
              <a:off x="2934269" y="1615611"/>
              <a:ext cx="5929952" cy="2768943"/>
            </a:xfrm>
            <a:prstGeom prst="rect">
              <a:avLst/>
            </a:prstGeom>
            <a:solidFill>
              <a:srgbClr val="404040"/>
            </a:solidFill>
            <a:ln w="38100">
              <a:solidFill>
                <a:schemeClr val="accent2">
                  <a:lumMod val="75%"/>
                </a:schemeClr>
              </a:solidFill>
            </a:ln>
          </p:spPr>
          <p:txBody>
            <a:bodyPr>
              <a:normAutofit/>
            </a:bodyPr>
            <a:lstStyle>
              <a:lvl1pPr marL="171450" indent="-171450" algn="l" defTabSz="685800" rtl="0" eaLnBrk="1" latinLnBrk="0" hangingPunct="1">
                <a:lnSpc>
                  <a:spcPct val="9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endParaRPr lang="en-US" sz="1800" dirty="0"/>
            </a:p>
            <a:p>
              <a:endParaRPr lang="en-US" sz="1500" dirty="0"/>
            </a:p>
          </p:txBody>
        </p:sp>
        <p:graphicFrame>
          <p:nvGraphicFramePr>
            <p:cNvPr id="5" name="Text Placeholder 2">
              <a:extLst>
                <a:ext uri="{FF2B5EF4-FFF2-40B4-BE49-F238E27FC236}">
                  <a16:creationId xmlns:a16="http://schemas.microsoft.com/office/drawing/2014/main" id="{63E23177-943B-4AF9-9677-5A8EDB32CD14}"/>
                </a:ext>
              </a:extLst>
            </p:cNvPr>
            <p:cNvGraphicFramePr/>
            <p:nvPr/>
          </p:nvGraphicFramePr>
          <p:xfrm>
            <a:off x="2934269" y="1615611"/>
            <a:ext cx="5929952" cy="499328"/>
          </p:xfrm>
          <a:graphic>
            <a:graphicData uri="http://purl.oclc.org/ooxml/drawingml/diagram">
              <dgm:relIds xmlns:dgm="http://purl.oclc.org/ooxml/drawingml/diagram" xmlns:r="http://purl.oclc.org/ooxml/officeDocument/relationships" r:dm="rId3" r:lo="rId4" r:qs="rId5" r:cs="rId6"/>
            </a:graphicData>
          </a:graphic>
        </p:graphicFrame>
        <p:sp>
          <p:nvSpPr>
            <p:cNvPr id="8" name="TextBox 7">
              <a:extLst>
                <a:ext uri="{FF2B5EF4-FFF2-40B4-BE49-F238E27FC236}">
                  <a16:creationId xmlns:a16="http://schemas.microsoft.com/office/drawing/2014/main" id="{259E1E82-8B27-42F9-91C6-391F66E074E2}"/>
                </a:ext>
              </a:extLst>
            </p:cNvPr>
            <p:cNvSpPr txBox="1"/>
            <p:nvPr/>
          </p:nvSpPr>
          <p:spPr>
            <a:xfrm>
              <a:off x="2934269" y="2282937"/>
              <a:ext cx="5929952" cy="2000548"/>
            </a:xfrm>
            <a:prstGeom prst="rect">
              <a:avLst/>
            </a:prstGeom>
            <a:noFill/>
          </p:spPr>
          <p:txBody>
            <a:bodyPr wrap="square" rtlCol="0">
              <a:spAutoFit/>
            </a:bodyPr>
            <a:lstStyle/>
            <a:p>
              <a:pPr marL="285750" lvl="0" indent="-285750">
                <a:lnSpc>
                  <a:spcPct val="100%"/>
                </a:lnSpc>
                <a:buFont typeface="Arial" panose="020B0604020202020204" pitchFamily="34" charset="0"/>
                <a:buChar char="•"/>
              </a:pPr>
              <a:r>
                <a:rPr lang="en-US" sz="2000" dirty="0"/>
                <a:t>Pop Health data pulls – great start but insufficient </a:t>
              </a:r>
            </a:p>
            <a:p>
              <a:pPr marL="285750" lvl="0" indent="-285750">
                <a:lnSpc>
                  <a:spcPct val="100%"/>
                </a:lnSpc>
                <a:buFont typeface="Arial" panose="020B0604020202020204" pitchFamily="34" charset="0"/>
                <a:buChar char="•"/>
              </a:pPr>
              <a:r>
                <a:rPr lang="en-US" sz="2000" dirty="0"/>
                <a:t>Outside DEXA scans not “pulling in”</a:t>
              </a:r>
            </a:p>
            <a:p>
              <a:pPr marL="285750" lvl="0" indent="-285750">
                <a:lnSpc>
                  <a:spcPct val="100%"/>
                </a:lnSpc>
                <a:buFont typeface="Arial" panose="020B0604020202020204" pitchFamily="34" charset="0"/>
                <a:buChar char="•"/>
              </a:pPr>
              <a:r>
                <a:rPr lang="en-US" sz="2000" dirty="0"/>
                <a:t>Determining screening “appropriateness” is subjective – must consider </a:t>
              </a:r>
              <a:r>
                <a:rPr lang="en-US" sz="2000" dirty="0" err="1"/>
                <a:t>pt’s</a:t>
              </a:r>
              <a:r>
                <a:rPr lang="en-US" sz="2000" dirty="0"/>
                <a:t> global health &amp; goals</a:t>
              </a:r>
            </a:p>
            <a:p>
              <a:pPr marL="285750" lvl="0" indent="-285750">
                <a:lnSpc>
                  <a:spcPct val="100%"/>
                </a:lnSpc>
                <a:buFont typeface="Arial" panose="020B0604020202020204" pitchFamily="34" charset="0"/>
                <a:buChar char="•"/>
              </a:pPr>
              <a:r>
                <a:rPr lang="en-US" sz="2000" dirty="0"/>
                <a:t>Registry creation = </a:t>
              </a:r>
              <a:r>
                <a:rPr lang="en-US" sz="2400" b="1" dirty="0">
                  <a:solidFill>
                    <a:schemeClr val="accent1"/>
                  </a:solidFill>
                </a:rPr>
                <a:t>20 hours </a:t>
              </a:r>
              <a:r>
                <a:rPr lang="en-US" sz="2000" dirty="0"/>
                <a:t>of MD work!</a:t>
              </a:r>
            </a:p>
            <a:p>
              <a:pPr marL="285750" lvl="0" indent="-285750">
                <a:lnSpc>
                  <a:spcPct val="100%"/>
                </a:lnSpc>
                <a:buFont typeface="Arial" panose="020B0604020202020204" pitchFamily="34" charset="0"/>
                <a:buChar char="•"/>
              </a:pPr>
              <a:endParaRPr lang="en-US" sz="2000" dirty="0"/>
            </a:p>
          </p:txBody>
        </p:sp>
      </p:grpSp>
      <p:sp>
        <p:nvSpPr>
          <p:cNvPr id="9" name="Rectangle 8">
            <a:extLst>
              <a:ext uri="{FF2B5EF4-FFF2-40B4-BE49-F238E27FC236}">
                <a16:creationId xmlns:a16="http://schemas.microsoft.com/office/drawing/2014/main" id="{9288583F-6EF5-44A2-973E-51D0B9124D21}"/>
              </a:ext>
            </a:extLst>
          </p:cNvPr>
          <p:cNvSpPr/>
          <p:nvPr/>
        </p:nvSpPr>
        <p:spPr>
          <a:xfrm>
            <a:off x="3066089" y="322684"/>
            <a:ext cx="5678946" cy="1261884"/>
          </a:xfrm>
          <a:prstGeom prst="rect">
            <a:avLst/>
          </a:prstGeom>
        </p:spPr>
        <p:txBody>
          <a:bodyPr wrap="square">
            <a:spAutoFit/>
          </a:bodyPr>
          <a:lstStyle/>
          <a:p>
            <a:pPr marL="342900" indent="-342900">
              <a:buFont typeface="Arial" panose="020B0604020202020204" pitchFamily="34" charset="0"/>
              <a:buChar char="•"/>
            </a:pPr>
            <a:r>
              <a:rPr lang="en-US" sz="2000" dirty="0"/>
              <a:t>Created a protocol for identifying patients needing their FIRST screening DEXA</a:t>
            </a:r>
          </a:p>
          <a:p>
            <a:pPr marL="800100" lvl="1" indent="-342900">
              <a:buFont typeface="Arial" panose="020B0604020202020204" pitchFamily="34" charset="0"/>
              <a:buChar char="•"/>
            </a:pPr>
            <a:r>
              <a:rPr lang="en-US" dirty="0"/>
              <a:t>Focus on pts missing from existing EPIC tools</a:t>
            </a:r>
            <a:br>
              <a:rPr lang="en-US" dirty="0"/>
            </a:br>
            <a:endParaRPr lang="en-US" dirty="0"/>
          </a:p>
        </p:txBody>
      </p:sp>
      <p:sp>
        <p:nvSpPr>
          <p:cNvPr id="4" name="Flowchart: Merge 3">
            <a:extLst>
              <a:ext uri="{FF2B5EF4-FFF2-40B4-BE49-F238E27FC236}">
                <a16:creationId xmlns:a16="http://schemas.microsoft.com/office/drawing/2014/main" id="{0759C78E-052E-4D17-991C-B35972750851}"/>
              </a:ext>
            </a:extLst>
          </p:cNvPr>
          <p:cNvSpPr/>
          <p:nvPr/>
        </p:nvSpPr>
        <p:spPr>
          <a:xfrm>
            <a:off x="739347" y="2642847"/>
            <a:ext cx="1264506" cy="1978089"/>
          </a:xfrm>
          <a:prstGeom prst="flowChartMerge">
            <a:avLst/>
          </a:prstGeom>
        </p:spPr>
        <p:style>
          <a:lnRef idx="2">
            <a:schemeClr val="accent1">
              <a:shade val="5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600" dirty="0"/>
              <a:t>476 pts</a:t>
            </a:r>
          </a:p>
          <a:p>
            <a:pPr algn="ctr"/>
            <a:endParaRPr lang="en-US" dirty="0"/>
          </a:p>
          <a:p>
            <a:pPr algn="ctr"/>
            <a:endParaRPr lang="en-US" dirty="0"/>
          </a:p>
          <a:p>
            <a:pPr algn="ctr"/>
            <a:r>
              <a:rPr lang="en-US" sz="1400" dirty="0"/>
              <a:t>105 pts</a:t>
            </a:r>
          </a:p>
        </p:txBody>
      </p:sp>
      <p:cxnSp>
        <p:nvCxnSpPr>
          <p:cNvPr id="11" name="Straight Arrow Connector 10">
            <a:extLst>
              <a:ext uri="{FF2B5EF4-FFF2-40B4-BE49-F238E27FC236}">
                <a16:creationId xmlns:a16="http://schemas.microsoft.com/office/drawing/2014/main" id="{BBA4532C-AF79-4D99-999E-8AA0C66A6D55}"/>
              </a:ext>
            </a:extLst>
          </p:cNvPr>
          <p:cNvCxnSpPr/>
          <p:nvPr/>
        </p:nvCxnSpPr>
        <p:spPr>
          <a:xfrm>
            <a:off x="1371600" y="2942253"/>
            <a:ext cx="0" cy="434377"/>
          </a:xfrm>
          <a:prstGeom prst="straightConnector1">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A9902528-C6D3-44B0-85A2-D6CA533FFC57}"/>
              </a:ext>
            </a:extLst>
          </p:cNvPr>
          <p:cNvSpPr txBox="1"/>
          <p:nvPr/>
        </p:nvSpPr>
        <p:spPr>
          <a:xfrm>
            <a:off x="725712" y="3564293"/>
            <a:ext cx="1277253" cy="307777"/>
          </a:xfrm>
          <a:prstGeom prst="rect">
            <a:avLst/>
          </a:prstGeom>
          <a:noFill/>
        </p:spPr>
        <p:txBody>
          <a:bodyPr wrap="square" rtlCol="0">
            <a:spAutoFit/>
          </a:bodyPr>
          <a:lstStyle/>
          <a:p>
            <a:pPr algn="ctr"/>
            <a:r>
              <a:rPr lang="en-US" sz="1400" dirty="0"/>
              <a:t>into registry</a:t>
            </a:r>
          </a:p>
        </p:txBody>
      </p:sp>
    </p:spTree>
    <p:extLst>
      <p:ext uri="{BB962C8B-B14F-4D97-AF65-F5344CB8AC3E}">
        <p14:creationId xmlns:p14="http://schemas.microsoft.com/office/powerpoint/2010/main" val="2874734380"/>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C815-D31C-4B9E-AE07-DE9B1DD58CA3}"/>
              </a:ext>
            </a:extLst>
          </p:cNvPr>
          <p:cNvSpPr>
            <a:spLocks noGrp="1"/>
          </p:cNvSpPr>
          <p:nvPr>
            <p:ph type="title"/>
          </p:nvPr>
        </p:nvSpPr>
        <p:spPr>
          <a:xfrm>
            <a:off x="628650" y="124559"/>
            <a:ext cx="7886700" cy="994173"/>
          </a:xfrm>
        </p:spPr>
        <p:txBody>
          <a:bodyPr>
            <a:normAutofit/>
          </a:bodyPr>
          <a:lstStyle/>
          <a:p>
            <a:pPr algn="ctr"/>
            <a:r>
              <a:rPr lang="en" b="1" dirty="0">
                <a:latin typeface="+mn-lt"/>
              </a:rPr>
              <a:t>Osteoporosis screening </a:t>
            </a:r>
            <a:r>
              <a:rPr lang="en-US" b="1" dirty="0">
                <a:latin typeface="+mn-lt"/>
              </a:rPr>
              <a:t>outreach</a:t>
            </a:r>
          </a:p>
        </p:txBody>
      </p:sp>
      <p:sp>
        <p:nvSpPr>
          <p:cNvPr id="3" name="Content Placeholder 2">
            <a:extLst>
              <a:ext uri="{FF2B5EF4-FFF2-40B4-BE49-F238E27FC236}">
                <a16:creationId xmlns:a16="http://schemas.microsoft.com/office/drawing/2014/main" id="{C68FAEB9-AA19-4087-A785-D59F34F020AA}"/>
              </a:ext>
            </a:extLst>
          </p:cNvPr>
          <p:cNvSpPr>
            <a:spLocks noGrp="1"/>
          </p:cNvSpPr>
          <p:nvPr>
            <p:ph sz="half" idx="1"/>
          </p:nvPr>
        </p:nvSpPr>
        <p:spPr>
          <a:xfrm>
            <a:off x="303934" y="1508124"/>
            <a:ext cx="4535543" cy="3124598"/>
          </a:xfrm>
        </p:spPr>
        <p:txBody>
          <a:bodyPr>
            <a:normAutofit/>
          </a:bodyPr>
          <a:lstStyle/>
          <a:p>
            <a:pPr marL="160020" indent="0">
              <a:buNone/>
            </a:pPr>
            <a:r>
              <a:rPr lang="en-US" sz="2000" dirty="0"/>
              <a:t>Process:</a:t>
            </a:r>
          </a:p>
          <a:p>
            <a:pPr marL="342900" indent="-182880"/>
            <a:r>
              <a:rPr lang="en-US" sz="2000" dirty="0"/>
              <a:t>Obtained approval from PCPs for outreach (40%)</a:t>
            </a:r>
          </a:p>
          <a:p>
            <a:pPr marL="342900" indent="-182880"/>
            <a:r>
              <a:rPr lang="en-US" sz="2000" dirty="0"/>
              <a:t>Outreach to patients:</a:t>
            </a:r>
          </a:p>
          <a:p>
            <a:endParaRPr lang="en-US" sz="1400" dirty="0"/>
          </a:p>
        </p:txBody>
      </p:sp>
      <p:sp>
        <p:nvSpPr>
          <p:cNvPr id="4" name="Content Placeholder 3">
            <a:extLst>
              <a:ext uri="{FF2B5EF4-FFF2-40B4-BE49-F238E27FC236}">
                <a16:creationId xmlns:a16="http://schemas.microsoft.com/office/drawing/2014/main" id="{6326DA8C-AD8D-45D3-89C0-AF57B36D05C9}"/>
              </a:ext>
            </a:extLst>
          </p:cNvPr>
          <p:cNvSpPr>
            <a:spLocks noGrp="1"/>
          </p:cNvSpPr>
          <p:nvPr>
            <p:ph sz="half" idx="2"/>
          </p:nvPr>
        </p:nvSpPr>
        <p:spPr>
          <a:xfrm>
            <a:off x="5012400" y="1405766"/>
            <a:ext cx="3667575" cy="2898756"/>
          </a:xfrm>
          <a:solidFill>
            <a:srgbClr val="404040"/>
          </a:solidFill>
          <a:ln w="38100">
            <a:solidFill>
              <a:schemeClr val="accent2">
                <a:lumMod val="75%"/>
              </a:schemeClr>
            </a:solidFill>
          </a:ln>
        </p:spPr>
        <p:txBody>
          <a:bodyPr>
            <a:normAutofit/>
          </a:bodyPr>
          <a:lstStyle/>
          <a:p>
            <a:pPr marL="285750" indent="-285750"/>
            <a:endParaRPr lang="en-US" sz="2000" dirty="0"/>
          </a:p>
          <a:p>
            <a:pPr marL="285750" indent="-285750"/>
            <a:endParaRPr lang="en-US" sz="1200" dirty="0"/>
          </a:p>
          <a:p>
            <a:pPr marL="285750" indent="-285750"/>
            <a:r>
              <a:rPr lang="en-US" sz="2000" dirty="0"/>
              <a:t>Geriatric PCPs are closely invested in their patients’ care </a:t>
            </a:r>
          </a:p>
          <a:p>
            <a:pPr marL="285750" indent="-285750"/>
            <a:r>
              <a:rPr lang="en-US" sz="2000" dirty="0"/>
              <a:t>MyChart registration ≠ MyChart usage</a:t>
            </a:r>
          </a:p>
          <a:p>
            <a:pPr marL="285750" indent="-285750"/>
            <a:r>
              <a:rPr lang="en-US" sz="2000" dirty="0"/>
              <a:t>“Unscreened” cohort is very elderly (86yo), multimorbid</a:t>
            </a:r>
          </a:p>
          <a:p>
            <a:endParaRPr lang="en-US" sz="1600" dirty="0"/>
          </a:p>
        </p:txBody>
      </p:sp>
      <p:pic>
        <p:nvPicPr>
          <p:cNvPr id="19" name="Picture 4" descr="Image result for mailbox">
            <a:extLst>
              <a:ext uri="{FF2B5EF4-FFF2-40B4-BE49-F238E27FC236}">
                <a16:creationId xmlns:a16="http://schemas.microsoft.com/office/drawing/2014/main" id="{89010F9F-888B-4229-A06D-2BAA796D7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05" y="3123156"/>
            <a:ext cx="638212" cy="944636"/>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Speaker phone">
            <a:extLst>
              <a:ext uri="{FF2B5EF4-FFF2-40B4-BE49-F238E27FC236}">
                <a16:creationId xmlns:a16="http://schemas.microsoft.com/office/drawing/2014/main" id="{04A8F348-82E1-4684-AD1C-6CBA388B4D10}"/>
              </a:ext>
            </a:extLst>
          </p:cNvPr>
          <p:cNvPicPr>
            <a:picLocks noChangeAspect="1"/>
          </p:cNvPicPr>
          <p:nvPr/>
        </p:nvPicPr>
        <p:blipFill>
          <a:blip r:embed="rId4">
            <a:extLs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3637319" y="2980967"/>
            <a:ext cx="1042246" cy="1042246"/>
          </a:xfrm>
          <a:prstGeom prst="rect">
            <a:avLst/>
          </a:prstGeom>
        </p:spPr>
      </p:pic>
      <p:pic>
        <p:nvPicPr>
          <p:cNvPr id="4098" name="Picture 2" descr="Image result for mychart">
            <a:extLst>
              <a:ext uri="{FF2B5EF4-FFF2-40B4-BE49-F238E27FC236}">
                <a16:creationId xmlns:a16="http://schemas.microsoft.com/office/drawing/2014/main" id="{2734A8CF-0740-4268-AA7B-E27063AA81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25" y="3265054"/>
            <a:ext cx="1353403" cy="660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ext Placeholder 2">
            <a:extLst>
              <a:ext uri="{FF2B5EF4-FFF2-40B4-BE49-F238E27FC236}">
                <a16:creationId xmlns:a16="http://schemas.microsoft.com/office/drawing/2014/main" id="{3E9DDE79-1DD1-41E9-861E-A23BB3D559E5}"/>
              </a:ext>
            </a:extLst>
          </p:cNvPr>
          <p:cNvGraphicFramePr/>
          <p:nvPr>
            <p:extLst>
              <p:ext uri="{D42A27DB-BD31-4B8C-83A1-F6EECF244321}">
                <p14:modId xmlns:p14="http://schemas.microsoft.com/office/powerpoint/2010/main" val="3991802630"/>
              </p:ext>
            </p:extLst>
          </p:nvPr>
        </p:nvGraphicFramePr>
        <p:xfrm>
          <a:off x="5012400" y="1410351"/>
          <a:ext cx="3667574" cy="486144"/>
        </p:xfrm>
        <a:graphic>
          <a:graphicData uri="http://purl.oclc.org/ooxml/drawingml/diagram">
            <dgm:relIds xmlns:dgm="http://purl.oclc.org/ooxml/drawingml/diagram" xmlns:r="http://purl.oclc.org/ooxml/officeDocument/relationships" r:dm="rId7" r:lo="rId8" r:qs="rId9" r:cs="rId10"/>
          </a:graphicData>
        </a:graphic>
      </p:graphicFrame>
      <p:sp>
        <p:nvSpPr>
          <p:cNvPr id="9" name="Arrow: Chevron 8">
            <a:extLst>
              <a:ext uri="{FF2B5EF4-FFF2-40B4-BE49-F238E27FC236}">
                <a16:creationId xmlns:a16="http://schemas.microsoft.com/office/drawing/2014/main" id="{FDF11159-FF9D-4632-B49C-5C53900DA76D}"/>
              </a:ext>
            </a:extLst>
          </p:cNvPr>
          <p:cNvSpPr/>
          <p:nvPr/>
        </p:nvSpPr>
        <p:spPr>
          <a:xfrm>
            <a:off x="2068102" y="3346402"/>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sp>
        <p:nvSpPr>
          <p:cNvPr id="10" name="Arrow: Chevron 9">
            <a:extLst>
              <a:ext uri="{FF2B5EF4-FFF2-40B4-BE49-F238E27FC236}">
                <a16:creationId xmlns:a16="http://schemas.microsoft.com/office/drawing/2014/main" id="{72B4F51F-38BB-4C63-9C80-8A9FC456F183}"/>
              </a:ext>
            </a:extLst>
          </p:cNvPr>
          <p:cNvSpPr/>
          <p:nvPr/>
        </p:nvSpPr>
        <p:spPr>
          <a:xfrm>
            <a:off x="3340041" y="3346402"/>
            <a:ext cx="298887" cy="498143"/>
          </a:xfrm>
          <a:prstGeom prst="chevron">
            <a:avLst/>
          </a:prstGeom>
          <a:solidFill>
            <a:schemeClr val="tx2">
              <a:lumMod val="50%"/>
            </a:schemeClr>
          </a:solidFill>
          <a:ln>
            <a:solidFill>
              <a:schemeClr val="accent4">
                <a:lumMod val="75%"/>
              </a:schemeClr>
            </a:solidFill>
          </a:ln>
        </p:spPr>
        <p:style>
          <a:lnRef idx="2">
            <a:schemeClr val="accent1">
              <a:shade val="5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
                  <a:lumOff val="60%"/>
                </a:schemeClr>
              </a:solidFill>
            </a:endParaRPr>
          </a:p>
        </p:txBody>
      </p:sp>
    </p:spTree>
    <p:extLst>
      <p:ext uri="{BB962C8B-B14F-4D97-AF65-F5344CB8AC3E}">
        <p14:creationId xmlns:p14="http://schemas.microsoft.com/office/powerpoint/2010/main" val="28522594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purl.oclc.org/ooxml/drawingml/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purl.oclc.org/ooxml/drawingml/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docProps/app.xml><?xml version="1.0" encoding="utf-8"?>
<Properties xmlns="http://purl.oclc.org/ooxml/officeDocument/extendedProperties" xmlns:vt="http://purl.oclc.org/ooxml/officeDocument/docPropsVTypes">
  <TotalTime>700</TotalTime>
  <Words>2919</Words>
  <Application>Microsoft Office PowerPoint</Application>
  <PresentationFormat>On-screen Show (16:9)</PresentationFormat>
  <Paragraphs>338</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Geriatric Bone Health Improvement Project</vt:lpstr>
      <vt:lpstr>PowerPoint Presentation</vt:lpstr>
      <vt:lpstr>Osteoporosis</vt:lpstr>
      <vt:lpstr>Burden of the problem</vt:lpstr>
      <vt:lpstr>Aims</vt:lpstr>
      <vt:lpstr>The first challenge:  Electronic tools to identify our target populations don’t exist!</vt:lpstr>
      <vt:lpstr>Creating an osteoporosis screening registry </vt:lpstr>
      <vt:lpstr>Creating an osteoporosis screening registry </vt:lpstr>
      <vt:lpstr>Osteoporosis screening outreach</vt:lpstr>
      <vt:lpstr>Addressing screening gaps</vt:lpstr>
      <vt:lpstr>Patient story: Mr. D</vt:lpstr>
      <vt:lpstr>Addressing treatment gaps</vt:lpstr>
      <vt:lpstr>Addressing treatment gaps</vt:lpstr>
      <vt:lpstr>Stakeholder Engagement &amp; Education</vt:lpstr>
      <vt:lpstr>Addressing treatment gaps</vt:lpstr>
      <vt:lpstr>PowerPoint Presentation</vt:lpstr>
      <vt:lpstr>Addressing treatment gaps</vt:lpstr>
      <vt:lpstr>“Inreach” to PCPs</vt:lpstr>
      <vt:lpstr>Addressing treatment gaps</vt:lpstr>
      <vt:lpstr>Computer workstation visuals</vt:lpstr>
      <vt:lpstr>Addressing treatment gaps</vt:lpstr>
      <vt:lpstr>Osteoporosis Treatment Results</vt:lpstr>
      <vt:lpstr>Next Steps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Bone Health Improvement Project</dc:title>
  <dc:creator>Meredith Gilliam</dc:creator>
  <cp:lastModifiedBy>Brown, Laura G.</cp:lastModifiedBy>
  <cp:revision>52</cp:revision>
  <dcterms:created xsi:type="dcterms:W3CDTF">2019-09-03T19:41:59Z</dcterms:created>
  <dcterms:modified xsi:type="dcterms:W3CDTF">2019-09-12T13:38:37Z</dcterms:modified>
</cp:coreProperties>
</file>