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9"/>
  </p:notesMasterIdLst>
  <p:sldIdLst>
    <p:sldId id="262" r:id="rId2"/>
    <p:sldId id="446" r:id="rId3"/>
    <p:sldId id="356" r:id="rId4"/>
    <p:sldId id="972" r:id="rId5"/>
    <p:sldId id="359" r:id="rId6"/>
    <p:sldId id="360" r:id="rId7"/>
    <p:sldId id="362" r:id="rId8"/>
    <p:sldId id="408" r:id="rId9"/>
    <p:sldId id="989" r:id="rId10"/>
    <p:sldId id="982" r:id="rId11"/>
    <p:sldId id="984" r:id="rId12"/>
    <p:sldId id="986" r:id="rId13"/>
    <p:sldId id="987" r:id="rId14"/>
    <p:sldId id="988" r:id="rId15"/>
    <p:sldId id="449" r:id="rId16"/>
    <p:sldId id="361" r:id="rId17"/>
    <p:sldId id="363" r:id="rId18"/>
    <p:sldId id="429" r:id="rId19"/>
    <p:sldId id="390" r:id="rId20"/>
    <p:sldId id="459" r:id="rId21"/>
    <p:sldId id="372" r:id="rId22"/>
    <p:sldId id="404" r:id="rId23"/>
    <p:sldId id="265" r:id="rId24"/>
    <p:sldId id="338" r:id="rId25"/>
    <p:sldId id="373" r:id="rId26"/>
    <p:sldId id="498" r:id="rId27"/>
    <p:sldId id="463" r:id="rId28"/>
    <p:sldId id="383" r:id="rId29"/>
    <p:sldId id="384" r:id="rId30"/>
    <p:sldId id="385" r:id="rId31"/>
    <p:sldId id="386" r:id="rId32"/>
    <p:sldId id="991" r:id="rId33"/>
    <p:sldId id="995" r:id="rId34"/>
    <p:sldId id="492" r:id="rId35"/>
    <p:sldId id="500" r:id="rId36"/>
    <p:sldId id="420" r:id="rId37"/>
    <p:sldId id="442" r:id="rId38"/>
    <p:sldId id="992" r:id="rId39"/>
    <p:sldId id="501" r:id="rId40"/>
    <p:sldId id="478" r:id="rId41"/>
    <p:sldId id="990" r:id="rId42"/>
    <p:sldId id="493" r:id="rId43"/>
    <p:sldId id="494" r:id="rId44"/>
    <p:sldId id="495" r:id="rId45"/>
    <p:sldId id="482" r:id="rId46"/>
    <p:sldId id="483" r:id="rId47"/>
    <p:sldId id="485" r:id="rId48"/>
    <p:sldId id="484" r:id="rId49"/>
    <p:sldId id="496" r:id="rId50"/>
    <p:sldId id="502" r:id="rId51"/>
    <p:sldId id="379" r:id="rId52"/>
    <p:sldId id="396" r:id="rId53"/>
    <p:sldId id="395" r:id="rId54"/>
    <p:sldId id="993" r:id="rId55"/>
    <p:sldId id="994" r:id="rId56"/>
    <p:sldId id="996" r:id="rId57"/>
    <p:sldId id="320" r:id="rId5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1E1"/>
    <a:srgbClr val="DFDFDF"/>
    <a:srgbClr val="D6D6D6"/>
    <a:srgbClr val="EBEBEB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0"/>
    <p:restoredTop sz="70467"/>
  </p:normalViewPr>
  <p:slideViewPr>
    <p:cSldViewPr snapToGrid="0" snapToObjects="1">
      <p:cViewPr varScale="1">
        <p:scale>
          <a:sx n="105" d="100"/>
          <a:sy n="105" d="100"/>
        </p:scale>
        <p:origin x="12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maybin\My%20Documents\Presentations\PEARL%20Presentation\Facility%20Cascade%20Table%20(Back%20Entered)27-08-09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2060"/>
            </a:solidFill>
            <a:ln w="6350">
              <a:solidFill>
                <a:schemeClr val="tx1"/>
              </a:solidFill>
            </a:ln>
          </c:spPr>
          <c:invertIfNegative val="0"/>
          <c:val>
            <c:numRef>
              <c:f>Sheet1!$A$3</c:f>
              <c:numCache>
                <c:formatCode>General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D1-D74B-A363-576F27053E7A}"/>
            </c:ext>
          </c:extLst>
        </c:ser>
        <c:ser>
          <c:idx val="1"/>
          <c:order val="1"/>
          <c:spPr>
            <a:solidFill>
              <a:srgbClr val="0070C0"/>
            </a:solidFill>
            <a:ln w="6350">
              <a:solidFill>
                <a:schemeClr val="tx1"/>
              </a:solidFill>
            </a:ln>
          </c:spPr>
          <c:invertIfNegative val="0"/>
          <c:val>
            <c:numRef>
              <c:f>Sheet1!$A$4</c:f>
              <c:numCache>
                <c:formatCode>General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D1-D74B-A363-576F27053E7A}"/>
            </c:ext>
          </c:extLst>
        </c:ser>
        <c:ser>
          <c:idx val="2"/>
          <c:order val="2"/>
          <c:spPr>
            <a:solidFill>
              <a:srgbClr val="00B0F0"/>
            </a:solidFill>
            <a:ln w="6350">
              <a:solidFill>
                <a:schemeClr val="tx1"/>
              </a:solidFill>
            </a:ln>
          </c:spPr>
          <c:invertIfNegative val="0"/>
          <c:val>
            <c:numRef>
              <c:f>Sheet1!$A$5</c:f>
              <c:numCache>
                <c:formatCode>General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D1-D74B-A363-576F27053E7A}"/>
            </c:ext>
          </c:extLst>
        </c:ser>
        <c:ser>
          <c:idx val="3"/>
          <c:order val="3"/>
          <c:spPr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64D1-D74B-A363-576F27053E7A}"/>
              </c:ext>
            </c:extLst>
          </c:dPt>
          <c:val>
            <c:numRef>
              <c:f>Sheet1!$A$6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D1-D74B-A363-576F27053E7A}"/>
            </c:ext>
          </c:extLst>
        </c:ser>
        <c:ser>
          <c:idx val="4"/>
          <c:order val="4"/>
          <c:spPr>
            <a:solidFill>
              <a:srgbClr val="FFFF00"/>
            </a:solidFill>
            <a:ln w="2540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4D1-D74B-A363-576F27053E7A}"/>
              </c:ext>
            </c:extLst>
          </c:dPt>
          <c:val>
            <c:numRef>
              <c:f>Sheet1!$A$7</c:f>
              <c:numCache>
                <c:formatCode>General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D1-D74B-A363-576F27053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637286240"/>
        <c:axId val="1682704592"/>
      </c:barChart>
      <c:catAx>
        <c:axId val="1637286240"/>
        <c:scaling>
          <c:orientation val="minMax"/>
        </c:scaling>
        <c:delete val="1"/>
        <c:axPos val="l"/>
        <c:majorTickMark val="out"/>
        <c:minorTickMark val="none"/>
        <c:tickLblPos val="nextTo"/>
        <c:crossAx val="1682704592"/>
        <c:crosses val="autoZero"/>
        <c:auto val="1"/>
        <c:lblAlgn val="ctr"/>
        <c:lblOffset val="100"/>
        <c:noMultiLvlLbl val="0"/>
      </c:catAx>
      <c:valAx>
        <c:axId val="1682704592"/>
        <c:scaling>
          <c:orientation val="minMax"/>
        </c:scaling>
        <c:delete val="0"/>
        <c:axPos val="b"/>
        <c:majorGridlines>
          <c:spPr>
            <a:ln>
              <a:noFill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</c:spPr>
        <c:txPr>
          <a:bodyPr/>
          <a:lstStyle/>
          <a:p>
            <a:pPr>
              <a:defRPr sz="1050">
                <a:solidFill>
                  <a:schemeClr val="tx1"/>
                </a:solidFill>
              </a:defRPr>
            </a:pPr>
            <a:endParaRPr lang="en-US"/>
          </a:p>
        </c:txPr>
        <c:crossAx val="1637286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8710881452318499"/>
          <c:y val="2.03703703703704E-2"/>
          <c:w val="0.51271762904636797"/>
          <c:h val="0.92126232137649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'Facility Cascade Table (Back En'!$C$46</c:f>
              <c:strCache>
                <c:ptCount val="1"/>
                <c:pt idx="0">
                  <c:v>Successful prophylaxis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'Facility Cascade Table (Back En'!$B$47:$B$89</c:f>
              <c:strCache>
                <c:ptCount val="43"/>
                <c:pt idx="0">
                  <c:v>MUTENGENE HC</c:v>
                </c:pt>
                <c:pt idx="1">
                  <c:v>CDC CENTRAL CL</c:v>
                </c:pt>
                <c:pt idx="2">
                  <c:v>PROVINCIAL HOSPITAL-BAMENDA</c:v>
                </c:pt>
                <c:pt idx="3">
                  <c:v>PROVINCIAL HOSPITAL-LIMBE</c:v>
                </c:pt>
                <c:pt idx="4">
                  <c:v>BELO BAPTIST</c:v>
                </c:pt>
                <c:pt idx="5">
                  <c:v>PMI BAMENDA</c:v>
                </c:pt>
                <c:pt idx="6">
                  <c:v>BAPTIST HOSPITAL</c:v>
                </c:pt>
                <c:pt idx="7">
                  <c:v>MBH</c:v>
                </c:pt>
                <c:pt idx="9">
                  <c:v>CSU COM KOUMASSIAKLOMIABLA</c:v>
                </c:pt>
                <c:pt idx="10">
                  <c:v>HOPITAL GÉNÉRAL DE GRAND-LAHOU</c:v>
                </c:pt>
                <c:pt idx="11">
                  <c:v>CSU COM KOUMASSI DIVO</c:v>
                </c:pt>
                <c:pt idx="12">
                  <c:v>FSU COM YOPOUGON PORT-BOUET II</c:v>
                </c:pt>
                <c:pt idx="13">
                  <c:v>FSU COM KOUMASSI CAMPEMENT</c:v>
                </c:pt>
                <c:pt idx="14">
                  <c:v>MATERNITE DE SOKOURA</c:v>
                </c:pt>
                <c:pt idx="15">
                  <c:v>CSU KOUMASSI PANGOLIN</c:v>
                </c:pt>
                <c:pt idx="16">
                  <c:v>HOPITAL GÉNÉRAL DE SASSANDRA</c:v>
                </c:pt>
                <c:pt idx="17">
                  <c:v>MATERNITE DE BARDOT</c:v>
                </c:pt>
                <c:pt idx="18">
                  <c:v>CSU KOUMASSI ENFANT JESUS</c:v>
                </c:pt>
                <c:pt idx="20">
                  <c:v>MITCHELL’S PLAIN MOU</c:v>
                </c:pt>
                <c:pt idx="21">
                  <c:v>STELLENBOSCH MOU</c:v>
                </c:pt>
                <c:pt idx="22">
                  <c:v>GUGULETHU MOU</c:v>
                </c:pt>
                <c:pt idx="24">
                  <c:v>DR PEDRO HOSPITAL</c:v>
                </c:pt>
                <c:pt idx="25">
                  <c:v>ITEMOHENG HOSPITAL</c:v>
                </c:pt>
                <c:pt idx="26">
                  <c:v>JD NEWBURY HOSPITAL</c:v>
                </c:pt>
                <c:pt idx="27">
                  <c:v>MANTSOPA HOSPITAL</c:v>
                </c:pt>
                <c:pt idx="28">
                  <c:v>BOTSHABELO HOSPITAL</c:v>
                </c:pt>
                <c:pt idx="29">
                  <c:v>MALETSATSI MABASO B CLINIC</c:v>
                </c:pt>
                <c:pt idx="30">
                  <c:v>WINNIE MANDELA J CLINIC</c:v>
                </c:pt>
                <c:pt idx="31">
                  <c:v>PULE SEFATSA U CLINIC</c:v>
                </c:pt>
                <c:pt idx="32">
                  <c:v>PHUTHULOHA HOSPITAL</c:v>
                </c:pt>
                <c:pt idx="33">
                  <c:v>ITUMELANG M CLINIC</c:v>
                </c:pt>
                <c:pt idx="35">
                  <c:v>ST FRANCIS MISSION HOSPITAL</c:v>
                </c:pt>
                <c:pt idx="36">
                  <c:v>KALABO/YUKA CLUSTER</c:v>
                </c:pt>
                <c:pt idx="37">
                  <c:v>GEORGE</c:v>
                </c:pt>
                <c:pt idx="38">
                  <c:v>NEW MASALA</c:v>
                </c:pt>
                <c:pt idx="39">
                  <c:v>KABUTA RHC</c:v>
                </c:pt>
                <c:pt idx="40">
                  <c:v>EASTERN PROVINCE CLUSTER</c:v>
                </c:pt>
                <c:pt idx="41">
                  <c:v>NANGONGWE</c:v>
                </c:pt>
                <c:pt idx="42">
                  <c:v>POLLEN</c:v>
                </c:pt>
              </c:strCache>
            </c:strRef>
          </c:cat>
          <c:val>
            <c:numRef>
              <c:f>'Facility Cascade Table (Back En'!$C$47:$C$89</c:f>
              <c:numCache>
                <c:formatCode>0%</c:formatCode>
                <c:ptCount val="43"/>
                <c:pt idx="0">
                  <c:v>0.44776119402985098</c:v>
                </c:pt>
                <c:pt idx="1">
                  <c:v>0.47761194029850701</c:v>
                </c:pt>
                <c:pt idx="2">
                  <c:v>0.70992366412213803</c:v>
                </c:pt>
                <c:pt idx="3">
                  <c:v>0.76249999999999996</c:v>
                </c:pt>
                <c:pt idx="4">
                  <c:v>0.8</c:v>
                </c:pt>
                <c:pt idx="5">
                  <c:v>0.81132075471698095</c:v>
                </c:pt>
                <c:pt idx="6">
                  <c:v>0.86904761904761896</c:v>
                </c:pt>
                <c:pt idx="7">
                  <c:v>0.90123456790123402</c:v>
                </c:pt>
                <c:pt idx="9">
                  <c:v>0</c:v>
                </c:pt>
                <c:pt idx="10">
                  <c:v>0</c:v>
                </c:pt>
                <c:pt idx="11">
                  <c:v>3.125E-2</c:v>
                </c:pt>
                <c:pt idx="12">
                  <c:v>8.9430894308943104E-2</c:v>
                </c:pt>
                <c:pt idx="13">
                  <c:v>0.13888888888888901</c:v>
                </c:pt>
                <c:pt idx="14">
                  <c:v>0.148148148148148</c:v>
                </c:pt>
                <c:pt idx="15">
                  <c:v>0.17307692307692299</c:v>
                </c:pt>
                <c:pt idx="16">
                  <c:v>0.17857142857142899</c:v>
                </c:pt>
                <c:pt idx="17">
                  <c:v>0.22413793103448301</c:v>
                </c:pt>
                <c:pt idx="18">
                  <c:v>0.44047619047619002</c:v>
                </c:pt>
                <c:pt idx="20">
                  <c:v>0.61594202898550798</c:v>
                </c:pt>
                <c:pt idx="21">
                  <c:v>0.625</c:v>
                </c:pt>
                <c:pt idx="22">
                  <c:v>0.63589743589743597</c:v>
                </c:pt>
                <c:pt idx="24">
                  <c:v>0.3</c:v>
                </c:pt>
                <c:pt idx="25">
                  <c:v>0.314285714285714</c:v>
                </c:pt>
                <c:pt idx="26">
                  <c:v>0.34615384615384598</c:v>
                </c:pt>
                <c:pt idx="27">
                  <c:v>0.46788990825688098</c:v>
                </c:pt>
                <c:pt idx="28">
                  <c:v>0.47222222222222199</c:v>
                </c:pt>
                <c:pt idx="29">
                  <c:v>0.476190476190476</c:v>
                </c:pt>
                <c:pt idx="30">
                  <c:v>0.47826086956521802</c:v>
                </c:pt>
                <c:pt idx="31">
                  <c:v>0.55000000000000004</c:v>
                </c:pt>
                <c:pt idx="32">
                  <c:v>0.5625</c:v>
                </c:pt>
                <c:pt idx="33">
                  <c:v>0.80952380952380998</c:v>
                </c:pt>
                <c:pt idx="35">
                  <c:v>0.50609756097560898</c:v>
                </c:pt>
                <c:pt idx="36">
                  <c:v>0.524752475247525</c:v>
                </c:pt>
                <c:pt idx="37">
                  <c:v>0.54135338345864703</c:v>
                </c:pt>
                <c:pt idx="38">
                  <c:v>0.58450704225352101</c:v>
                </c:pt>
                <c:pt idx="39">
                  <c:v>0.592592592592593</c:v>
                </c:pt>
                <c:pt idx="40">
                  <c:v>0.628571428571429</c:v>
                </c:pt>
                <c:pt idx="41">
                  <c:v>0.67741935483870996</c:v>
                </c:pt>
                <c:pt idx="42">
                  <c:v>0.68862275449101795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2A-9649-BA94-2B890355BAB4}"/>
            </c:ext>
          </c:extLst>
        </c:ser>
        <c:ser>
          <c:idx val="1"/>
          <c:order val="1"/>
          <c:tx>
            <c:strRef>
              <c:f>'Facility Cascade Table (Back En'!$D$46</c:f>
              <c:strCache>
                <c:ptCount val="1"/>
                <c:pt idx="0">
                  <c:v>Documentation not available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strRef>
              <c:f>'Facility Cascade Table (Back En'!$B$47:$B$89</c:f>
              <c:strCache>
                <c:ptCount val="43"/>
                <c:pt idx="0">
                  <c:v>MUTENGENE HC</c:v>
                </c:pt>
                <c:pt idx="1">
                  <c:v>CDC CENTRAL CL</c:v>
                </c:pt>
                <c:pt idx="2">
                  <c:v>PROVINCIAL HOSPITAL-BAMENDA</c:v>
                </c:pt>
                <c:pt idx="3">
                  <c:v>PROVINCIAL HOSPITAL-LIMBE</c:v>
                </c:pt>
                <c:pt idx="4">
                  <c:v>BELO BAPTIST</c:v>
                </c:pt>
                <c:pt idx="5">
                  <c:v>PMI BAMENDA</c:v>
                </c:pt>
                <c:pt idx="6">
                  <c:v>BAPTIST HOSPITAL</c:v>
                </c:pt>
                <c:pt idx="7">
                  <c:v>MBH</c:v>
                </c:pt>
                <c:pt idx="9">
                  <c:v>CSU COM KOUMASSIAKLOMIABLA</c:v>
                </c:pt>
                <c:pt idx="10">
                  <c:v>HOPITAL GÉNÉRAL DE GRAND-LAHOU</c:v>
                </c:pt>
                <c:pt idx="11">
                  <c:v>CSU COM KOUMASSI DIVO</c:v>
                </c:pt>
                <c:pt idx="12">
                  <c:v>FSU COM YOPOUGON PORT-BOUET II</c:v>
                </c:pt>
                <c:pt idx="13">
                  <c:v>FSU COM KOUMASSI CAMPEMENT</c:v>
                </c:pt>
                <c:pt idx="14">
                  <c:v>MATERNITE DE SOKOURA</c:v>
                </c:pt>
                <c:pt idx="15">
                  <c:v>CSU KOUMASSI PANGOLIN</c:v>
                </c:pt>
                <c:pt idx="16">
                  <c:v>HOPITAL GÉNÉRAL DE SASSANDRA</c:v>
                </c:pt>
                <c:pt idx="17">
                  <c:v>MATERNITE DE BARDOT</c:v>
                </c:pt>
                <c:pt idx="18">
                  <c:v>CSU KOUMASSI ENFANT JESUS</c:v>
                </c:pt>
                <c:pt idx="20">
                  <c:v>MITCHELL’S PLAIN MOU</c:v>
                </c:pt>
                <c:pt idx="21">
                  <c:v>STELLENBOSCH MOU</c:v>
                </c:pt>
                <c:pt idx="22">
                  <c:v>GUGULETHU MOU</c:v>
                </c:pt>
                <c:pt idx="24">
                  <c:v>DR PEDRO HOSPITAL</c:v>
                </c:pt>
                <c:pt idx="25">
                  <c:v>ITEMOHENG HOSPITAL</c:v>
                </c:pt>
                <c:pt idx="26">
                  <c:v>JD NEWBURY HOSPITAL</c:v>
                </c:pt>
                <c:pt idx="27">
                  <c:v>MANTSOPA HOSPITAL</c:v>
                </c:pt>
                <c:pt idx="28">
                  <c:v>BOTSHABELO HOSPITAL</c:v>
                </c:pt>
                <c:pt idx="29">
                  <c:v>MALETSATSI MABASO B CLINIC</c:v>
                </c:pt>
                <c:pt idx="30">
                  <c:v>WINNIE MANDELA J CLINIC</c:v>
                </c:pt>
                <c:pt idx="31">
                  <c:v>PULE SEFATSA U CLINIC</c:v>
                </c:pt>
                <c:pt idx="32">
                  <c:v>PHUTHULOHA HOSPITAL</c:v>
                </c:pt>
                <c:pt idx="33">
                  <c:v>ITUMELANG M CLINIC</c:v>
                </c:pt>
                <c:pt idx="35">
                  <c:v>ST FRANCIS MISSION HOSPITAL</c:v>
                </c:pt>
                <c:pt idx="36">
                  <c:v>KALABO/YUKA CLUSTER</c:v>
                </c:pt>
                <c:pt idx="37">
                  <c:v>GEORGE</c:v>
                </c:pt>
                <c:pt idx="38">
                  <c:v>NEW MASALA</c:v>
                </c:pt>
                <c:pt idx="39">
                  <c:v>KABUTA RHC</c:v>
                </c:pt>
                <c:pt idx="40">
                  <c:v>EASTERN PROVINCE CLUSTER</c:v>
                </c:pt>
                <c:pt idx="41">
                  <c:v>NANGONGWE</c:v>
                </c:pt>
                <c:pt idx="42">
                  <c:v>POLLEN</c:v>
                </c:pt>
              </c:strCache>
            </c:strRef>
          </c:cat>
          <c:val>
            <c:numRef>
              <c:f>'Facility Cascade Table (Back En'!$D$47:$D$89</c:f>
              <c:numCache>
                <c:formatCode>0%</c:formatCode>
                <c:ptCount val="43"/>
                <c:pt idx="0">
                  <c:v>4.47761194029851E-2</c:v>
                </c:pt>
                <c:pt idx="1">
                  <c:v>0.104477611940298</c:v>
                </c:pt>
                <c:pt idx="2">
                  <c:v>7.6335877862595394E-2</c:v>
                </c:pt>
                <c:pt idx="3">
                  <c:v>7.4999999999999997E-2</c:v>
                </c:pt>
                <c:pt idx="4">
                  <c:v>2.5000000000000001E-2</c:v>
                </c:pt>
                <c:pt idx="5">
                  <c:v>5.6603773584905703E-2</c:v>
                </c:pt>
                <c:pt idx="6">
                  <c:v>2.3809523809523801E-2</c:v>
                </c:pt>
                <c:pt idx="7">
                  <c:v>1.2345679012345699E-2</c:v>
                </c:pt>
                <c:pt idx="9">
                  <c:v>0.5</c:v>
                </c:pt>
                <c:pt idx="10">
                  <c:v>0.38235294117647101</c:v>
                </c:pt>
                <c:pt idx="11">
                  <c:v>0.375</c:v>
                </c:pt>
                <c:pt idx="12">
                  <c:v>0.41463414634146301</c:v>
                </c:pt>
                <c:pt idx="13">
                  <c:v>0.13888888888888901</c:v>
                </c:pt>
                <c:pt idx="14">
                  <c:v>0.12962962962962901</c:v>
                </c:pt>
                <c:pt idx="15">
                  <c:v>0.134615384615385</c:v>
                </c:pt>
                <c:pt idx="16">
                  <c:v>0.214285714285714</c:v>
                </c:pt>
                <c:pt idx="17">
                  <c:v>5.1724137931034503E-2</c:v>
                </c:pt>
                <c:pt idx="18">
                  <c:v>0.15476190476190499</c:v>
                </c:pt>
                <c:pt idx="20">
                  <c:v>2.1739130434782601E-2</c:v>
                </c:pt>
                <c:pt idx="21">
                  <c:v>7.8125E-2</c:v>
                </c:pt>
                <c:pt idx="22">
                  <c:v>5.1282051282051299E-3</c:v>
                </c:pt>
                <c:pt idx="24">
                  <c:v>0.05</c:v>
                </c:pt>
                <c:pt idx="25">
                  <c:v>4.2857142857142899E-2</c:v>
                </c:pt>
                <c:pt idx="26">
                  <c:v>0.15384615384615399</c:v>
                </c:pt>
                <c:pt idx="27">
                  <c:v>7.3394495412844096E-2</c:v>
                </c:pt>
                <c:pt idx="28">
                  <c:v>5.5555555555555497E-2</c:v>
                </c:pt>
                <c:pt idx="29">
                  <c:v>0</c:v>
                </c:pt>
                <c:pt idx="30">
                  <c:v>4.3478260869565202E-2</c:v>
                </c:pt>
                <c:pt idx="31">
                  <c:v>0</c:v>
                </c:pt>
                <c:pt idx="32">
                  <c:v>4.6875E-2</c:v>
                </c:pt>
                <c:pt idx="33">
                  <c:v>0</c:v>
                </c:pt>
                <c:pt idx="35">
                  <c:v>6.7073170731707293E-2</c:v>
                </c:pt>
                <c:pt idx="36">
                  <c:v>5.9405940594059403E-2</c:v>
                </c:pt>
                <c:pt idx="37">
                  <c:v>0</c:v>
                </c:pt>
                <c:pt idx="38">
                  <c:v>2.8169014084507001E-2</c:v>
                </c:pt>
                <c:pt idx="39">
                  <c:v>3.7037037037037097E-2</c:v>
                </c:pt>
                <c:pt idx="40">
                  <c:v>0</c:v>
                </c:pt>
                <c:pt idx="41">
                  <c:v>1.6129032258064498E-2</c:v>
                </c:pt>
                <c:pt idx="42">
                  <c:v>1.19760479041916E-2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2A-9649-BA94-2B890355BAB4}"/>
            </c:ext>
          </c:extLst>
        </c:ser>
        <c:ser>
          <c:idx val="2"/>
          <c:order val="2"/>
          <c:tx>
            <c:strRef>
              <c:f>'Facility Cascade Table (Back En'!$E$46</c:f>
              <c:strCache>
                <c:ptCount val="1"/>
                <c:pt idx="0">
                  <c:v>Testing not offered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cat>
            <c:strRef>
              <c:f>'Facility Cascade Table (Back En'!$B$47:$B$89</c:f>
              <c:strCache>
                <c:ptCount val="43"/>
                <c:pt idx="0">
                  <c:v>MUTENGENE HC</c:v>
                </c:pt>
                <c:pt idx="1">
                  <c:v>CDC CENTRAL CL</c:v>
                </c:pt>
                <c:pt idx="2">
                  <c:v>PROVINCIAL HOSPITAL-BAMENDA</c:v>
                </c:pt>
                <c:pt idx="3">
                  <c:v>PROVINCIAL HOSPITAL-LIMBE</c:v>
                </c:pt>
                <c:pt idx="4">
                  <c:v>BELO BAPTIST</c:v>
                </c:pt>
                <c:pt idx="5">
                  <c:v>PMI BAMENDA</c:v>
                </c:pt>
                <c:pt idx="6">
                  <c:v>BAPTIST HOSPITAL</c:v>
                </c:pt>
                <c:pt idx="7">
                  <c:v>MBH</c:v>
                </c:pt>
                <c:pt idx="9">
                  <c:v>CSU COM KOUMASSIAKLOMIABLA</c:v>
                </c:pt>
                <c:pt idx="10">
                  <c:v>HOPITAL GÉNÉRAL DE GRAND-LAHOU</c:v>
                </c:pt>
                <c:pt idx="11">
                  <c:v>CSU COM KOUMASSI DIVO</c:v>
                </c:pt>
                <c:pt idx="12">
                  <c:v>FSU COM YOPOUGON PORT-BOUET II</c:v>
                </c:pt>
                <c:pt idx="13">
                  <c:v>FSU COM KOUMASSI CAMPEMENT</c:v>
                </c:pt>
                <c:pt idx="14">
                  <c:v>MATERNITE DE SOKOURA</c:v>
                </c:pt>
                <c:pt idx="15">
                  <c:v>CSU KOUMASSI PANGOLIN</c:v>
                </c:pt>
                <c:pt idx="16">
                  <c:v>HOPITAL GÉNÉRAL DE SASSANDRA</c:v>
                </c:pt>
                <c:pt idx="17">
                  <c:v>MATERNITE DE BARDOT</c:v>
                </c:pt>
                <c:pt idx="18">
                  <c:v>CSU KOUMASSI ENFANT JESUS</c:v>
                </c:pt>
                <c:pt idx="20">
                  <c:v>MITCHELL’S PLAIN MOU</c:v>
                </c:pt>
                <c:pt idx="21">
                  <c:v>STELLENBOSCH MOU</c:v>
                </c:pt>
                <c:pt idx="22">
                  <c:v>GUGULETHU MOU</c:v>
                </c:pt>
                <c:pt idx="24">
                  <c:v>DR PEDRO HOSPITAL</c:v>
                </c:pt>
                <c:pt idx="25">
                  <c:v>ITEMOHENG HOSPITAL</c:v>
                </c:pt>
                <c:pt idx="26">
                  <c:v>JD NEWBURY HOSPITAL</c:v>
                </c:pt>
                <c:pt idx="27">
                  <c:v>MANTSOPA HOSPITAL</c:v>
                </c:pt>
                <c:pt idx="28">
                  <c:v>BOTSHABELO HOSPITAL</c:v>
                </c:pt>
                <c:pt idx="29">
                  <c:v>MALETSATSI MABASO B CLINIC</c:v>
                </c:pt>
                <c:pt idx="30">
                  <c:v>WINNIE MANDELA J CLINIC</c:v>
                </c:pt>
                <c:pt idx="31">
                  <c:v>PULE SEFATSA U CLINIC</c:v>
                </c:pt>
                <c:pt idx="32">
                  <c:v>PHUTHULOHA HOSPITAL</c:v>
                </c:pt>
                <c:pt idx="33">
                  <c:v>ITUMELANG M CLINIC</c:v>
                </c:pt>
                <c:pt idx="35">
                  <c:v>ST FRANCIS MISSION HOSPITAL</c:v>
                </c:pt>
                <c:pt idx="36">
                  <c:v>KALABO/YUKA CLUSTER</c:v>
                </c:pt>
                <c:pt idx="37">
                  <c:v>GEORGE</c:v>
                </c:pt>
                <c:pt idx="38">
                  <c:v>NEW MASALA</c:v>
                </c:pt>
                <c:pt idx="39">
                  <c:v>KABUTA RHC</c:v>
                </c:pt>
                <c:pt idx="40">
                  <c:v>EASTERN PROVINCE CLUSTER</c:v>
                </c:pt>
                <c:pt idx="41">
                  <c:v>NANGONGWE</c:v>
                </c:pt>
                <c:pt idx="42">
                  <c:v>POLLEN</c:v>
                </c:pt>
              </c:strCache>
            </c:strRef>
          </c:cat>
          <c:val>
            <c:numRef>
              <c:f>'Facility Cascade Table (Back En'!$E$47:$E$89</c:f>
              <c:numCache>
                <c:formatCode>0%</c:formatCode>
                <c:ptCount val="43"/>
                <c:pt idx="0">
                  <c:v>0</c:v>
                </c:pt>
                <c:pt idx="1">
                  <c:v>0</c:v>
                </c:pt>
                <c:pt idx="2">
                  <c:v>3.0534351145038201E-2</c:v>
                </c:pt>
                <c:pt idx="3">
                  <c:v>0</c:v>
                </c:pt>
                <c:pt idx="4">
                  <c:v>0.05</c:v>
                </c:pt>
                <c:pt idx="5">
                  <c:v>1.25786163522012E-2</c:v>
                </c:pt>
                <c:pt idx="6">
                  <c:v>4.7619047619047603E-2</c:v>
                </c:pt>
                <c:pt idx="7">
                  <c:v>0</c:v>
                </c:pt>
                <c:pt idx="9">
                  <c:v>0.33333333333333298</c:v>
                </c:pt>
                <c:pt idx="10">
                  <c:v>2.94117647058823E-2</c:v>
                </c:pt>
                <c:pt idx="11">
                  <c:v>0.5</c:v>
                </c:pt>
                <c:pt idx="12">
                  <c:v>0.32520325203251998</c:v>
                </c:pt>
                <c:pt idx="13">
                  <c:v>0.33333333333333298</c:v>
                </c:pt>
                <c:pt idx="14">
                  <c:v>0.16666666666666699</c:v>
                </c:pt>
                <c:pt idx="15">
                  <c:v>0.480769230769231</c:v>
                </c:pt>
                <c:pt idx="16">
                  <c:v>0.14285714285714299</c:v>
                </c:pt>
                <c:pt idx="17">
                  <c:v>0.14655172413793099</c:v>
                </c:pt>
                <c:pt idx="18">
                  <c:v>2.3809523809523801E-2</c:v>
                </c:pt>
                <c:pt idx="20">
                  <c:v>0.123188405797101</c:v>
                </c:pt>
                <c:pt idx="21">
                  <c:v>3.90625E-2</c:v>
                </c:pt>
                <c:pt idx="22">
                  <c:v>0.107692307692308</c:v>
                </c:pt>
                <c:pt idx="24">
                  <c:v>0.1</c:v>
                </c:pt>
                <c:pt idx="25">
                  <c:v>0.157142857142857</c:v>
                </c:pt>
                <c:pt idx="26">
                  <c:v>0.115384615384615</c:v>
                </c:pt>
                <c:pt idx="27">
                  <c:v>0.10091743119266</c:v>
                </c:pt>
                <c:pt idx="28">
                  <c:v>6.9444444444444503E-2</c:v>
                </c:pt>
                <c:pt idx="29">
                  <c:v>4.7619047619047603E-2</c:v>
                </c:pt>
                <c:pt idx="30">
                  <c:v>0.173913043478261</c:v>
                </c:pt>
                <c:pt idx="31">
                  <c:v>0.3</c:v>
                </c:pt>
                <c:pt idx="32">
                  <c:v>9.3750000000000097E-2</c:v>
                </c:pt>
                <c:pt idx="33">
                  <c:v>0</c:v>
                </c:pt>
                <c:pt idx="35">
                  <c:v>8.5365853658536606E-2</c:v>
                </c:pt>
                <c:pt idx="36">
                  <c:v>8.9108910891089202E-2</c:v>
                </c:pt>
                <c:pt idx="37">
                  <c:v>0</c:v>
                </c:pt>
                <c:pt idx="38">
                  <c:v>2.8169014084507001E-2</c:v>
                </c:pt>
                <c:pt idx="39">
                  <c:v>5.5555555555555497E-2</c:v>
                </c:pt>
                <c:pt idx="40">
                  <c:v>0</c:v>
                </c:pt>
                <c:pt idx="41">
                  <c:v>1.6129032258064498E-2</c:v>
                </c:pt>
                <c:pt idx="42">
                  <c:v>1.79640718562874E-2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2A-9649-BA94-2B890355BAB4}"/>
            </c:ext>
          </c:extLst>
        </c:ser>
        <c:ser>
          <c:idx val="3"/>
          <c:order val="3"/>
          <c:tx>
            <c:strRef>
              <c:f>'Facility Cascade Table (Back En'!$F$46</c:f>
              <c:strCache>
                <c:ptCount val="1"/>
                <c:pt idx="0">
                  <c:v>Testing not Accepted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</c:spPr>
          <c:invertIfNegative val="0"/>
          <c:cat>
            <c:strRef>
              <c:f>'Facility Cascade Table (Back En'!$B$47:$B$89</c:f>
              <c:strCache>
                <c:ptCount val="43"/>
                <c:pt idx="0">
                  <c:v>MUTENGENE HC</c:v>
                </c:pt>
                <c:pt idx="1">
                  <c:v>CDC CENTRAL CL</c:v>
                </c:pt>
                <c:pt idx="2">
                  <c:v>PROVINCIAL HOSPITAL-BAMENDA</c:v>
                </c:pt>
                <c:pt idx="3">
                  <c:v>PROVINCIAL HOSPITAL-LIMBE</c:v>
                </c:pt>
                <c:pt idx="4">
                  <c:v>BELO BAPTIST</c:v>
                </c:pt>
                <c:pt idx="5">
                  <c:v>PMI BAMENDA</c:v>
                </c:pt>
                <c:pt idx="6">
                  <c:v>BAPTIST HOSPITAL</c:v>
                </c:pt>
                <c:pt idx="7">
                  <c:v>MBH</c:v>
                </c:pt>
                <c:pt idx="9">
                  <c:v>CSU COM KOUMASSIAKLOMIABLA</c:v>
                </c:pt>
                <c:pt idx="10">
                  <c:v>HOPITAL GÉNÉRAL DE GRAND-LAHOU</c:v>
                </c:pt>
                <c:pt idx="11">
                  <c:v>CSU COM KOUMASSI DIVO</c:v>
                </c:pt>
                <c:pt idx="12">
                  <c:v>FSU COM YOPOUGON PORT-BOUET II</c:v>
                </c:pt>
                <c:pt idx="13">
                  <c:v>FSU COM KOUMASSI CAMPEMENT</c:v>
                </c:pt>
                <c:pt idx="14">
                  <c:v>MATERNITE DE SOKOURA</c:v>
                </c:pt>
                <c:pt idx="15">
                  <c:v>CSU KOUMASSI PANGOLIN</c:v>
                </c:pt>
                <c:pt idx="16">
                  <c:v>HOPITAL GÉNÉRAL DE SASSANDRA</c:v>
                </c:pt>
                <c:pt idx="17">
                  <c:v>MATERNITE DE BARDOT</c:v>
                </c:pt>
                <c:pt idx="18">
                  <c:v>CSU KOUMASSI ENFANT JESUS</c:v>
                </c:pt>
                <c:pt idx="20">
                  <c:v>MITCHELL’S PLAIN MOU</c:v>
                </c:pt>
                <c:pt idx="21">
                  <c:v>STELLENBOSCH MOU</c:v>
                </c:pt>
                <c:pt idx="22">
                  <c:v>GUGULETHU MOU</c:v>
                </c:pt>
                <c:pt idx="24">
                  <c:v>DR PEDRO HOSPITAL</c:v>
                </c:pt>
                <c:pt idx="25">
                  <c:v>ITEMOHENG HOSPITAL</c:v>
                </c:pt>
                <c:pt idx="26">
                  <c:v>JD NEWBURY HOSPITAL</c:v>
                </c:pt>
                <c:pt idx="27">
                  <c:v>MANTSOPA HOSPITAL</c:v>
                </c:pt>
                <c:pt idx="28">
                  <c:v>BOTSHABELO HOSPITAL</c:v>
                </c:pt>
                <c:pt idx="29">
                  <c:v>MALETSATSI MABASO B CLINIC</c:v>
                </c:pt>
                <c:pt idx="30">
                  <c:v>WINNIE MANDELA J CLINIC</c:v>
                </c:pt>
                <c:pt idx="31">
                  <c:v>PULE SEFATSA U CLINIC</c:v>
                </c:pt>
                <c:pt idx="32">
                  <c:v>PHUTHULOHA HOSPITAL</c:v>
                </c:pt>
                <c:pt idx="33">
                  <c:v>ITUMELANG M CLINIC</c:v>
                </c:pt>
                <c:pt idx="35">
                  <c:v>ST FRANCIS MISSION HOSPITAL</c:v>
                </c:pt>
                <c:pt idx="36">
                  <c:v>KALABO/YUKA CLUSTER</c:v>
                </c:pt>
                <c:pt idx="37">
                  <c:v>GEORGE</c:v>
                </c:pt>
                <c:pt idx="38">
                  <c:v>NEW MASALA</c:v>
                </c:pt>
                <c:pt idx="39">
                  <c:v>KABUTA RHC</c:v>
                </c:pt>
                <c:pt idx="40">
                  <c:v>EASTERN PROVINCE CLUSTER</c:v>
                </c:pt>
                <c:pt idx="41">
                  <c:v>NANGONGWE</c:v>
                </c:pt>
                <c:pt idx="42">
                  <c:v>POLLEN</c:v>
                </c:pt>
              </c:strCache>
            </c:strRef>
          </c:cat>
          <c:val>
            <c:numRef>
              <c:f>'Facility Cascade Table (Back En'!$F$47:$F$89</c:f>
              <c:numCache>
                <c:formatCode>0%</c:formatCode>
                <c:ptCount val="43"/>
                <c:pt idx="0">
                  <c:v>0</c:v>
                </c:pt>
                <c:pt idx="1">
                  <c:v>0</c:v>
                </c:pt>
                <c:pt idx="2">
                  <c:v>3.81679389312977E-3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9">
                  <c:v>0</c:v>
                </c:pt>
                <c:pt idx="10">
                  <c:v>2.94117647058823E-2</c:v>
                </c:pt>
                <c:pt idx="11">
                  <c:v>3.125E-2</c:v>
                </c:pt>
                <c:pt idx="12">
                  <c:v>0</c:v>
                </c:pt>
                <c:pt idx="13">
                  <c:v>2.7777777777777801E-2</c:v>
                </c:pt>
                <c:pt idx="14">
                  <c:v>9.2592592592592698E-2</c:v>
                </c:pt>
                <c:pt idx="15">
                  <c:v>0</c:v>
                </c:pt>
                <c:pt idx="16">
                  <c:v>0.17857142857142899</c:v>
                </c:pt>
                <c:pt idx="17">
                  <c:v>0.15517241379310301</c:v>
                </c:pt>
                <c:pt idx="18">
                  <c:v>5.95238095238095E-2</c:v>
                </c:pt>
                <c:pt idx="20">
                  <c:v>0</c:v>
                </c:pt>
                <c:pt idx="21">
                  <c:v>0</c:v>
                </c:pt>
                <c:pt idx="22">
                  <c:v>5.1282051282051301E-2</c:v>
                </c:pt>
                <c:pt idx="24">
                  <c:v>0.25</c:v>
                </c:pt>
                <c:pt idx="25">
                  <c:v>4.2857142857142899E-2</c:v>
                </c:pt>
                <c:pt idx="26">
                  <c:v>0.134615384615385</c:v>
                </c:pt>
                <c:pt idx="27">
                  <c:v>2.7522935779816501E-2</c:v>
                </c:pt>
                <c:pt idx="28">
                  <c:v>0.15277777777777801</c:v>
                </c:pt>
                <c:pt idx="29">
                  <c:v>0.19047619047619099</c:v>
                </c:pt>
                <c:pt idx="30">
                  <c:v>4.3478260869565202E-2</c:v>
                </c:pt>
                <c:pt idx="31">
                  <c:v>0.1</c:v>
                </c:pt>
                <c:pt idx="32">
                  <c:v>7.8125E-2</c:v>
                </c:pt>
                <c:pt idx="33">
                  <c:v>4.7619047619047603E-2</c:v>
                </c:pt>
                <c:pt idx="35">
                  <c:v>2.4390243902439001E-2</c:v>
                </c:pt>
                <c:pt idx="36">
                  <c:v>4.95049504950495E-2</c:v>
                </c:pt>
                <c:pt idx="37">
                  <c:v>0</c:v>
                </c:pt>
                <c:pt idx="38">
                  <c:v>4.92957746478873E-2</c:v>
                </c:pt>
                <c:pt idx="39">
                  <c:v>0</c:v>
                </c:pt>
                <c:pt idx="40">
                  <c:v>0</c:v>
                </c:pt>
                <c:pt idx="41">
                  <c:v>4.8387096774193603E-2</c:v>
                </c:pt>
                <c:pt idx="42">
                  <c:v>2.39520958083832E-2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2A-9649-BA94-2B890355BAB4}"/>
            </c:ext>
          </c:extLst>
        </c:ser>
        <c:ser>
          <c:idx val="4"/>
          <c:order val="4"/>
          <c:tx>
            <c:strRef>
              <c:f>'Facility Cascade Table (Back En'!$G$46</c:f>
              <c:strCache>
                <c:ptCount val="1"/>
                <c:pt idx="0">
                  <c:v>Positive result not received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cat>
            <c:strRef>
              <c:f>'Facility Cascade Table (Back En'!$B$47:$B$89</c:f>
              <c:strCache>
                <c:ptCount val="43"/>
                <c:pt idx="0">
                  <c:v>MUTENGENE HC</c:v>
                </c:pt>
                <c:pt idx="1">
                  <c:v>CDC CENTRAL CL</c:v>
                </c:pt>
                <c:pt idx="2">
                  <c:v>PROVINCIAL HOSPITAL-BAMENDA</c:v>
                </c:pt>
                <c:pt idx="3">
                  <c:v>PROVINCIAL HOSPITAL-LIMBE</c:v>
                </c:pt>
                <c:pt idx="4">
                  <c:v>BELO BAPTIST</c:v>
                </c:pt>
                <c:pt idx="5">
                  <c:v>PMI BAMENDA</c:v>
                </c:pt>
                <c:pt idx="6">
                  <c:v>BAPTIST HOSPITAL</c:v>
                </c:pt>
                <c:pt idx="7">
                  <c:v>MBH</c:v>
                </c:pt>
                <c:pt idx="9">
                  <c:v>CSU COM KOUMASSIAKLOMIABLA</c:v>
                </c:pt>
                <c:pt idx="10">
                  <c:v>HOPITAL GÉNÉRAL DE GRAND-LAHOU</c:v>
                </c:pt>
                <c:pt idx="11">
                  <c:v>CSU COM KOUMASSI DIVO</c:v>
                </c:pt>
                <c:pt idx="12">
                  <c:v>FSU COM YOPOUGON PORT-BOUET II</c:v>
                </c:pt>
                <c:pt idx="13">
                  <c:v>FSU COM KOUMASSI CAMPEMENT</c:v>
                </c:pt>
                <c:pt idx="14">
                  <c:v>MATERNITE DE SOKOURA</c:v>
                </c:pt>
                <c:pt idx="15">
                  <c:v>CSU KOUMASSI PANGOLIN</c:v>
                </c:pt>
                <c:pt idx="16">
                  <c:v>HOPITAL GÉNÉRAL DE SASSANDRA</c:v>
                </c:pt>
                <c:pt idx="17">
                  <c:v>MATERNITE DE BARDOT</c:v>
                </c:pt>
                <c:pt idx="18">
                  <c:v>CSU KOUMASSI ENFANT JESUS</c:v>
                </c:pt>
                <c:pt idx="20">
                  <c:v>MITCHELL’S PLAIN MOU</c:v>
                </c:pt>
                <c:pt idx="21">
                  <c:v>STELLENBOSCH MOU</c:v>
                </c:pt>
                <c:pt idx="22">
                  <c:v>GUGULETHU MOU</c:v>
                </c:pt>
                <c:pt idx="24">
                  <c:v>DR PEDRO HOSPITAL</c:v>
                </c:pt>
                <c:pt idx="25">
                  <c:v>ITEMOHENG HOSPITAL</c:v>
                </c:pt>
                <c:pt idx="26">
                  <c:v>JD NEWBURY HOSPITAL</c:v>
                </c:pt>
                <c:pt idx="27">
                  <c:v>MANTSOPA HOSPITAL</c:v>
                </c:pt>
                <c:pt idx="28">
                  <c:v>BOTSHABELO HOSPITAL</c:v>
                </c:pt>
                <c:pt idx="29">
                  <c:v>MALETSATSI MABASO B CLINIC</c:v>
                </c:pt>
                <c:pt idx="30">
                  <c:v>WINNIE MANDELA J CLINIC</c:v>
                </c:pt>
                <c:pt idx="31">
                  <c:v>PULE SEFATSA U CLINIC</c:v>
                </c:pt>
                <c:pt idx="32">
                  <c:v>PHUTHULOHA HOSPITAL</c:v>
                </c:pt>
                <c:pt idx="33">
                  <c:v>ITUMELANG M CLINIC</c:v>
                </c:pt>
                <c:pt idx="35">
                  <c:v>ST FRANCIS MISSION HOSPITAL</c:v>
                </c:pt>
                <c:pt idx="36">
                  <c:v>KALABO/YUKA CLUSTER</c:v>
                </c:pt>
                <c:pt idx="37">
                  <c:v>GEORGE</c:v>
                </c:pt>
                <c:pt idx="38">
                  <c:v>NEW MASALA</c:v>
                </c:pt>
                <c:pt idx="39">
                  <c:v>KABUTA RHC</c:v>
                </c:pt>
                <c:pt idx="40">
                  <c:v>EASTERN PROVINCE CLUSTER</c:v>
                </c:pt>
                <c:pt idx="41">
                  <c:v>NANGONGWE</c:v>
                </c:pt>
                <c:pt idx="42">
                  <c:v>POLLEN</c:v>
                </c:pt>
              </c:strCache>
            </c:strRef>
          </c:cat>
          <c:val>
            <c:numRef>
              <c:f>'Facility Cascade Table (Back En'!$G$47:$G$89</c:f>
              <c:numCache>
                <c:formatCode>0%</c:formatCode>
                <c:ptCount val="43"/>
                <c:pt idx="0">
                  <c:v>1.49253731343284E-2</c:v>
                </c:pt>
                <c:pt idx="1">
                  <c:v>0</c:v>
                </c:pt>
                <c:pt idx="2">
                  <c:v>1.5267175572519101E-2</c:v>
                </c:pt>
                <c:pt idx="3">
                  <c:v>1.2500000000000001E-2</c:v>
                </c:pt>
                <c:pt idx="4">
                  <c:v>0</c:v>
                </c:pt>
                <c:pt idx="5">
                  <c:v>0</c:v>
                </c:pt>
                <c:pt idx="6">
                  <c:v>1.1904761904761901E-2</c:v>
                </c:pt>
                <c:pt idx="7">
                  <c:v>1.2345679012345699E-2</c:v>
                </c:pt>
                <c:pt idx="9">
                  <c:v>0</c:v>
                </c:pt>
                <c:pt idx="10">
                  <c:v>0.17647058823529399</c:v>
                </c:pt>
                <c:pt idx="11">
                  <c:v>0</c:v>
                </c:pt>
                <c:pt idx="12">
                  <c:v>1.6260162601626001E-2</c:v>
                </c:pt>
                <c:pt idx="13">
                  <c:v>0.13888888888888901</c:v>
                </c:pt>
                <c:pt idx="14">
                  <c:v>0.203703703703704</c:v>
                </c:pt>
                <c:pt idx="15">
                  <c:v>0.115384615384615</c:v>
                </c:pt>
                <c:pt idx="16">
                  <c:v>3.5714285714285698E-2</c:v>
                </c:pt>
                <c:pt idx="17">
                  <c:v>0.12068965517241401</c:v>
                </c:pt>
                <c:pt idx="18">
                  <c:v>7.1428571428571397E-2</c:v>
                </c:pt>
                <c:pt idx="20">
                  <c:v>1.4492753623188401E-2</c:v>
                </c:pt>
                <c:pt idx="21">
                  <c:v>5.46875E-2</c:v>
                </c:pt>
                <c:pt idx="22">
                  <c:v>2.5641025641025699E-2</c:v>
                </c:pt>
                <c:pt idx="24">
                  <c:v>0.1</c:v>
                </c:pt>
                <c:pt idx="25">
                  <c:v>0.157142857142857</c:v>
                </c:pt>
                <c:pt idx="26">
                  <c:v>3.8461538461538498E-2</c:v>
                </c:pt>
                <c:pt idx="27">
                  <c:v>0.12844036697247699</c:v>
                </c:pt>
                <c:pt idx="28">
                  <c:v>5.5555555555555497E-2</c:v>
                </c:pt>
                <c:pt idx="29">
                  <c:v>4.7619047619047603E-2</c:v>
                </c:pt>
                <c:pt idx="30">
                  <c:v>4.3478260869565202E-2</c:v>
                </c:pt>
                <c:pt idx="31">
                  <c:v>0</c:v>
                </c:pt>
                <c:pt idx="32">
                  <c:v>3.125E-2</c:v>
                </c:pt>
                <c:pt idx="33">
                  <c:v>4.7619047619047603E-2</c:v>
                </c:pt>
                <c:pt idx="35">
                  <c:v>6.0975609756097601E-2</c:v>
                </c:pt>
                <c:pt idx="36">
                  <c:v>7.9207920792079195E-2</c:v>
                </c:pt>
                <c:pt idx="37">
                  <c:v>0</c:v>
                </c:pt>
                <c:pt idx="38">
                  <c:v>6.3380281690140899E-2</c:v>
                </c:pt>
                <c:pt idx="39">
                  <c:v>0.11111111111111099</c:v>
                </c:pt>
                <c:pt idx="40">
                  <c:v>2.8571428571428598E-2</c:v>
                </c:pt>
                <c:pt idx="41">
                  <c:v>1.6129032258064498E-2</c:v>
                </c:pt>
                <c:pt idx="42">
                  <c:v>7.7844311377245498E-2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2A-9649-BA94-2B890355BAB4}"/>
            </c:ext>
          </c:extLst>
        </c:ser>
        <c:ser>
          <c:idx val="5"/>
          <c:order val="5"/>
          <c:tx>
            <c:strRef>
              <c:f>'Facility Cascade Table (Back En'!$H$46</c:f>
              <c:strCache>
                <c:ptCount val="1"/>
                <c:pt idx="0">
                  <c:v>Maternal NVP not dispensed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c:spPr>
          <c:invertIfNegative val="0"/>
          <c:cat>
            <c:strRef>
              <c:f>'Facility Cascade Table (Back En'!$B$47:$B$89</c:f>
              <c:strCache>
                <c:ptCount val="43"/>
                <c:pt idx="0">
                  <c:v>MUTENGENE HC</c:v>
                </c:pt>
                <c:pt idx="1">
                  <c:v>CDC CENTRAL CL</c:v>
                </c:pt>
                <c:pt idx="2">
                  <c:v>PROVINCIAL HOSPITAL-BAMENDA</c:v>
                </c:pt>
                <c:pt idx="3">
                  <c:v>PROVINCIAL HOSPITAL-LIMBE</c:v>
                </c:pt>
                <c:pt idx="4">
                  <c:v>BELO BAPTIST</c:v>
                </c:pt>
                <c:pt idx="5">
                  <c:v>PMI BAMENDA</c:v>
                </c:pt>
                <c:pt idx="6">
                  <c:v>BAPTIST HOSPITAL</c:v>
                </c:pt>
                <c:pt idx="7">
                  <c:v>MBH</c:v>
                </c:pt>
                <c:pt idx="9">
                  <c:v>CSU COM KOUMASSIAKLOMIABLA</c:v>
                </c:pt>
                <c:pt idx="10">
                  <c:v>HOPITAL GÉNÉRAL DE GRAND-LAHOU</c:v>
                </c:pt>
                <c:pt idx="11">
                  <c:v>CSU COM KOUMASSI DIVO</c:v>
                </c:pt>
                <c:pt idx="12">
                  <c:v>FSU COM YOPOUGON PORT-BOUET II</c:v>
                </c:pt>
                <c:pt idx="13">
                  <c:v>FSU COM KOUMASSI CAMPEMENT</c:v>
                </c:pt>
                <c:pt idx="14">
                  <c:v>MATERNITE DE SOKOURA</c:v>
                </c:pt>
                <c:pt idx="15">
                  <c:v>CSU KOUMASSI PANGOLIN</c:v>
                </c:pt>
                <c:pt idx="16">
                  <c:v>HOPITAL GÉNÉRAL DE SASSANDRA</c:v>
                </c:pt>
                <c:pt idx="17">
                  <c:v>MATERNITE DE BARDOT</c:v>
                </c:pt>
                <c:pt idx="18">
                  <c:v>CSU KOUMASSI ENFANT JESUS</c:v>
                </c:pt>
                <c:pt idx="20">
                  <c:v>MITCHELL’S PLAIN MOU</c:v>
                </c:pt>
                <c:pt idx="21">
                  <c:v>STELLENBOSCH MOU</c:v>
                </c:pt>
                <c:pt idx="22">
                  <c:v>GUGULETHU MOU</c:v>
                </c:pt>
                <c:pt idx="24">
                  <c:v>DR PEDRO HOSPITAL</c:v>
                </c:pt>
                <c:pt idx="25">
                  <c:v>ITEMOHENG HOSPITAL</c:v>
                </c:pt>
                <c:pt idx="26">
                  <c:v>JD NEWBURY HOSPITAL</c:v>
                </c:pt>
                <c:pt idx="27">
                  <c:v>MANTSOPA HOSPITAL</c:v>
                </c:pt>
                <c:pt idx="28">
                  <c:v>BOTSHABELO HOSPITAL</c:v>
                </c:pt>
                <c:pt idx="29">
                  <c:v>MALETSATSI MABASO B CLINIC</c:v>
                </c:pt>
                <c:pt idx="30">
                  <c:v>WINNIE MANDELA J CLINIC</c:v>
                </c:pt>
                <c:pt idx="31">
                  <c:v>PULE SEFATSA U CLINIC</c:v>
                </c:pt>
                <c:pt idx="32">
                  <c:v>PHUTHULOHA HOSPITAL</c:v>
                </c:pt>
                <c:pt idx="33">
                  <c:v>ITUMELANG M CLINIC</c:v>
                </c:pt>
                <c:pt idx="35">
                  <c:v>ST FRANCIS MISSION HOSPITAL</c:v>
                </c:pt>
                <c:pt idx="36">
                  <c:v>KALABO/YUKA CLUSTER</c:v>
                </c:pt>
                <c:pt idx="37">
                  <c:v>GEORGE</c:v>
                </c:pt>
                <c:pt idx="38">
                  <c:v>NEW MASALA</c:v>
                </c:pt>
                <c:pt idx="39">
                  <c:v>KABUTA RHC</c:v>
                </c:pt>
                <c:pt idx="40">
                  <c:v>EASTERN PROVINCE CLUSTER</c:v>
                </c:pt>
                <c:pt idx="41">
                  <c:v>NANGONGWE</c:v>
                </c:pt>
                <c:pt idx="42">
                  <c:v>POLLEN</c:v>
                </c:pt>
              </c:strCache>
            </c:strRef>
          </c:cat>
          <c:val>
            <c:numRef>
              <c:f>'Facility Cascade Table (Back En'!$H$47:$H$89</c:f>
              <c:numCache>
                <c:formatCode>0%</c:formatCode>
                <c:ptCount val="43"/>
                <c:pt idx="0">
                  <c:v>0</c:v>
                </c:pt>
                <c:pt idx="1">
                  <c:v>1.49253731343284E-2</c:v>
                </c:pt>
                <c:pt idx="2">
                  <c:v>4.5801526717557203E-2</c:v>
                </c:pt>
                <c:pt idx="3">
                  <c:v>1.2500000000000001E-2</c:v>
                </c:pt>
                <c:pt idx="4">
                  <c:v>0.05</c:v>
                </c:pt>
                <c:pt idx="5">
                  <c:v>6.2893081761006397E-3</c:v>
                </c:pt>
                <c:pt idx="6">
                  <c:v>0</c:v>
                </c:pt>
                <c:pt idx="7">
                  <c:v>0</c:v>
                </c:pt>
                <c:pt idx="9">
                  <c:v>0</c:v>
                </c:pt>
                <c:pt idx="10">
                  <c:v>0.20588235294117599</c:v>
                </c:pt>
                <c:pt idx="11">
                  <c:v>3.125E-2</c:v>
                </c:pt>
                <c:pt idx="12">
                  <c:v>0</c:v>
                </c:pt>
                <c:pt idx="13">
                  <c:v>2.7777777777777801E-2</c:v>
                </c:pt>
                <c:pt idx="14">
                  <c:v>3.7037037037037097E-2</c:v>
                </c:pt>
                <c:pt idx="15">
                  <c:v>1.9230769230769301E-2</c:v>
                </c:pt>
                <c:pt idx="16">
                  <c:v>0.14285714285714299</c:v>
                </c:pt>
                <c:pt idx="17">
                  <c:v>3.4482758620689703E-2</c:v>
                </c:pt>
                <c:pt idx="18">
                  <c:v>0.13095238095238099</c:v>
                </c:pt>
                <c:pt idx="20">
                  <c:v>2.8985507246376802E-2</c:v>
                </c:pt>
                <c:pt idx="21">
                  <c:v>7.8125E-3</c:v>
                </c:pt>
                <c:pt idx="22">
                  <c:v>1.5384615384615399E-2</c:v>
                </c:pt>
                <c:pt idx="24">
                  <c:v>0.05</c:v>
                </c:pt>
                <c:pt idx="25">
                  <c:v>0</c:v>
                </c:pt>
                <c:pt idx="26">
                  <c:v>0</c:v>
                </c:pt>
                <c:pt idx="27">
                  <c:v>6.4220183486238494E-2</c:v>
                </c:pt>
                <c:pt idx="28">
                  <c:v>5.5555555555555497E-2</c:v>
                </c:pt>
                <c:pt idx="29">
                  <c:v>9.5238095238095205E-2</c:v>
                </c:pt>
                <c:pt idx="30">
                  <c:v>0.13043478260869601</c:v>
                </c:pt>
                <c:pt idx="31">
                  <c:v>0</c:v>
                </c:pt>
                <c:pt idx="32">
                  <c:v>6.25E-2</c:v>
                </c:pt>
                <c:pt idx="33">
                  <c:v>0</c:v>
                </c:pt>
                <c:pt idx="35">
                  <c:v>4.8780487804878099E-2</c:v>
                </c:pt>
                <c:pt idx="36">
                  <c:v>9.9009900990099202E-3</c:v>
                </c:pt>
                <c:pt idx="37">
                  <c:v>0.21804511278195499</c:v>
                </c:pt>
                <c:pt idx="38">
                  <c:v>4.2253521126760597E-2</c:v>
                </c:pt>
                <c:pt idx="39">
                  <c:v>5.5555555555555497E-2</c:v>
                </c:pt>
                <c:pt idx="40">
                  <c:v>0</c:v>
                </c:pt>
                <c:pt idx="41">
                  <c:v>6.4516129032258104E-2</c:v>
                </c:pt>
                <c:pt idx="42">
                  <c:v>3.5928143712574898E-2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2A-9649-BA94-2B890355BAB4}"/>
            </c:ext>
          </c:extLst>
        </c:ser>
        <c:ser>
          <c:idx val="6"/>
          <c:order val="6"/>
          <c:tx>
            <c:strRef>
              <c:f>'Facility Cascade Table (Back En'!$I$46</c:f>
              <c:strCache>
                <c:ptCount val="1"/>
                <c:pt idx="0">
                  <c:v>Non adherent to NVP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  <c:invertIfNegative val="0"/>
          <c:cat>
            <c:strRef>
              <c:f>'Facility Cascade Table (Back En'!$B$47:$B$89</c:f>
              <c:strCache>
                <c:ptCount val="43"/>
                <c:pt idx="0">
                  <c:v>MUTENGENE HC</c:v>
                </c:pt>
                <c:pt idx="1">
                  <c:v>CDC CENTRAL CL</c:v>
                </c:pt>
                <c:pt idx="2">
                  <c:v>PROVINCIAL HOSPITAL-BAMENDA</c:v>
                </c:pt>
                <c:pt idx="3">
                  <c:v>PROVINCIAL HOSPITAL-LIMBE</c:v>
                </c:pt>
                <c:pt idx="4">
                  <c:v>BELO BAPTIST</c:v>
                </c:pt>
                <c:pt idx="5">
                  <c:v>PMI BAMENDA</c:v>
                </c:pt>
                <c:pt idx="6">
                  <c:v>BAPTIST HOSPITAL</c:v>
                </c:pt>
                <c:pt idx="7">
                  <c:v>MBH</c:v>
                </c:pt>
                <c:pt idx="9">
                  <c:v>CSU COM KOUMASSIAKLOMIABLA</c:v>
                </c:pt>
                <c:pt idx="10">
                  <c:v>HOPITAL GÉNÉRAL DE GRAND-LAHOU</c:v>
                </c:pt>
                <c:pt idx="11">
                  <c:v>CSU COM KOUMASSI DIVO</c:v>
                </c:pt>
                <c:pt idx="12">
                  <c:v>FSU COM YOPOUGON PORT-BOUET II</c:v>
                </c:pt>
                <c:pt idx="13">
                  <c:v>FSU COM KOUMASSI CAMPEMENT</c:v>
                </c:pt>
                <c:pt idx="14">
                  <c:v>MATERNITE DE SOKOURA</c:v>
                </c:pt>
                <c:pt idx="15">
                  <c:v>CSU KOUMASSI PANGOLIN</c:v>
                </c:pt>
                <c:pt idx="16">
                  <c:v>HOPITAL GÉNÉRAL DE SASSANDRA</c:v>
                </c:pt>
                <c:pt idx="17">
                  <c:v>MATERNITE DE BARDOT</c:v>
                </c:pt>
                <c:pt idx="18">
                  <c:v>CSU KOUMASSI ENFANT JESUS</c:v>
                </c:pt>
                <c:pt idx="20">
                  <c:v>MITCHELL’S PLAIN MOU</c:v>
                </c:pt>
                <c:pt idx="21">
                  <c:v>STELLENBOSCH MOU</c:v>
                </c:pt>
                <c:pt idx="22">
                  <c:v>GUGULETHU MOU</c:v>
                </c:pt>
                <c:pt idx="24">
                  <c:v>DR PEDRO HOSPITAL</c:v>
                </c:pt>
                <c:pt idx="25">
                  <c:v>ITEMOHENG HOSPITAL</c:v>
                </c:pt>
                <c:pt idx="26">
                  <c:v>JD NEWBURY HOSPITAL</c:v>
                </c:pt>
                <c:pt idx="27">
                  <c:v>MANTSOPA HOSPITAL</c:v>
                </c:pt>
                <c:pt idx="28">
                  <c:v>BOTSHABELO HOSPITAL</c:v>
                </c:pt>
                <c:pt idx="29">
                  <c:v>MALETSATSI MABASO B CLINIC</c:v>
                </c:pt>
                <c:pt idx="30">
                  <c:v>WINNIE MANDELA J CLINIC</c:v>
                </c:pt>
                <c:pt idx="31">
                  <c:v>PULE SEFATSA U CLINIC</c:v>
                </c:pt>
                <c:pt idx="32">
                  <c:v>PHUTHULOHA HOSPITAL</c:v>
                </c:pt>
                <c:pt idx="33">
                  <c:v>ITUMELANG M CLINIC</c:v>
                </c:pt>
                <c:pt idx="35">
                  <c:v>ST FRANCIS MISSION HOSPITAL</c:v>
                </c:pt>
                <c:pt idx="36">
                  <c:v>KALABO/YUKA CLUSTER</c:v>
                </c:pt>
                <c:pt idx="37">
                  <c:v>GEORGE</c:v>
                </c:pt>
                <c:pt idx="38">
                  <c:v>NEW MASALA</c:v>
                </c:pt>
                <c:pt idx="39">
                  <c:v>KABUTA RHC</c:v>
                </c:pt>
                <c:pt idx="40">
                  <c:v>EASTERN PROVINCE CLUSTER</c:v>
                </c:pt>
                <c:pt idx="41">
                  <c:v>NANGONGWE</c:v>
                </c:pt>
                <c:pt idx="42">
                  <c:v>POLLEN</c:v>
                </c:pt>
              </c:strCache>
            </c:strRef>
          </c:cat>
          <c:val>
            <c:numRef>
              <c:f>'Facility Cascade Table (Back En'!$I$47:$I$89</c:f>
              <c:numCache>
                <c:formatCode>0%</c:formatCode>
                <c:ptCount val="43"/>
                <c:pt idx="0">
                  <c:v>0.46268656716418</c:v>
                </c:pt>
                <c:pt idx="1">
                  <c:v>0.38805970149253699</c:v>
                </c:pt>
                <c:pt idx="2">
                  <c:v>8.7786259541984699E-2</c:v>
                </c:pt>
                <c:pt idx="3">
                  <c:v>0.125</c:v>
                </c:pt>
                <c:pt idx="4">
                  <c:v>7.4999999999999997E-2</c:v>
                </c:pt>
                <c:pt idx="5">
                  <c:v>8.8050314465408799E-2</c:v>
                </c:pt>
                <c:pt idx="6">
                  <c:v>4.7619047619047603E-2</c:v>
                </c:pt>
                <c:pt idx="7">
                  <c:v>4.9382716049382797E-2</c:v>
                </c:pt>
                <c:pt idx="9">
                  <c:v>0</c:v>
                </c:pt>
                <c:pt idx="10">
                  <c:v>8.8235294117647106E-2</c:v>
                </c:pt>
                <c:pt idx="11">
                  <c:v>0</c:v>
                </c:pt>
                <c:pt idx="12">
                  <c:v>6.50406504065041E-2</c:v>
                </c:pt>
                <c:pt idx="13">
                  <c:v>8.3333333333333301E-2</c:v>
                </c:pt>
                <c:pt idx="14">
                  <c:v>0.148148148148148</c:v>
                </c:pt>
                <c:pt idx="15">
                  <c:v>3.8461538461538498E-2</c:v>
                </c:pt>
                <c:pt idx="16">
                  <c:v>0.107142857142857</c:v>
                </c:pt>
                <c:pt idx="17">
                  <c:v>0.20689655172413801</c:v>
                </c:pt>
                <c:pt idx="18">
                  <c:v>0.119047619047619</c:v>
                </c:pt>
                <c:pt idx="20">
                  <c:v>0.18115942028985499</c:v>
                </c:pt>
                <c:pt idx="21">
                  <c:v>0.1640625</c:v>
                </c:pt>
                <c:pt idx="22">
                  <c:v>0.128205128205128</c:v>
                </c:pt>
                <c:pt idx="24">
                  <c:v>0.05</c:v>
                </c:pt>
                <c:pt idx="25">
                  <c:v>0.14285714285714299</c:v>
                </c:pt>
                <c:pt idx="26">
                  <c:v>0.19230769230769201</c:v>
                </c:pt>
                <c:pt idx="27">
                  <c:v>7.3394495412844096E-2</c:v>
                </c:pt>
                <c:pt idx="28">
                  <c:v>9.7222222222222196E-2</c:v>
                </c:pt>
                <c:pt idx="29">
                  <c:v>4.7619047619047603E-2</c:v>
                </c:pt>
                <c:pt idx="30">
                  <c:v>8.6956521739130502E-2</c:v>
                </c:pt>
                <c:pt idx="31">
                  <c:v>0</c:v>
                </c:pt>
                <c:pt idx="32">
                  <c:v>9.3750000000000097E-2</c:v>
                </c:pt>
                <c:pt idx="33">
                  <c:v>4.7619047619047603E-2</c:v>
                </c:pt>
                <c:pt idx="35">
                  <c:v>0.19512195121951201</c:v>
                </c:pt>
                <c:pt idx="36">
                  <c:v>0.13861386138613899</c:v>
                </c:pt>
                <c:pt idx="37">
                  <c:v>0.18796992481203001</c:v>
                </c:pt>
                <c:pt idx="38">
                  <c:v>0.169014084507042</c:v>
                </c:pt>
                <c:pt idx="39">
                  <c:v>0.12962962962962901</c:v>
                </c:pt>
                <c:pt idx="40">
                  <c:v>0.28571428571428598</c:v>
                </c:pt>
                <c:pt idx="41">
                  <c:v>0.12903225806451599</c:v>
                </c:pt>
                <c:pt idx="42">
                  <c:v>0.119760479041916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2A-9649-BA94-2B890355BAB4}"/>
            </c:ext>
          </c:extLst>
        </c:ser>
        <c:ser>
          <c:idx val="7"/>
          <c:order val="7"/>
          <c:tx>
            <c:strRef>
              <c:f>'Facility Cascade Table (Back En'!$J$46</c:f>
              <c:strCache>
                <c:ptCount val="1"/>
                <c:pt idx="0">
                  <c:v>Infant dose not administered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invertIfNegative val="0"/>
          <c:cat>
            <c:strRef>
              <c:f>'Facility Cascade Table (Back En'!$B$47:$B$89</c:f>
              <c:strCache>
                <c:ptCount val="43"/>
                <c:pt idx="0">
                  <c:v>MUTENGENE HC</c:v>
                </c:pt>
                <c:pt idx="1">
                  <c:v>CDC CENTRAL CL</c:v>
                </c:pt>
                <c:pt idx="2">
                  <c:v>PROVINCIAL HOSPITAL-BAMENDA</c:v>
                </c:pt>
                <c:pt idx="3">
                  <c:v>PROVINCIAL HOSPITAL-LIMBE</c:v>
                </c:pt>
                <c:pt idx="4">
                  <c:v>BELO BAPTIST</c:v>
                </c:pt>
                <c:pt idx="5">
                  <c:v>PMI BAMENDA</c:v>
                </c:pt>
                <c:pt idx="6">
                  <c:v>BAPTIST HOSPITAL</c:v>
                </c:pt>
                <c:pt idx="7">
                  <c:v>MBH</c:v>
                </c:pt>
                <c:pt idx="9">
                  <c:v>CSU COM KOUMASSIAKLOMIABLA</c:v>
                </c:pt>
                <c:pt idx="10">
                  <c:v>HOPITAL GÉNÉRAL DE GRAND-LAHOU</c:v>
                </c:pt>
                <c:pt idx="11">
                  <c:v>CSU COM KOUMASSI DIVO</c:v>
                </c:pt>
                <c:pt idx="12">
                  <c:v>FSU COM YOPOUGON PORT-BOUET II</c:v>
                </c:pt>
                <c:pt idx="13">
                  <c:v>FSU COM KOUMASSI CAMPEMENT</c:v>
                </c:pt>
                <c:pt idx="14">
                  <c:v>MATERNITE DE SOKOURA</c:v>
                </c:pt>
                <c:pt idx="15">
                  <c:v>CSU KOUMASSI PANGOLIN</c:v>
                </c:pt>
                <c:pt idx="16">
                  <c:v>HOPITAL GÉNÉRAL DE SASSANDRA</c:v>
                </c:pt>
                <c:pt idx="17">
                  <c:v>MATERNITE DE BARDOT</c:v>
                </c:pt>
                <c:pt idx="18">
                  <c:v>CSU KOUMASSI ENFANT JESUS</c:v>
                </c:pt>
                <c:pt idx="20">
                  <c:v>MITCHELL’S PLAIN MOU</c:v>
                </c:pt>
                <c:pt idx="21">
                  <c:v>STELLENBOSCH MOU</c:v>
                </c:pt>
                <c:pt idx="22">
                  <c:v>GUGULETHU MOU</c:v>
                </c:pt>
                <c:pt idx="24">
                  <c:v>DR PEDRO HOSPITAL</c:v>
                </c:pt>
                <c:pt idx="25">
                  <c:v>ITEMOHENG HOSPITAL</c:v>
                </c:pt>
                <c:pt idx="26">
                  <c:v>JD NEWBURY HOSPITAL</c:v>
                </c:pt>
                <c:pt idx="27">
                  <c:v>MANTSOPA HOSPITAL</c:v>
                </c:pt>
                <c:pt idx="28">
                  <c:v>BOTSHABELO HOSPITAL</c:v>
                </c:pt>
                <c:pt idx="29">
                  <c:v>MALETSATSI MABASO B CLINIC</c:v>
                </c:pt>
                <c:pt idx="30">
                  <c:v>WINNIE MANDELA J CLINIC</c:v>
                </c:pt>
                <c:pt idx="31">
                  <c:v>PULE SEFATSA U CLINIC</c:v>
                </c:pt>
                <c:pt idx="32">
                  <c:v>PHUTHULOHA HOSPITAL</c:v>
                </c:pt>
                <c:pt idx="33">
                  <c:v>ITUMELANG M CLINIC</c:v>
                </c:pt>
                <c:pt idx="35">
                  <c:v>ST FRANCIS MISSION HOSPITAL</c:v>
                </c:pt>
                <c:pt idx="36">
                  <c:v>KALABO/YUKA CLUSTER</c:v>
                </c:pt>
                <c:pt idx="37">
                  <c:v>GEORGE</c:v>
                </c:pt>
                <c:pt idx="38">
                  <c:v>NEW MASALA</c:v>
                </c:pt>
                <c:pt idx="39">
                  <c:v>KABUTA RHC</c:v>
                </c:pt>
                <c:pt idx="40">
                  <c:v>EASTERN PROVINCE CLUSTER</c:v>
                </c:pt>
                <c:pt idx="41">
                  <c:v>NANGONGWE</c:v>
                </c:pt>
                <c:pt idx="42">
                  <c:v>POLLEN</c:v>
                </c:pt>
              </c:strCache>
            </c:strRef>
          </c:cat>
          <c:val>
            <c:numRef>
              <c:f>'Facility Cascade Table (Back En'!$J$47:$J$89</c:f>
              <c:numCache>
                <c:formatCode>0%</c:formatCode>
                <c:ptCount val="43"/>
                <c:pt idx="0">
                  <c:v>2.9850746268656699E-2</c:v>
                </c:pt>
                <c:pt idx="1">
                  <c:v>1.49253731343284E-2</c:v>
                </c:pt>
                <c:pt idx="2">
                  <c:v>3.0534351145038201E-2</c:v>
                </c:pt>
                <c:pt idx="3">
                  <c:v>1.2500000000000001E-2</c:v>
                </c:pt>
                <c:pt idx="4">
                  <c:v>0</c:v>
                </c:pt>
                <c:pt idx="5">
                  <c:v>2.51572327044025E-2</c:v>
                </c:pt>
                <c:pt idx="6">
                  <c:v>0</c:v>
                </c:pt>
                <c:pt idx="7">
                  <c:v>2.4691358024691398E-2</c:v>
                </c:pt>
                <c:pt idx="9">
                  <c:v>0.16666666666666699</c:v>
                </c:pt>
                <c:pt idx="10">
                  <c:v>8.8235294117647106E-2</c:v>
                </c:pt>
                <c:pt idx="11">
                  <c:v>3.125E-2</c:v>
                </c:pt>
                <c:pt idx="12">
                  <c:v>8.9430894308943104E-2</c:v>
                </c:pt>
                <c:pt idx="13">
                  <c:v>0.11111111111111099</c:v>
                </c:pt>
                <c:pt idx="14">
                  <c:v>7.4074074074074098E-2</c:v>
                </c:pt>
                <c:pt idx="15">
                  <c:v>3.8461538461538498E-2</c:v>
                </c:pt>
                <c:pt idx="16">
                  <c:v>0</c:v>
                </c:pt>
                <c:pt idx="17">
                  <c:v>6.0344827586206899E-2</c:v>
                </c:pt>
                <c:pt idx="18">
                  <c:v>0</c:v>
                </c:pt>
                <c:pt idx="20">
                  <c:v>1.4492753623188401E-2</c:v>
                </c:pt>
                <c:pt idx="21">
                  <c:v>3.125E-2</c:v>
                </c:pt>
                <c:pt idx="22">
                  <c:v>3.0769230769230799E-2</c:v>
                </c:pt>
                <c:pt idx="24">
                  <c:v>0.1</c:v>
                </c:pt>
                <c:pt idx="25">
                  <c:v>0.14285714285714299</c:v>
                </c:pt>
                <c:pt idx="26">
                  <c:v>1.9230769230769301E-2</c:v>
                </c:pt>
                <c:pt idx="27">
                  <c:v>6.4220183486238494E-2</c:v>
                </c:pt>
                <c:pt idx="28">
                  <c:v>4.1666666666666699E-2</c:v>
                </c:pt>
                <c:pt idx="29">
                  <c:v>9.5238095238095205E-2</c:v>
                </c:pt>
                <c:pt idx="30">
                  <c:v>0</c:v>
                </c:pt>
                <c:pt idx="31">
                  <c:v>0.05</c:v>
                </c:pt>
                <c:pt idx="32">
                  <c:v>3.125E-2</c:v>
                </c:pt>
                <c:pt idx="33">
                  <c:v>4.7619047619047603E-2</c:v>
                </c:pt>
                <c:pt idx="35">
                  <c:v>1.21951219512195E-2</c:v>
                </c:pt>
                <c:pt idx="36">
                  <c:v>4.95049504950495E-2</c:v>
                </c:pt>
                <c:pt idx="37">
                  <c:v>5.2631578947368397E-2</c:v>
                </c:pt>
                <c:pt idx="38">
                  <c:v>3.5211267605633798E-2</c:v>
                </c:pt>
                <c:pt idx="39">
                  <c:v>1.85185185185185E-2</c:v>
                </c:pt>
                <c:pt idx="40">
                  <c:v>5.7142857142857099E-2</c:v>
                </c:pt>
                <c:pt idx="41">
                  <c:v>3.2258064516129101E-2</c:v>
                </c:pt>
                <c:pt idx="42">
                  <c:v>2.39520958083832E-2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02A-9649-BA94-2B890355BA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6425824"/>
        <c:axId val="1636116560"/>
      </c:barChart>
      <c:catAx>
        <c:axId val="16364258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636116560"/>
        <c:crosses val="autoZero"/>
        <c:auto val="1"/>
        <c:lblAlgn val="ctr"/>
        <c:lblOffset val="100"/>
        <c:noMultiLvlLbl val="0"/>
      </c:catAx>
      <c:valAx>
        <c:axId val="1636116560"/>
        <c:scaling>
          <c:orientation val="minMax"/>
          <c:max val="1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636425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092016622922102"/>
          <c:y val="0.377309419655878"/>
          <c:w val="0.19907983377077901"/>
          <c:h val="0.252788568095655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9AA30-BCC4-3D4D-8E95-D5B0E5CF07A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26A51-8D7E-3D43-A53D-A7645470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2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63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 – 10….7.5</a:t>
            </a:r>
          </a:p>
          <a:p>
            <a:r>
              <a:rPr lang="en-US" dirty="0"/>
              <a:t>10 – 20 … 15</a:t>
            </a:r>
          </a:p>
          <a:p>
            <a:r>
              <a:rPr lang="en-US" dirty="0"/>
              <a:t>15 – 30…22.5</a:t>
            </a:r>
          </a:p>
          <a:p>
            <a:r>
              <a:rPr lang="en-US" dirty="0"/>
              <a:t>1 – 5 … 2.5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B4BC-3E57-5445-AC8B-79435D860E9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25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5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5CEE41A-32EB-A94D-A405-4B5B864AD3AA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49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95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B4BC-3E57-5445-AC8B-79435D860E9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49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HIV cascade </a:t>
            </a:r>
            <a:r>
              <a:rPr lang="mr-IN" dirty="0"/>
              <a:t>–</a:t>
            </a:r>
            <a:r>
              <a:rPr lang="en-US" dirty="0"/>
              <a:t> the steps needed to derive maximum benefit</a:t>
            </a:r>
          </a:p>
          <a:p>
            <a:endParaRPr lang="en-US" dirty="0"/>
          </a:p>
          <a:p>
            <a:r>
              <a:rPr lang="en-US" dirty="0"/>
              <a:t>This schematic has been recrafted for</a:t>
            </a:r>
            <a:r>
              <a:rPr lang="en-US" baseline="0" dirty="0"/>
              <a:t> Option B+ (lifelong ART)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15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Steps from determining eligibility for 17-OHP, to its being offered, accepted and used at least once</a:t>
            </a:r>
          </a:p>
          <a:p>
            <a:endParaRPr lang="en-US" baseline="0" dirty="0"/>
          </a:p>
          <a:p>
            <a:r>
              <a:rPr lang="en-US" baseline="0" dirty="0"/>
              <a:t>Intervene at patient-level, provider level, health systems level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62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79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5CEE41A-32EB-A94D-A405-4B5B864AD3AA}" type="slidenum">
              <a:rPr lang="en-US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44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35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41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3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80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4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55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9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29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HIV prevention has seen a renaissance</a:t>
            </a:r>
          </a:p>
          <a:p>
            <a:endParaRPr lang="en-US" dirty="0"/>
          </a:p>
          <a:p>
            <a:r>
              <a:rPr lang="en-US" dirty="0"/>
              <a:t>Once there</a:t>
            </a:r>
            <a:r>
              <a:rPr lang="en-US" baseline="0" dirty="0"/>
              <a:t> were only few approaches, now there are many</a:t>
            </a:r>
          </a:p>
          <a:p>
            <a:endParaRPr lang="en-US" baseline="0" dirty="0"/>
          </a:p>
          <a:p>
            <a:r>
              <a:rPr lang="en-US" baseline="0" dirty="0"/>
              <a:t>Some older (condoms, treatment of STIs, PEP)</a:t>
            </a:r>
          </a:p>
          <a:p>
            <a:endParaRPr lang="en-US" baseline="0" dirty="0"/>
          </a:p>
          <a:p>
            <a:r>
              <a:rPr lang="en-US" baseline="0" dirty="0"/>
              <a:t>Some newer </a:t>
            </a:r>
            <a:r>
              <a:rPr lang="mr-IN" baseline="0" dirty="0"/>
              <a:t>–</a:t>
            </a:r>
            <a:r>
              <a:rPr lang="en-US" baseline="0" dirty="0"/>
              <a:t> male circumcision,  treatment for prevention, </a:t>
            </a:r>
            <a:r>
              <a:rPr lang="en-US" baseline="0" dirty="0" err="1"/>
              <a:t>PrEP</a:t>
            </a:r>
            <a:r>
              <a:rPr lang="en-US" baseline="0" dirty="0"/>
              <a:t>, </a:t>
            </a:r>
          </a:p>
          <a:p>
            <a:endParaRPr lang="en-US" baseline="0" dirty="0"/>
          </a:p>
          <a:p>
            <a:r>
              <a:rPr lang="en-US" baseline="0" dirty="0"/>
              <a:t>Many new modalities on the way </a:t>
            </a:r>
            <a:r>
              <a:rPr lang="mr-IN" baseline="0" dirty="0"/>
              <a:t>–</a:t>
            </a:r>
            <a:r>
              <a:rPr lang="en-US" baseline="0" dirty="0"/>
              <a:t> which we’ll talk about a little </a:t>
            </a:r>
          </a:p>
          <a:p>
            <a:endParaRPr lang="en-US" baseline="0" dirty="0"/>
          </a:p>
          <a:p>
            <a:r>
              <a:rPr lang="en-US" baseline="0" dirty="0"/>
              <a:t>Still, however, there is no magic bullet. The general approach is one of combination prevention </a:t>
            </a:r>
            <a:r>
              <a:rPr lang="mr-IN" baseline="0" dirty="0"/>
              <a:t>–</a:t>
            </a:r>
            <a:r>
              <a:rPr lang="en-US" baseline="0" dirty="0"/>
              <a:t> the idea that we tailor moderately to highly effective interventions in a way that brings down population transmission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83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598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454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86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2A2F9-0691-7B4B-BD65-BA3580BA6A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3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32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032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09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-- 11 fellows over the past decade</a:t>
            </a:r>
          </a:p>
          <a:p>
            <a:r>
              <a:rPr lang="en-US" dirty="0"/>
              <a:t>-- broad range of topical interests – from pregnancy outcomes to cervical cancer to obstetric fistula</a:t>
            </a:r>
          </a:p>
          <a:p>
            <a:r>
              <a:rPr lang="en-US" dirty="0"/>
              <a:t>-- because we are research-focused, the majority have gone on to academic jobs, incorporating global health in some way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18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56DEE-1791-4B47-948F-E4DD0CB1104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175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UTH – 20,000+ deliveries per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93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Pinard</a:t>
            </a:r>
            <a:r>
              <a:rPr lang="en-US" dirty="0"/>
              <a:t> horn – often made of wood or metal</a:t>
            </a:r>
          </a:p>
          <a:p>
            <a:endParaRPr lang="en-US" dirty="0"/>
          </a:p>
          <a:p>
            <a:r>
              <a:rPr lang="en-US" dirty="0"/>
              <a:t>19</a:t>
            </a:r>
            <a:r>
              <a:rPr lang="en-US" baseline="30000" dirty="0"/>
              <a:t>th</a:t>
            </a:r>
            <a:r>
              <a:rPr lang="en-US" dirty="0"/>
              <a:t> century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97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069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D3203-EBD1-46A0-B740-D92CEBEE25A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35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6A51-8D7E-3D43-A53D-A7645470F1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2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29B-6CC6-7145-B6F0-5951ACD8B5D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48A-96D4-3D4F-A82C-3E930BFAC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29B-6CC6-7145-B6F0-5951ACD8B5D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48A-96D4-3D4F-A82C-3E930BFAC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29B-6CC6-7145-B6F0-5951ACD8B5D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48A-96D4-3D4F-A82C-3E930BFAC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29B-6CC6-7145-B6F0-5951ACD8B5D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48A-96D4-3D4F-A82C-3E930BFAC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29B-6CC6-7145-B6F0-5951ACD8B5D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48A-96D4-3D4F-A82C-3E930BFAC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29B-6CC6-7145-B6F0-5951ACD8B5D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48A-96D4-3D4F-A82C-3E930BFAC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29B-6CC6-7145-B6F0-5951ACD8B5D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48A-96D4-3D4F-A82C-3E930BFAC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29B-6CC6-7145-B6F0-5951ACD8B5D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48A-96D4-3D4F-A82C-3E930BFAC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29B-6CC6-7145-B6F0-5951ACD8B5D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48A-96D4-3D4F-A82C-3E930BFAC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29B-6CC6-7145-B6F0-5951ACD8B5D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48A-96D4-3D4F-A82C-3E930BFAC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29B-6CC6-7145-B6F0-5951ACD8B5D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48A-96D4-3D4F-A82C-3E930BFAC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D729B-6CC6-7145-B6F0-5951ACD8B5D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048A-96D4-3D4F-A82C-3E930BFAC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4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.jpg"/><Relationship Id="rId5" Type="http://schemas.openxmlformats.org/officeDocument/2006/relationships/image" Target="../media/image4.jpeg"/><Relationship Id="rId15" Type="http://schemas.openxmlformats.org/officeDocument/2006/relationships/image" Target="../media/image13.jpg"/><Relationship Id="rId10" Type="http://schemas.openxmlformats.org/officeDocument/2006/relationships/image" Target="../media/image8.jpg"/><Relationship Id="rId4" Type="http://schemas.openxmlformats.org/officeDocument/2006/relationships/image" Target="../media/image3.jpg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1.jpe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Relationship Id="rId14" Type="http://schemas.openxmlformats.org/officeDocument/2006/relationships/image" Target="../media/image60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960" y="639950"/>
            <a:ext cx="8242070" cy="1790700"/>
          </a:xfrm>
        </p:spPr>
        <p:txBody>
          <a:bodyPr>
            <a:normAutofit/>
          </a:bodyPr>
          <a:lstStyle/>
          <a:p>
            <a:pPr>
              <a:spcBef>
                <a:spcPts val="2250"/>
              </a:spcBef>
            </a:pPr>
            <a:r>
              <a:rPr lang="en-US" sz="3300" b="1" dirty="0">
                <a:latin typeface="Arial" charset="0"/>
                <a:ea typeface="Arial" charset="0"/>
                <a:cs typeface="Arial" charset="0"/>
              </a:rPr>
              <a:t>Global Women’s Health</a:t>
            </a:r>
            <a:r>
              <a:rPr lang="en-US" sz="33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300" dirty="0">
                <a:latin typeface="Arial" charset="0"/>
                <a:ea typeface="Arial" charset="0"/>
                <a:cs typeface="Arial" charset="0"/>
              </a:rPr>
            </a:br>
            <a:r>
              <a:rPr lang="en-US" sz="33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3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an Ob-Gyn’s experience </a:t>
            </a:r>
            <a:r>
              <a:rPr lang="mr-IN" sz="3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994" y="3221251"/>
            <a:ext cx="6858000" cy="124182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2100" dirty="0">
                <a:latin typeface="Arial" charset="0"/>
                <a:ea typeface="Arial" charset="0"/>
                <a:cs typeface="Arial" charset="0"/>
              </a:rPr>
              <a:t>Ben Chi, MD, MSc</a:t>
            </a:r>
          </a:p>
          <a:p>
            <a:pPr>
              <a:spcBef>
                <a:spcPts val="450"/>
              </a:spcBef>
            </a:pPr>
            <a:r>
              <a:rPr lang="en-US" sz="2100" dirty="0">
                <a:latin typeface="Arial" charset="0"/>
                <a:ea typeface="Arial" charset="0"/>
                <a:cs typeface="Arial" charset="0"/>
              </a:rPr>
              <a:t>UNC Global Women’s Health</a:t>
            </a:r>
          </a:p>
          <a:p>
            <a:pPr>
              <a:spcBef>
                <a:spcPts val="450"/>
              </a:spcBef>
            </a:pPr>
            <a:endParaRPr lang="en-US" sz="21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4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384" y="4344879"/>
            <a:ext cx="2175221" cy="62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024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SCF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317" y="0"/>
            <a:ext cx="6868085" cy="515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082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7717421" cy="515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6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Progress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" b="11035"/>
          <a:stretch/>
        </p:blipFill>
        <p:spPr bwMode="auto">
          <a:xfrm>
            <a:off x="514351" y="0"/>
            <a:ext cx="84153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890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69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4" descr="svzambia-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5" y="0"/>
            <a:ext cx="7650956" cy="5143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977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medical records 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17" y="0"/>
            <a:ext cx="7444409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1093305" y="111816"/>
            <a:ext cx="44328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800" b="1" dirty="0">
                <a:solidFill>
                  <a:srgbClr val="A50021"/>
                </a:solidFill>
                <a:latin typeface="Tahoma" charset="0"/>
              </a:rPr>
              <a:t>Individual patient records can be difficult to locate</a:t>
            </a:r>
          </a:p>
        </p:txBody>
      </p:sp>
    </p:spTree>
    <p:extLst>
      <p:ext uri="{BB962C8B-B14F-4D97-AF65-F5344CB8AC3E}">
        <p14:creationId xmlns:p14="http://schemas.microsoft.com/office/powerpoint/2010/main" val="3347345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716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00101" y="0"/>
            <a:ext cx="7715252" cy="5143500"/>
          </a:xfrm>
        </p:spPr>
      </p:pic>
    </p:spTree>
    <p:extLst>
      <p:ext uri="{BB962C8B-B14F-4D97-AF65-F5344CB8AC3E}">
        <p14:creationId xmlns:p14="http://schemas.microsoft.com/office/powerpoint/2010/main" val="1687865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DSC005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29" y="0"/>
            <a:ext cx="6874328" cy="5155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11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2004- 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344" y="-4556"/>
            <a:ext cx="6100492" cy="514805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498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01534" y="4080510"/>
            <a:ext cx="1330452" cy="891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09191" y="242304"/>
            <a:ext cx="5030321" cy="5410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C00000"/>
                </a:solidFill>
                <a:latin typeface="Arial"/>
                <a:ea typeface="ＭＳ Ｐゴシック" pitchFamily="-65" charset="-128"/>
                <a:cs typeface="Arial"/>
              </a:rPr>
              <a:t>Public health programs (2004</a:t>
            </a:r>
            <a:r>
              <a:rPr lang="mr-IN" sz="1800" b="1" dirty="0">
                <a:solidFill>
                  <a:srgbClr val="C00000"/>
                </a:solidFill>
                <a:latin typeface="Arial"/>
                <a:ea typeface="ＭＳ Ｐゴシック" pitchFamily="-65" charset="-128"/>
                <a:cs typeface="Arial"/>
              </a:rPr>
              <a:t>–</a:t>
            </a:r>
            <a:r>
              <a:rPr lang="en-US" sz="1800" b="1" dirty="0">
                <a:solidFill>
                  <a:srgbClr val="C00000"/>
                </a:solidFill>
                <a:latin typeface="Arial"/>
                <a:ea typeface="ＭＳ Ｐゴシック" pitchFamily="-65" charset="-128"/>
                <a:cs typeface="Arial"/>
              </a:rPr>
              <a:t>2012)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09191" y="713232"/>
            <a:ext cx="4248509" cy="16596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379,000 adults and children </a:t>
            </a:r>
            <a:r>
              <a:rPr lang="en-US" sz="1350">
                <a:latin typeface="Arial"/>
                <a:ea typeface="ＭＳ Ｐゴシック" pitchFamily="-65" charset="-128"/>
                <a:cs typeface="Arial"/>
              </a:rPr>
              <a:t>in HIV care</a:t>
            </a:r>
            <a:endParaRPr lang="en-US" sz="1350" dirty="0">
              <a:latin typeface="Arial"/>
              <a:ea typeface="ＭＳ Ｐゴシック" pitchFamily="-65" charset="-128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256,000 started on ART</a:t>
            </a:r>
          </a:p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230,000 tested for HIV in door-to-door initiatives</a:t>
            </a:r>
          </a:p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1,300,000 women received PMTCT services</a:t>
            </a:r>
          </a:p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134,000 HIV-infected patients screened for TB</a:t>
            </a:r>
          </a:p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90,000 women screened for cervical cancer</a:t>
            </a:r>
          </a:p>
          <a:p>
            <a:pPr lvl="1">
              <a:lnSpc>
                <a:spcPct val="80000"/>
              </a:lnSpc>
            </a:pPr>
            <a:endParaRPr lang="en-US" sz="1350" dirty="0">
              <a:latin typeface="Arial"/>
              <a:ea typeface="ＭＳ Ｐゴシック" pitchFamily="-65" charset="-128"/>
              <a:cs typeface="Arial"/>
            </a:endParaRPr>
          </a:p>
          <a:p>
            <a:pPr marL="342892" lvl="1" indent="0">
              <a:lnSpc>
                <a:spcPct val="80000"/>
              </a:lnSpc>
              <a:buNone/>
            </a:pPr>
            <a:endParaRPr lang="en-US" sz="1350" dirty="0">
              <a:latin typeface="Arial"/>
              <a:ea typeface="ＭＳ Ｐゴシック" pitchFamily="-65" charset="-128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14711" y="3795833"/>
            <a:ext cx="5552054" cy="1145094"/>
            <a:chOff x="1431855" y="2614038"/>
            <a:chExt cx="7402738" cy="15267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8864" y="2787379"/>
              <a:ext cx="1345124" cy="7606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843" y="2815692"/>
              <a:ext cx="2145661" cy="589273"/>
            </a:xfrm>
            <a:prstGeom prst="rect">
              <a:avLst/>
            </a:prstGeom>
          </p:spPr>
        </p:pic>
        <p:graphicFrame>
          <p:nvGraphicFramePr>
            <p:cNvPr id="14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1431855" y="2614038"/>
            <a:ext cx="918154" cy="934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0" r:id="rId5" imgW="1495634" imgH="1523810" progId="">
                    <p:embed/>
                  </p:oleObj>
                </mc:Choice>
                <mc:Fallback>
                  <p:oleObj r:id="rId5" imgW="1495634" imgH="1523810" progId="">
                    <p:embed/>
                    <p:pic>
                      <p:nvPicPr>
                        <p:cNvPr id="1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1855" y="2614038"/>
                          <a:ext cx="918154" cy="9340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" name="Group 14"/>
            <p:cNvGrpSpPr/>
            <p:nvPr/>
          </p:nvGrpSpPr>
          <p:grpSpPr>
            <a:xfrm>
              <a:off x="4874234" y="2668902"/>
              <a:ext cx="3960359" cy="1471928"/>
              <a:chOff x="5059273" y="2815616"/>
              <a:chExt cx="3854128" cy="1395529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9273" y="2815616"/>
                <a:ext cx="3854128" cy="1395529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6033656" y="3635718"/>
                <a:ext cx="2089929" cy="4964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</p:grp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09191" y="2305342"/>
            <a:ext cx="5030321" cy="5410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C00000"/>
                </a:solidFill>
                <a:latin typeface="Arial"/>
                <a:ea typeface="ＭＳ Ｐゴシック" pitchFamily="-65" charset="-128"/>
                <a:cs typeface="Arial"/>
              </a:rPr>
              <a:t>Research (2003</a:t>
            </a:r>
            <a:r>
              <a:rPr lang="mr-IN" sz="1800" b="1" dirty="0">
                <a:solidFill>
                  <a:srgbClr val="C00000"/>
                </a:solidFill>
                <a:latin typeface="Arial"/>
                <a:ea typeface="ＭＳ Ｐゴシック" pitchFamily="-65" charset="-128"/>
                <a:cs typeface="Arial"/>
              </a:rPr>
              <a:t>–</a:t>
            </a:r>
            <a:r>
              <a:rPr lang="en-US" sz="1800" b="1" dirty="0">
                <a:solidFill>
                  <a:srgbClr val="C00000"/>
                </a:solidFill>
                <a:latin typeface="Arial"/>
                <a:ea typeface="ＭＳ Ｐゴシック" pitchFamily="-65" charset="-128"/>
                <a:cs typeface="Arial"/>
              </a:rPr>
              <a:t>)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209191" y="2776270"/>
            <a:ext cx="4248509" cy="205176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100+ clinical, epidemiological, and implementation studies since 2003</a:t>
            </a:r>
          </a:p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Current portfolio:</a:t>
            </a:r>
          </a:p>
          <a:p>
            <a:pPr lvl="1">
              <a:lnSpc>
                <a:spcPct val="80000"/>
              </a:lnSpc>
              <a:buFont typeface="AppleSymbols" charset="0"/>
              <a:buChar char="⎻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 pitchFamily="-65" charset="-128"/>
                <a:cs typeface="Arial"/>
              </a:rPr>
              <a:t>HIV and pregnancy</a:t>
            </a:r>
          </a:p>
          <a:p>
            <a:pPr lvl="1">
              <a:lnSpc>
                <a:spcPct val="80000"/>
              </a:lnSpc>
              <a:buFont typeface="AppleSymbols" charset="0"/>
              <a:buChar char="⎻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 pitchFamily="-65" charset="-128"/>
                <a:cs typeface="Arial"/>
              </a:rPr>
              <a:t>Contraception and reproductive health</a:t>
            </a:r>
          </a:p>
          <a:p>
            <a:pPr lvl="1">
              <a:lnSpc>
                <a:spcPct val="80000"/>
              </a:lnSpc>
              <a:buFont typeface="AppleSymbols" charset="0"/>
              <a:buChar char="⎻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 pitchFamily="-65" charset="-128"/>
                <a:cs typeface="Arial"/>
              </a:rPr>
              <a:t>Women’s cancers, including breast and cervical CA</a:t>
            </a:r>
            <a:endParaRPr lang="en-US" sz="1350" dirty="0">
              <a:latin typeface="Arial"/>
              <a:ea typeface="ＭＳ Ｐゴシック" pitchFamily="-65" charset="-128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180+ publications, all with Zambian co-authors</a:t>
            </a:r>
          </a:p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~$9 million annually in research and research training</a:t>
            </a:r>
          </a:p>
          <a:p>
            <a:pPr lvl="1">
              <a:lnSpc>
                <a:spcPct val="80000"/>
              </a:lnSpc>
            </a:pPr>
            <a:endParaRPr lang="en-US" sz="1350" dirty="0">
              <a:latin typeface="Arial"/>
              <a:ea typeface="ＭＳ Ｐゴシック" pitchFamily="-65" charset="-128"/>
              <a:cs typeface="Arial"/>
            </a:endParaRPr>
          </a:p>
          <a:p>
            <a:pPr marL="342892" lvl="1" indent="0">
              <a:lnSpc>
                <a:spcPct val="80000"/>
              </a:lnSpc>
              <a:buNone/>
            </a:pPr>
            <a:endParaRPr lang="en-US" sz="1350" dirty="0">
              <a:latin typeface="Arial"/>
              <a:ea typeface="ＭＳ Ｐゴシック" pitchFamily="-65" charset="-128"/>
              <a:cs typeface="Arial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756638" y="234077"/>
            <a:ext cx="4179337" cy="5410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C00000"/>
                </a:solidFill>
                <a:latin typeface="Arial"/>
                <a:ea typeface="ＭＳ Ｐゴシック" pitchFamily="-65" charset="-128"/>
                <a:cs typeface="Arial"/>
              </a:rPr>
              <a:t>Capacity building (2003</a:t>
            </a:r>
            <a:r>
              <a:rPr lang="mr-IN" sz="1800" b="1" dirty="0">
                <a:solidFill>
                  <a:srgbClr val="C00000"/>
                </a:solidFill>
                <a:latin typeface="Arial"/>
                <a:ea typeface="ＭＳ Ｐゴシック" pitchFamily="-65" charset="-128"/>
                <a:cs typeface="Arial"/>
              </a:rPr>
              <a:t>–</a:t>
            </a:r>
            <a:r>
              <a:rPr lang="en-US" sz="1800" b="1" dirty="0">
                <a:solidFill>
                  <a:srgbClr val="C00000"/>
                </a:solidFill>
                <a:latin typeface="Arial"/>
                <a:ea typeface="ＭＳ Ｐゴシック" pitchFamily="-65" charset="-128"/>
                <a:cs typeface="Arial"/>
              </a:rPr>
              <a:t>)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4756637" y="718720"/>
            <a:ext cx="4179337" cy="24320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Supported Masters and PhD training for 41 Zambian investigators</a:t>
            </a:r>
          </a:p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30+ trained through year-long research attachments</a:t>
            </a:r>
          </a:p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7 trained in cervical cancer research, including US-based coursework and research funding</a:t>
            </a:r>
          </a:p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Primary partner to the University of Zambia to enhance maternal-child health services              (~$2.5 million; NIH/PEPFAR)</a:t>
            </a:r>
          </a:p>
          <a:p>
            <a:pPr>
              <a:lnSpc>
                <a:spcPct val="80000"/>
              </a:lnSpc>
            </a:pPr>
            <a:r>
              <a:rPr lang="en-US" sz="1350" dirty="0">
                <a:latin typeface="Arial"/>
                <a:ea typeface="ＭＳ Ｐゴシック" pitchFamily="-65" charset="-128"/>
                <a:cs typeface="Arial"/>
              </a:rPr>
              <a:t>New NIH award to support PhD training and postdoctoral fellows (10 overall)</a:t>
            </a:r>
          </a:p>
          <a:p>
            <a:pPr lvl="1">
              <a:lnSpc>
                <a:spcPct val="80000"/>
              </a:lnSpc>
            </a:pPr>
            <a:endParaRPr lang="en-US" sz="1350" dirty="0">
              <a:latin typeface="Arial"/>
              <a:ea typeface="ＭＳ Ｐゴシック" pitchFamily="-65" charset="-128"/>
              <a:cs typeface="Arial"/>
            </a:endParaRPr>
          </a:p>
          <a:p>
            <a:pPr marL="342892" lvl="1" indent="0">
              <a:lnSpc>
                <a:spcPct val="80000"/>
              </a:lnSpc>
              <a:buNone/>
            </a:pPr>
            <a:endParaRPr lang="en-US" sz="1350" dirty="0">
              <a:latin typeface="Arial"/>
              <a:ea typeface="ＭＳ Ｐゴシック" pitchFamily="-65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14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08" y="128020"/>
            <a:ext cx="56578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Division of Global Women’s Health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81" y="576996"/>
            <a:ext cx="1774496" cy="487339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6952116" y="229497"/>
            <a:ext cx="6957" cy="285135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21" y="788361"/>
            <a:ext cx="3722239" cy="426259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cxnSp>
        <p:nvCxnSpPr>
          <p:cNvPr id="21" name="Straight Connector 20"/>
          <p:cNvCxnSpPr/>
          <p:nvPr/>
        </p:nvCxnSpPr>
        <p:spPr>
          <a:xfrm flipV="1">
            <a:off x="6953844" y="3495697"/>
            <a:ext cx="3614" cy="59445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945740" y="4444024"/>
            <a:ext cx="0" cy="55941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574845" y="4369334"/>
            <a:ext cx="11068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South Africa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000"/>
                    </a14:imgEffect>
                    <a14:imgEffect>
                      <a14:colorTemperature colorTemp="6506"/>
                    </a14:imgEffect>
                    <a14:imgEffect>
                      <a14:saturation sat="88000"/>
                    </a14:imgEffect>
                    <a14:imgEffect>
                      <a14:brightnessContrast bright="47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985" y="4406623"/>
            <a:ext cx="516125" cy="65393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561633" y="4687317"/>
            <a:ext cx="14602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Carla </a:t>
            </a:r>
            <a:r>
              <a:rPr lang="en-US" sz="75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Chibwesha</a:t>
            </a:r>
            <a:endParaRPr lang="en-US" sz="7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75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Associate Professor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80321" y="3403365"/>
            <a:ext cx="6801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Malawi</a:t>
            </a:r>
            <a:endParaRPr lang="en-US" sz="1200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80321" y="3687391"/>
            <a:ext cx="14602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Lameck</a:t>
            </a:r>
            <a:r>
              <a:rPr lang="en-US" sz="7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5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Chinula</a:t>
            </a:r>
            <a:endParaRPr lang="en-US" sz="7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75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Assistant Professor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77" y="3464195"/>
            <a:ext cx="512234" cy="68116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591011" y="181889"/>
            <a:ext cx="1460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Zambia</a:t>
            </a:r>
            <a:endParaRPr lang="en-US" sz="1013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806" y="931448"/>
            <a:ext cx="559525" cy="74603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308" y="225409"/>
            <a:ext cx="529530" cy="70604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08" y="1682302"/>
            <a:ext cx="523545" cy="69806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08" y="2386797"/>
            <a:ext cx="520539" cy="694052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603839" y="437983"/>
            <a:ext cx="107789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Margaret </a:t>
            </a:r>
            <a:r>
              <a:rPr lang="en-US" sz="75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Kasaro</a:t>
            </a:r>
            <a:endParaRPr lang="en-US" sz="7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75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Assistant Professor &amp; Country Director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603838" y="1199760"/>
            <a:ext cx="14602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Groesbeck Parham</a:t>
            </a:r>
          </a:p>
          <a:p>
            <a:r>
              <a:rPr lang="en-US" sz="75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Professor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603838" y="1893544"/>
            <a:ext cx="14602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Bellington</a:t>
            </a:r>
            <a:r>
              <a:rPr lang="en-US" sz="7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5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Vwalika</a:t>
            </a:r>
            <a:endParaRPr lang="en-US" sz="7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75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Professor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601840" y="2595917"/>
            <a:ext cx="14602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Joni Price</a:t>
            </a:r>
          </a:p>
          <a:p>
            <a:r>
              <a:rPr lang="en-US" sz="75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Assistant Professor</a:t>
            </a:r>
          </a:p>
        </p:txBody>
      </p:sp>
      <p:sp>
        <p:nvSpPr>
          <p:cNvPr id="101" name="Oval 100"/>
          <p:cNvSpPr/>
          <p:nvPr/>
        </p:nvSpPr>
        <p:spPr>
          <a:xfrm>
            <a:off x="5223131" y="3751838"/>
            <a:ext cx="135228" cy="1298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4" name="Oval 103"/>
          <p:cNvSpPr/>
          <p:nvPr/>
        </p:nvSpPr>
        <p:spPr>
          <a:xfrm>
            <a:off x="5508041" y="3686913"/>
            <a:ext cx="135228" cy="1298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6" name="Oval 105"/>
          <p:cNvSpPr/>
          <p:nvPr/>
        </p:nvSpPr>
        <p:spPr>
          <a:xfrm>
            <a:off x="5196521" y="4341698"/>
            <a:ext cx="135228" cy="1298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10" name="Straight Connector 109"/>
          <p:cNvCxnSpPr/>
          <p:nvPr/>
        </p:nvCxnSpPr>
        <p:spPr>
          <a:xfrm>
            <a:off x="5578663" y="3747392"/>
            <a:ext cx="1383515" cy="1980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5258400" y="4698865"/>
            <a:ext cx="1687340" cy="2713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5286827" y="2155218"/>
            <a:ext cx="8979" cy="159662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5281765" y="2162809"/>
            <a:ext cx="1670351" cy="1820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5264135" y="4444024"/>
            <a:ext cx="0" cy="26243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1184357E-0762-E445-B077-B6C2B7DBC76C}"/>
              </a:ext>
            </a:extLst>
          </p:cNvPr>
          <p:cNvGrpSpPr/>
          <p:nvPr/>
        </p:nvGrpSpPr>
        <p:grpSpPr>
          <a:xfrm>
            <a:off x="451343" y="1008599"/>
            <a:ext cx="2158811" cy="4051106"/>
            <a:chOff x="338609" y="1046177"/>
            <a:chExt cx="2158811" cy="4051106"/>
          </a:xfrm>
        </p:grpSpPr>
        <p:grpSp>
          <p:nvGrpSpPr>
            <p:cNvPr id="90" name="Group 89"/>
            <p:cNvGrpSpPr/>
            <p:nvPr/>
          </p:nvGrpSpPr>
          <p:grpSpPr>
            <a:xfrm>
              <a:off x="338609" y="1046177"/>
              <a:ext cx="2147668" cy="3226826"/>
              <a:chOff x="-1642653" y="1548630"/>
              <a:chExt cx="2863557" cy="4302435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892" y="3718466"/>
                <a:ext cx="773012" cy="1030683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688" y="2626749"/>
                <a:ext cx="773012" cy="1030683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21" y="1548630"/>
                <a:ext cx="762000" cy="1016000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892" y="4824318"/>
                <a:ext cx="770060" cy="1026747"/>
              </a:xfrm>
              <a:prstGeom prst="rect">
                <a:avLst/>
              </a:prstGeom>
            </p:spPr>
          </p:pic>
          <p:sp>
            <p:nvSpPr>
              <p:cNvPr id="86" name="TextBox 85"/>
              <p:cNvSpPr txBox="1"/>
              <p:nvPr/>
            </p:nvSpPr>
            <p:spPr>
              <a:xfrm>
                <a:off x="-1584958" y="1856577"/>
                <a:ext cx="19469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75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Jeffrey Stringer</a:t>
                </a:r>
              </a:p>
              <a:p>
                <a:pPr algn="r"/>
                <a:r>
                  <a:rPr lang="en-US" sz="750" dirty="0">
                    <a:solidFill>
                      <a:schemeClr val="bg1">
                        <a:lumMod val="8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Professor &amp; Division Director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-1642653" y="2941889"/>
                <a:ext cx="202078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75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Benjamin Chi</a:t>
                </a:r>
              </a:p>
              <a:p>
                <a:pPr algn="r"/>
                <a:r>
                  <a:rPr lang="en-US" sz="750" dirty="0">
                    <a:solidFill>
                      <a:schemeClr val="bg1">
                        <a:lumMod val="8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Professor &amp; Fellowship Director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-1564656" y="4033750"/>
                <a:ext cx="19469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75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Jennifer Tang</a:t>
                </a:r>
              </a:p>
              <a:p>
                <a:pPr algn="r"/>
                <a:r>
                  <a:rPr lang="en-US" sz="750" dirty="0">
                    <a:solidFill>
                      <a:schemeClr val="bg1">
                        <a:lumMod val="8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Associate Professor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-1568860" y="5090550"/>
                <a:ext cx="19469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75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Elizabeth Stringer</a:t>
                </a:r>
              </a:p>
              <a:p>
                <a:pPr algn="r"/>
                <a:r>
                  <a:rPr lang="en-US" sz="750" dirty="0">
                    <a:solidFill>
                      <a:schemeClr val="bg1">
                        <a:lumMod val="8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Associate Professor (MFM)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2845DA-EF3F-8C4D-820E-B3FE2F95D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07862" y="4323117"/>
              <a:ext cx="589558" cy="77416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BB0AE14-5C77-4344-AC4E-B5F3BFB31392}"/>
                </a:ext>
              </a:extLst>
            </p:cNvPr>
            <p:cNvSpPr txBox="1"/>
            <p:nvPr/>
          </p:nvSpPr>
          <p:spPr>
            <a:xfrm>
              <a:off x="373319" y="4495217"/>
              <a:ext cx="14602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5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Alan Rosenbaum</a:t>
              </a:r>
            </a:p>
            <a:p>
              <a:pPr algn="r"/>
              <a:r>
                <a:rPr lang="en-US" sz="750" dirty="0">
                  <a:solidFill>
                    <a:schemeClr val="bg1">
                      <a:lumMod val="8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Fellow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5438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Prevention of mother-to-child </a:t>
            </a:r>
          </a:p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transmission of HIV</a:t>
            </a:r>
          </a:p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(PMTCT)</a:t>
            </a:r>
          </a:p>
        </p:txBody>
      </p:sp>
    </p:spTree>
    <p:extLst>
      <p:ext uri="{BB962C8B-B14F-4D97-AF65-F5344CB8AC3E}">
        <p14:creationId xmlns:p14="http://schemas.microsoft.com/office/powerpoint/2010/main" val="4151918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/>
          <p:cNvSpPr>
            <a:spLocks noGrp="1"/>
          </p:cNvSpPr>
          <p:nvPr>
            <p:ph type="title"/>
          </p:nvPr>
        </p:nvSpPr>
        <p:spPr>
          <a:xfrm>
            <a:off x="1320844" y="870672"/>
            <a:ext cx="7035136" cy="709371"/>
          </a:xfrm>
        </p:spPr>
        <p:txBody>
          <a:bodyPr>
            <a:noAutofit/>
          </a:bodyPr>
          <a:lstStyle/>
          <a:p>
            <a:r>
              <a:rPr lang="en-US" sz="2700" dirty="0">
                <a:latin typeface="Arial"/>
                <a:cs typeface="Arial"/>
              </a:rPr>
              <a:t>Mother-to-child transmission in the absence of intervention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20844" y="2101339"/>
            <a:ext cx="6098677" cy="1755967"/>
            <a:chOff x="1618209" y="2056734"/>
            <a:chExt cx="6098677" cy="1755967"/>
          </a:xfrm>
        </p:grpSpPr>
        <p:graphicFrame>
          <p:nvGraphicFramePr>
            <p:cNvPr id="12" name="Chart 11"/>
            <p:cNvGraphicFramePr/>
            <p:nvPr>
              <p:extLst>
                <p:ext uri="{D42A27DB-BD31-4B8C-83A1-F6EECF244321}">
                  <p14:modId xmlns:p14="http://schemas.microsoft.com/office/powerpoint/2010/main" val="1118535213"/>
                </p:ext>
              </p:extLst>
            </p:nvPr>
          </p:nvGraphicFramePr>
          <p:xfrm>
            <a:off x="1618209" y="2758601"/>
            <a:ext cx="6098677" cy="1054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5062077" y="3028010"/>
              <a:ext cx="1082348" cy="24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latin typeface="Arial" charset="0"/>
                  <a:ea typeface="Arial" charset="0"/>
                  <a:cs typeface="Arial" charset="0"/>
                </a:rPr>
                <a:t>60% uninfected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09780" y="3038310"/>
              <a:ext cx="444352" cy="24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20%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14226" y="3038310"/>
              <a:ext cx="372218" cy="24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5%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95630" y="3038310"/>
              <a:ext cx="481222" cy="24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10%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10877" y="3038308"/>
              <a:ext cx="372218" cy="24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5%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8025" y="2056734"/>
              <a:ext cx="10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Pregnancy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2544" y="2399634"/>
              <a:ext cx="8322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Delivery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57631" y="2097816"/>
              <a:ext cx="1726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Early breastfeeding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88790" y="2383566"/>
              <a:ext cx="1725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Later breastfeeding</a:t>
              </a:r>
            </a:p>
          </p:txBody>
        </p:sp>
        <p:cxnSp>
          <p:nvCxnSpPr>
            <p:cNvPr id="28" name="Shape 27"/>
            <p:cNvCxnSpPr>
              <a:endCxn id="23" idx="1"/>
            </p:cNvCxnSpPr>
            <p:nvPr/>
          </p:nvCxnSpPr>
          <p:spPr>
            <a:xfrm rot="5400000" flipH="1" flipV="1">
              <a:off x="1660894" y="2513354"/>
              <a:ext cx="639861" cy="34401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/>
            <p:nvPr/>
          </p:nvCxnSpPr>
          <p:spPr>
            <a:xfrm rot="5400000" flipH="1" flipV="1">
              <a:off x="2374243" y="2638766"/>
              <a:ext cx="286954" cy="84518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hape 40"/>
            <p:cNvCxnSpPr>
              <a:endCxn id="25" idx="1"/>
            </p:cNvCxnSpPr>
            <p:nvPr/>
          </p:nvCxnSpPr>
          <p:spPr>
            <a:xfrm rot="5400000" flipH="1" flipV="1">
              <a:off x="3220934" y="2397744"/>
              <a:ext cx="582735" cy="290659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hape 44"/>
            <p:cNvCxnSpPr>
              <a:endCxn id="26" idx="1"/>
            </p:cNvCxnSpPr>
            <p:nvPr/>
          </p:nvCxnSpPr>
          <p:spPr>
            <a:xfrm rot="5400000" flipH="1" flipV="1">
              <a:off x="3742001" y="2587655"/>
              <a:ext cx="296988" cy="196589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063513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363" r="-18363"/>
          <a:stretch>
            <a:fillRect/>
          </a:stretch>
        </p:blipFill>
        <p:spPr>
          <a:xfrm>
            <a:off x="-1336952" y="0"/>
            <a:ext cx="10212595" cy="5180634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70016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77" y="249134"/>
            <a:ext cx="7511361" cy="459946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137660" y="1068683"/>
            <a:ext cx="0" cy="296037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303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726712" y="1547839"/>
            <a:ext cx="6248307" cy="2881317"/>
            <a:chOff x="1666968" y="1251347"/>
            <a:chExt cx="6248307" cy="2881317"/>
          </a:xfrm>
        </p:grpSpPr>
        <p:sp>
          <p:nvSpPr>
            <p:cNvPr id="14344" name="TextBox 17"/>
            <p:cNvSpPr txBox="1">
              <a:spLocks noChangeArrowheads="1"/>
            </p:cNvSpPr>
            <p:nvPr/>
          </p:nvSpPr>
          <p:spPr bwMode="auto">
            <a:xfrm>
              <a:off x="2475310" y="1348979"/>
              <a:ext cx="60465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050" dirty="0">
                  <a:latin typeface="Arial"/>
                  <a:cs typeface="Arial"/>
                </a:rPr>
                <a:t>14 </a:t>
              </a:r>
              <a:r>
                <a:rPr lang="en-US" sz="1050" dirty="0" err="1">
                  <a:latin typeface="Arial"/>
                  <a:cs typeface="Arial"/>
                </a:rPr>
                <a:t>wks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4345" name="TextBox 18"/>
            <p:cNvSpPr txBox="1">
              <a:spLocks noChangeArrowheads="1"/>
            </p:cNvSpPr>
            <p:nvPr/>
          </p:nvSpPr>
          <p:spPr bwMode="auto">
            <a:xfrm>
              <a:off x="4003897" y="1342829"/>
              <a:ext cx="673582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050" dirty="0">
                  <a:latin typeface="Arial"/>
                  <a:cs typeface="Arial"/>
                </a:rPr>
                <a:t>Delivery</a:t>
              </a:r>
            </a:p>
          </p:txBody>
        </p:sp>
        <p:sp>
          <p:nvSpPr>
            <p:cNvPr id="14346" name="TextBox 19"/>
            <p:cNvSpPr txBox="1">
              <a:spLocks noChangeArrowheads="1"/>
            </p:cNvSpPr>
            <p:nvPr/>
          </p:nvSpPr>
          <p:spPr bwMode="auto">
            <a:xfrm>
              <a:off x="5604143" y="1251347"/>
              <a:ext cx="1058595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050" dirty="0">
                  <a:latin typeface="Arial"/>
                  <a:cs typeface="Arial"/>
                </a:rPr>
                <a:t>End of</a:t>
              </a:r>
            </a:p>
            <a:p>
              <a:r>
                <a:rPr lang="en-US" sz="1050" dirty="0">
                  <a:latin typeface="Arial"/>
                  <a:cs typeface="Arial"/>
                </a:rPr>
                <a:t>breastfeeding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447926" y="1656160"/>
              <a:ext cx="4256309" cy="178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6200000" flipH="1">
              <a:off x="2349104" y="1494235"/>
              <a:ext cx="2095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6200000" flipH="1">
              <a:off x="3857625" y="1494235"/>
              <a:ext cx="2095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H="1">
              <a:off x="6599459" y="1494235"/>
              <a:ext cx="2095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60601" y="1849187"/>
              <a:ext cx="4844588" cy="429549"/>
              <a:chOff x="1860601" y="1849187"/>
              <a:chExt cx="4844588" cy="429549"/>
            </a:xfrm>
          </p:grpSpPr>
          <p:sp>
            <p:nvSpPr>
              <p:cNvPr id="14342" name="TextBox 49"/>
              <p:cNvSpPr txBox="1">
                <a:spLocks noChangeArrowheads="1"/>
              </p:cNvSpPr>
              <p:nvPr/>
            </p:nvSpPr>
            <p:spPr bwMode="auto">
              <a:xfrm>
                <a:off x="1860601" y="1849187"/>
                <a:ext cx="585417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Mother</a:t>
                </a:r>
              </a:p>
            </p:txBody>
          </p:sp>
          <p:sp>
            <p:nvSpPr>
              <p:cNvPr id="14343" name="TextBox 50"/>
              <p:cNvSpPr txBox="1">
                <a:spLocks noChangeArrowheads="1"/>
              </p:cNvSpPr>
              <p:nvPr/>
            </p:nvSpPr>
            <p:spPr bwMode="auto">
              <a:xfrm>
                <a:off x="1887292" y="2030527"/>
                <a:ext cx="481222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Baby</a:t>
                </a: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2447926" y="1875235"/>
                <a:ext cx="4257263" cy="399556"/>
                <a:chOff x="2447926" y="1875235"/>
                <a:chExt cx="4257263" cy="399556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2447926" y="2107406"/>
                  <a:ext cx="4257263" cy="1143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447926" y="1937147"/>
                  <a:ext cx="4257263" cy="1143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41" name="TextBox 64"/>
                <p:cNvSpPr txBox="1">
                  <a:spLocks noChangeArrowheads="1"/>
                </p:cNvSpPr>
                <p:nvPr/>
              </p:nvSpPr>
              <p:spPr bwMode="auto">
                <a:xfrm>
                  <a:off x="3905250" y="1875235"/>
                  <a:ext cx="62355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800" dirty="0" err="1">
                      <a:latin typeface="Arial" charset="0"/>
                      <a:ea typeface="Arial" charset="0"/>
                      <a:cs typeface="Arial" charset="0"/>
                    </a:rPr>
                    <a:t>sdNVP</a:t>
                  </a:r>
                  <a:endParaRPr lang="en-US" sz="8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905250" y="1937147"/>
                  <a:ext cx="56197" cy="11430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13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3961447" y="2107406"/>
                  <a:ext cx="46673" cy="1143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13"/>
                </a:p>
              </p:txBody>
            </p:sp>
            <p:sp>
              <p:nvSpPr>
                <p:cNvPr id="14353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3975723" y="2059347"/>
                  <a:ext cx="776479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800" dirty="0" err="1">
                      <a:latin typeface="Arial" charset="0"/>
                      <a:ea typeface="Arial" charset="0"/>
                      <a:cs typeface="Arial" charset="0"/>
                    </a:rPr>
                    <a:t>sdNVP</a:t>
                  </a:r>
                  <a:endParaRPr lang="en-US" sz="8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4356" name="TextBox 32"/>
            <p:cNvSpPr txBox="1">
              <a:spLocks noChangeArrowheads="1"/>
            </p:cNvSpPr>
            <p:nvPr/>
          </p:nvSpPr>
          <p:spPr bwMode="auto">
            <a:xfrm>
              <a:off x="3905250" y="2751535"/>
              <a:ext cx="62355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900">
                  <a:solidFill>
                    <a:schemeClr val="bg1"/>
                  </a:solidFill>
                </a:rPr>
                <a:t>sdNVP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4375" name="TextBox 61"/>
            <p:cNvSpPr txBox="1">
              <a:spLocks noChangeArrowheads="1"/>
            </p:cNvSpPr>
            <p:nvPr/>
          </p:nvSpPr>
          <p:spPr bwMode="auto">
            <a:xfrm>
              <a:off x="3186113" y="1348979"/>
              <a:ext cx="60465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050">
                  <a:latin typeface="Arial"/>
                  <a:cs typeface="Arial"/>
                </a:rPr>
                <a:t>28 wks</a:t>
              </a: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rot="16200000" flipH="1">
              <a:off x="3061097" y="1494235"/>
              <a:ext cx="2095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858000" y="1254747"/>
              <a:ext cx="105727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C00000"/>
                  </a:solidFill>
                  <a:latin typeface="Arial"/>
                  <a:cs typeface="Arial"/>
                </a:rPr>
                <a:t>Infant infection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57046" y="1917598"/>
              <a:ext cx="105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Arial"/>
                  <a:cs typeface="Arial"/>
                </a:rPr>
                <a:t>16%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1461298" y="1909892"/>
              <a:ext cx="700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2001</a:t>
              </a:r>
              <a:endParaRPr lang="en-US" sz="1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874877" y="2419002"/>
              <a:ext cx="4844588" cy="429549"/>
              <a:chOff x="1860601" y="1849187"/>
              <a:chExt cx="4844588" cy="429549"/>
            </a:xfrm>
          </p:grpSpPr>
          <p:sp>
            <p:nvSpPr>
              <p:cNvPr id="80" name="TextBox 49"/>
              <p:cNvSpPr txBox="1">
                <a:spLocks noChangeArrowheads="1"/>
              </p:cNvSpPr>
              <p:nvPr/>
            </p:nvSpPr>
            <p:spPr bwMode="auto">
              <a:xfrm>
                <a:off x="1860601" y="1849187"/>
                <a:ext cx="585417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Mother</a:t>
                </a:r>
              </a:p>
            </p:txBody>
          </p:sp>
          <p:sp>
            <p:nvSpPr>
              <p:cNvPr id="81" name="TextBox 50"/>
              <p:cNvSpPr txBox="1">
                <a:spLocks noChangeArrowheads="1"/>
              </p:cNvSpPr>
              <p:nvPr/>
            </p:nvSpPr>
            <p:spPr bwMode="auto">
              <a:xfrm>
                <a:off x="1887292" y="2030527"/>
                <a:ext cx="481222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Baby</a:t>
                </a: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447926" y="1875235"/>
                <a:ext cx="4257263" cy="391656"/>
                <a:chOff x="2447926" y="1875235"/>
                <a:chExt cx="4257263" cy="391656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2447926" y="2107406"/>
                  <a:ext cx="4257263" cy="1143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2447926" y="1937147"/>
                  <a:ext cx="4257263" cy="1143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TextBox 64"/>
                <p:cNvSpPr txBox="1">
                  <a:spLocks noChangeArrowheads="1"/>
                </p:cNvSpPr>
                <p:nvPr/>
              </p:nvSpPr>
              <p:spPr bwMode="auto">
                <a:xfrm>
                  <a:off x="3905250" y="1875235"/>
                  <a:ext cx="62355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800" dirty="0" err="1">
                      <a:latin typeface="Arial" charset="0"/>
                      <a:ea typeface="Arial" charset="0"/>
                      <a:cs typeface="Arial" charset="0"/>
                    </a:rPr>
                    <a:t>sdNVP</a:t>
                  </a:r>
                  <a:endParaRPr lang="en-US" sz="8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3905250" y="1937147"/>
                  <a:ext cx="56197" cy="11430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13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3962400" y="2103835"/>
                  <a:ext cx="57150" cy="11906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13"/>
                </a:p>
              </p:txBody>
            </p:sp>
            <p:sp>
              <p:nvSpPr>
                <p:cNvPr id="88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3981449" y="2051447"/>
                  <a:ext cx="776479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800" dirty="0" err="1">
                      <a:latin typeface="Arial" charset="0"/>
                      <a:ea typeface="Arial" charset="0"/>
                      <a:cs typeface="Arial" charset="0"/>
                    </a:rPr>
                    <a:t>sdNVP</a:t>
                  </a:r>
                  <a:endParaRPr lang="en-US" sz="8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89" name="TextBox 88"/>
            <p:cNvSpPr txBox="1"/>
            <p:nvPr/>
          </p:nvSpPr>
          <p:spPr>
            <a:xfrm rot="16200000">
              <a:off x="1467068" y="2514377"/>
              <a:ext cx="700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2004</a:t>
              </a: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1874876" y="2983317"/>
              <a:ext cx="4844588" cy="429549"/>
              <a:chOff x="1860601" y="1849187"/>
              <a:chExt cx="4844588" cy="429549"/>
            </a:xfrm>
          </p:grpSpPr>
          <p:sp>
            <p:nvSpPr>
              <p:cNvPr id="91" name="TextBox 49"/>
              <p:cNvSpPr txBox="1">
                <a:spLocks noChangeArrowheads="1"/>
              </p:cNvSpPr>
              <p:nvPr/>
            </p:nvSpPr>
            <p:spPr bwMode="auto">
              <a:xfrm>
                <a:off x="1860601" y="1849187"/>
                <a:ext cx="585417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Mother</a:t>
                </a:r>
              </a:p>
            </p:txBody>
          </p:sp>
          <p:sp>
            <p:nvSpPr>
              <p:cNvPr id="92" name="TextBox 50"/>
              <p:cNvSpPr txBox="1">
                <a:spLocks noChangeArrowheads="1"/>
              </p:cNvSpPr>
              <p:nvPr/>
            </p:nvSpPr>
            <p:spPr bwMode="auto">
              <a:xfrm>
                <a:off x="1887292" y="2030527"/>
                <a:ext cx="481222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Baby</a:t>
                </a:r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>
                <a:off x="2447926" y="1937147"/>
                <a:ext cx="4257263" cy="332381"/>
                <a:chOff x="2447926" y="1937147"/>
                <a:chExt cx="4257263" cy="332381"/>
              </a:xfrm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2447926" y="2107406"/>
                  <a:ext cx="4257263" cy="1143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2447926" y="1937147"/>
                  <a:ext cx="4257263" cy="1143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800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ART</a:t>
                  </a: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3962400" y="2103835"/>
                  <a:ext cx="285966" cy="11906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13"/>
                </a:p>
              </p:txBody>
            </p:sp>
            <p:sp>
              <p:nvSpPr>
                <p:cNvPr id="99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4198394" y="2054084"/>
                  <a:ext cx="1179952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800">
                      <a:latin typeface="Arial" charset="0"/>
                      <a:ea typeface="Arial" charset="0"/>
                      <a:cs typeface="Arial" charset="0"/>
                    </a:rPr>
                    <a:t>6 weeks NVP</a:t>
                  </a:r>
                  <a:endParaRPr lang="en-US" sz="8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00" name="TextBox 99"/>
            <p:cNvSpPr txBox="1"/>
            <p:nvPr/>
          </p:nvSpPr>
          <p:spPr>
            <a:xfrm rot="16200000">
              <a:off x="1455402" y="3079238"/>
              <a:ext cx="700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2010</a:t>
              </a: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1887292" y="3560219"/>
              <a:ext cx="4844588" cy="429549"/>
              <a:chOff x="1860601" y="1849187"/>
              <a:chExt cx="4844588" cy="429549"/>
            </a:xfrm>
          </p:grpSpPr>
          <p:sp>
            <p:nvSpPr>
              <p:cNvPr id="102" name="TextBox 49"/>
              <p:cNvSpPr txBox="1">
                <a:spLocks noChangeArrowheads="1"/>
              </p:cNvSpPr>
              <p:nvPr/>
            </p:nvSpPr>
            <p:spPr bwMode="auto">
              <a:xfrm>
                <a:off x="1860601" y="1849187"/>
                <a:ext cx="585417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Mother</a:t>
                </a:r>
              </a:p>
            </p:txBody>
          </p:sp>
          <p:sp>
            <p:nvSpPr>
              <p:cNvPr id="103" name="TextBox 50"/>
              <p:cNvSpPr txBox="1">
                <a:spLocks noChangeArrowheads="1"/>
              </p:cNvSpPr>
              <p:nvPr/>
            </p:nvSpPr>
            <p:spPr bwMode="auto">
              <a:xfrm>
                <a:off x="1887292" y="2030527"/>
                <a:ext cx="481222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Baby</a:t>
                </a:r>
              </a:p>
            </p:txBody>
          </p:sp>
          <p:grpSp>
            <p:nvGrpSpPr>
              <p:cNvPr id="104" name="Group 103"/>
              <p:cNvGrpSpPr/>
              <p:nvPr/>
            </p:nvGrpSpPr>
            <p:grpSpPr>
              <a:xfrm>
                <a:off x="2447926" y="1937147"/>
                <a:ext cx="4257263" cy="332381"/>
                <a:chOff x="2447926" y="1937147"/>
                <a:chExt cx="4257263" cy="332381"/>
              </a:xfrm>
            </p:grpSpPr>
            <p:sp>
              <p:nvSpPr>
                <p:cNvPr id="105" name="Rectangle 104"/>
                <p:cNvSpPr/>
                <p:nvPr/>
              </p:nvSpPr>
              <p:spPr>
                <a:xfrm>
                  <a:off x="2447926" y="2107406"/>
                  <a:ext cx="4257263" cy="1143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2447926" y="1937147"/>
                  <a:ext cx="4257263" cy="1143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800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ART</a:t>
                  </a:r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3962400" y="2103835"/>
                  <a:ext cx="285966" cy="11906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13"/>
                </a:p>
              </p:txBody>
            </p:sp>
            <p:sp>
              <p:nvSpPr>
                <p:cNvPr id="108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4198394" y="2054084"/>
                  <a:ext cx="1179952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800">
                      <a:latin typeface="Arial" charset="0"/>
                      <a:ea typeface="Arial" charset="0"/>
                      <a:cs typeface="Arial" charset="0"/>
                    </a:rPr>
                    <a:t>6 weeks NVP</a:t>
                  </a:r>
                  <a:endParaRPr lang="en-US" sz="8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09" name="TextBox 108"/>
            <p:cNvSpPr txBox="1"/>
            <p:nvPr/>
          </p:nvSpPr>
          <p:spPr>
            <a:xfrm rot="16200000">
              <a:off x="1467068" y="3644099"/>
              <a:ext cx="700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2013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857045" y="2483744"/>
              <a:ext cx="105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Arial"/>
                  <a:cs typeface="Arial"/>
                </a:rPr>
                <a:t>10%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854248" y="3019854"/>
              <a:ext cx="105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Arial"/>
                  <a:cs typeface="Arial"/>
                </a:rPr>
                <a:t>2-3%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854247" y="3624959"/>
              <a:ext cx="105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Arial"/>
                  <a:cs typeface="Arial"/>
                </a:rPr>
                <a:t>2-3%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544160" y="3703344"/>
              <a:ext cx="508800" cy="0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3178799" y="2508465"/>
              <a:ext cx="739378" cy="114300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800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ZDV</a:t>
              </a: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1543867" y="591763"/>
            <a:ext cx="64273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Evolution of regimens for the prevention of mother-to-child HIV transmission over time</a:t>
            </a:r>
          </a:p>
        </p:txBody>
      </p:sp>
    </p:spTree>
    <p:extLst>
      <p:ext uri="{BB962C8B-B14F-4D97-AF65-F5344CB8AC3E}">
        <p14:creationId xmlns:p14="http://schemas.microsoft.com/office/powerpoint/2010/main" val="209014391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833" y="842846"/>
            <a:ext cx="7220415" cy="85725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/>
                <a:cs typeface="Arial"/>
              </a:rPr>
              <a:t>Why is pediatric AIDS so difficult to eliminate in settings like Zambia?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21833" y="1848780"/>
            <a:ext cx="7352370" cy="27901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/>
            <a:r>
              <a:rPr lang="en-US" sz="1800" dirty="0">
                <a:latin typeface="Arial"/>
                <a:ea typeface="ＭＳ Ｐゴシック" charset="-128"/>
                <a:cs typeface="Arial"/>
              </a:rPr>
              <a:t>Safe alternatives to breastfeeding too costly or altogether unavailable</a:t>
            </a:r>
          </a:p>
          <a:p>
            <a:pPr marL="385763" indent="-385763"/>
            <a:r>
              <a:rPr lang="en-US" sz="1800" dirty="0">
                <a:latin typeface="Arial"/>
                <a:ea typeface="ＭＳ Ｐゴシック" charset="-128"/>
                <a:cs typeface="Arial"/>
              </a:rPr>
              <a:t>Routine cesarean delivery is not a viable intervention</a:t>
            </a:r>
          </a:p>
          <a:p>
            <a:pPr marL="385763" indent="-385763"/>
            <a:r>
              <a:rPr lang="en-US" sz="1800" dirty="0">
                <a:latin typeface="Arial"/>
                <a:ea typeface="ＭＳ Ｐゴシック" charset="-128"/>
                <a:cs typeface="Arial"/>
              </a:rPr>
              <a:t>High rates of antenatal care and delivery outside of health facilities</a:t>
            </a:r>
          </a:p>
          <a:p>
            <a:pPr marL="385763" indent="-385763"/>
            <a:r>
              <a:rPr lang="en-US" sz="1800" dirty="0">
                <a:latin typeface="Arial"/>
                <a:ea typeface="ＭＳ Ｐゴシック" charset="-128"/>
                <a:cs typeface="Arial"/>
              </a:rPr>
              <a:t>Delivery of optimal antiretroviral regimens can be challenging</a:t>
            </a:r>
          </a:p>
          <a:p>
            <a:pPr marL="685800" lvl="1" indent="-385763"/>
            <a:r>
              <a:rPr lang="en-US" sz="1400" dirty="0">
                <a:latin typeface="Arial"/>
                <a:ea typeface="ＭＳ Ｐゴシック" charset="-128"/>
                <a:cs typeface="Arial"/>
              </a:rPr>
              <a:t>Strained health care systems, including human resource shortages</a:t>
            </a:r>
          </a:p>
          <a:p>
            <a:pPr marL="685800" lvl="1" indent="-385763"/>
            <a:r>
              <a:rPr lang="en-US" sz="1400" dirty="0">
                <a:latin typeface="Arial"/>
                <a:ea typeface="ＭＳ Ｐゴシック" charset="-128"/>
                <a:cs typeface="Arial"/>
              </a:rPr>
              <a:t>Availability of drugs</a:t>
            </a:r>
          </a:p>
          <a:p>
            <a:pPr marL="685800" lvl="1" indent="-385763"/>
            <a:r>
              <a:rPr lang="en-US" sz="1400" dirty="0">
                <a:latin typeface="Arial"/>
                <a:ea typeface="ＭＳ Ｐゴシック" charset="-128"/>
                <a:cs typeface="Arial"/>
              </a:rPr>
              <a:t>Linkages between departments and facilities</a:t>
            </a:r>
            <a:endParaRPr lang="en-US" sz="2000" dirty="0">
              <a:latin typeface="Arial"/>
              <a:ea typeface="ＭＳ Ｐゴシック" charset="-128"/>
              <a:cs typeface="Arial"/>
            </a:endParaRPr>
          </a:p>
          <a:p>
            <a:pPr marL="0" indent="0">
              <a:buNone/>
            </a:pPr>
            <a:endParaRPr lang="en-US" sz="2000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3904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Identifying program gaps</a:t>
            </a:r>
          </a:p>
        </p:txBody>
      </p:sp>
    </p:spTree>
    <p:extLst>
      <p:ext uri="{BB962C8B-B14F-4D97-AF65-F5344CB8AC3E}">
        <p14:creationId xmlns:p14="http://schemas.microsoft.com/office/powerpoint/2010/main" val="2688924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C88B2A3-A146-7648-9079-7D5944D76E11}"/>
              </a:ext>
            </a:extLst>
          </p:cNvPr>
          <p:cNvGrpSpPr/>
          <p:nvPr/>
        </p:nvGrpSpPr>
        <p:grpSpPr>
          <a:xfrm>
            <a:off x="1239864" y="1658000"/>
            <a:ext cx="6532537" cy="2092590"/>
            <a:chOff x="1325105" y="247973"/>
            <a:chExt cx="6114686" cy="18057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12157D-489B-E54C-8BD1-3A91A30AD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7894" y="301603"/>
              <a:ext cx="5841897" cy="175211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01034E-6CFD-BC41-BF3D-3542221F6065}"/>
                </a:ext>
              </a:extLst>
            </p:cNvPr>
            <p:cNvSpPr/>
            <p:nvPr/>
          </p:nvSpPr>
          <p:spPr>
            <a:xfrm>
              <a:off x="1325105" y="247973"/>
              <a:ext cx="596685" cy="34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E4D466-84C9-514E-9D4A-49013070719B}"/>
              </a:ext>
            </a:extLst>
          </p:cNvPr>
          <p:cNvSpPr txBox="1"/>
          <p:nvPr/>
        </p:nvSpPr>
        <p:spPr>
          <a:xfrm>
            <a:off x="1531294" y="1000968"/>
            <a:ext cx="664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Early PMTCT cascade for simple HIV prophylaxis regimens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B90860-DB3C-0949-9E42-F012740F2E5C}"/>
              </a:ext>
            </a:extLst>
          </p:cNvPr>
          <p:cNvSpPr txBox="1"/>
          <p:nvPr/>
        </p:nvSpPr>
        <p:spPr>
          <a:xfrm>
            <a:off x="5362644" y="4100439"/>
            <a:ext cx="2808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00000"/>
                </a:solidFill>
                <a:latin typeface="Arial"/>
                <a:cs typeface="Arial"/>
              </a:rPr>
              <a:t>Stringer, et al. Bulletin of WHO, 2008</a:t>
            </a:r>
          </a:p>
        </p:txBody>
      </p:sp>
    </p:spTree>
    <p:extLst>
      <p:ext uri="{BB962C8B-B14F-4D97-AF65-F5344CB8AC3E}">
        <p14:creationId xmlns:p14="http://schemas.microsoft.com/office/powerpoint/2010/main" val="1448132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1" y="465713"/>
            <a:ext cx="5885596" cy="4412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3243" y="3297988"/>
            <a:ext cx="3059742" cy="99417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"/>
                <a:cs typeface="Arial"/>
              </a:rPr>
              <a:t>Health system inefficiencies negatively affect population-level outcomes</a:t>
            </a:r>
          </a:p>
        </p:txBody>
      </p:sp>
      <p:sp>
        <p:nvSpPr>
          <p:cNvPr id="5" name="Oval 4"/>
          <p:cNvSpPr/>
          <p:nvPr/>
        </p:nvSpPr>
        <p:spPr>
          <a:xfrm>
            <a:off x="5129227" y="1941759"/>
            <a:ext cx="890216" cy="92587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Oval 5"/>
          <p:cNvSpPr/>
          <p:nvPr/>
        </p:nvSpPr>
        <p:spPr>
          <a:xfrm>
            <a:off x="3794965" y="4024214"/>
            <a:ext cx="1274439" cy="92587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6707399" y="4436887"/>
            <a:ext cx="2225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  <a:latin typeface="Arial"/>
                <a:cs typeface="Arial"/>
              </a:rPr>
              <a:t>Barker, et al; JAIDS 2011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1508" y="165631"/>
            <a:ext cx="18874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(8% transmission)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3158" y="165631"/>
            <a:ext cx="18874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(25% transmission)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8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0857" y="174965"/>
            <a:ext cx="8683143" cy="85725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/>
                <a:cs typeface="Arial"/>
              </a:rPr>
              <a:t>PEARL Study: Developing evaluation metrics for PMTCT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5199" y="1607884"/>
            <a:ext cx="4581706" cy="257785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2000" dirty="0">
                <a:latin typeface="Arial"/>
                <a:cs typeface="Arial"/>
              </a:rPr>
              <a:t>43 randomly selected sites in 4 countries</a:t>
            </a:r>
          </a:p>
          <a:p>
            <a:pPr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2000" dirty="0">
                <a:latin typeface="Arial"/>
                <a:cs typeface="Arial"/>
              </a:rPr>
              <a:t>Anonymous cord blood surveillance</a:t>
            </a:r>
          </a:p>
          <a:p>
            <a:pPr lvl="1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Font typeface="Cambria" charset="0"/>
              <a:buChar char="⎼"/>
            </a:pPr>
            <a:r>
              <a:rPr lang="en-US" sz="1600" dirty="0">
                <a:latin typeface="Arial"/>
                <a:cs typeface="Arial"/>
              </a:rPr>
              <a:t>Tested specimens for HIV antibodies and </a:t>
            </a:r>
            <a:r>
              <a:rPr lang="en-US" sz="1600" dirty="0" err="1">
                <a:latin typeface="Arial"/>
                <a:cs typeface="Arial"/>
              </a:rPr>
              <a:t>nevirapine</a:t>
            </a:r>
            <a:endParaRPr lang="en-US" sz="1600" dirty="0">
              <a:latin typeface="Arial"/>
              <a:cs typeface="Arial"/>
            </a:endParaRPr>
          </a:p>
          <a:p>
            <a:pPr lvl="1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Font typeface="Cambria" charset="0"/>
              <a:buChar char="⎼"/>
            </a:pPr>
            <a:r>
              <a:rPr lang="en-US" sz="1600" dirty="0">
                <a:latin typeface="Arial"/>
                <a:cs typeface="Arial"/>
              </a:rPr>
              <a:t>Results linked by medical record review</a:t>
            </a:r>
          </a:p>
          <a:p>
            <a:pPr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2000" dirty="0">
                <a:latin typeface="Arial"/>
                <a:cs typeface="Arial"/>
              </a:rPr>
              <a:t>Outcome:</a:t>
            </a:r>
          </a:p>
          <a:p>
            <a:pPr lvl="1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Font typeface="Cambria" charset="0"/>
              <a:buChar char="⎼"/>
            </a:pPr>
            <a:r>
              <a:rPr lang="en-US" sz="1600" dirty="0">
                <a:latin typeface="Arial"/>
                <a:cs typeface="Arial"/>
              </a:rPr>
              <a:t>Maternal NVP dosing (drug in cord blood)</a:t>
            </a:r>
          </a:p>
          <a:p>
            <a:pPr lvl="1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Font typeface="Cambria" charset="0"/>
              <a:buChar char="⎼"/>
            </a:pPr>
            <a:r>
              <a:rPr lang="en-US" sz="1600" dirty="0">
                <a:latin typeface="Arial"/>
                <a:cs typeface="Arial"/>
              </a:rPr>
              <a:t>Infant NVP dosing (by medical record)</a:t>
            </a:r>
          </a:p>
          <a:p>
            <a:pPr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sz="2000" dirty="0"/>
          </a:p>
          <a:p>
            <a:pPr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sz="2000" dirty="0"/>
          </a:p>
          <a:p>
            <a:pPr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None/>
            </a:pPr>
            <a:endParaRPr lang="en-US" sz="2000" dirty="0"/>
          </a:p>
          <a:p>
            <a:pPr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0857" y="1032215"/>
            <a:ext cx="3462147" cy="3716953"/>
            <a:chOff x="4510820" y="1589408"/>
            <a:chExt cx="4616196" cy="46550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>
              <a:off x="4510820" y="1589408"/>
              <a:ext cx="4616196" cy="465505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5342460" y="3375884"/>
              <a:ext cx="415295" cy="34967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 rot="19769967">
              <a:off x="7059991" y="4662489"/>
              <a:ext cx="695277" cy="473569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" name="Oval 6"/>
            <p:cNvSpPr/>
            <p:nvPr/>
          </p:nvSpPr>
          <p:spPr>
            <a:xfrm rot="18219933">
              <a:off x="6213993" y="3497595"/>
              <a:ext cx="665738" cy="45592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 rot="20267373">
              <a:off x="6698898" y="5631543"/>
              <a:ext cx="913137" cy="54694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0901439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ambia-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571" y="0"/>
            <a:ext cx="4906736" cy="5143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023" y="1062359"/>
            <a:ext cx="2368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Zambia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674" y="1707203"/>
            <a:ext cx="32497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Arial"/>
                <a:cs typeface="Arial"/>
              </a:rPr>
              <a:t>Approximate size of Texas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Arial"/>
                <a:cs typeface="Arial"/>
              </a:rPr>
              <a:t>14 million total; 2 million in Lusaka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Arial"/>
                <a:cs typeface="Arial"/>
              </a:rPr>
              <a:t>Landlocked with 7 neighboring countries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Arial"/>
                <a:cs typeface="Arial"/>
              </a:rPr>
              <a:t>Former British colony gained independence in 1964</a:t>
            </a:r>
          </a:p>
          <a:p>
            <a:endParaRPr lang="en-US" sz="1800" dirty="0">
              <a:latin typeface="Arial"/>
              <a:cs typeface="Arial"/>
            </a:endParaRP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11349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97" y="131086"/>
            <a:ext cx="6858000" cy="4345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2834" y="4753748"/>
            <a:ext cx="2524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00000"/>
                </a:solidFill>
                <a:latin typeface="Arial"/>
                <a:cs typeface="Arial"/>
              </a:rPr>
              <a:t>Stringer, et al., JAMA, 2010</a:t>
            </a:r>
          </a:p>
        </p:txBody>
      </p:sp>
      <p:sp>
        <p:nvSpPr>
          <p:cNvPr id="6" name="Left Brace 5"/>
          <p:cNvSpPr/>
          <p:nvPr/>
        </p:nvSpPr>
        <p:spPr>
          <a:xfrm rot="16200000">
            <a:off x="3596107" y="3416900"/>
            <a:ext cx="266700" cy="1962150"/>
          </a:xfrm>
          <a:prstGeom prst="leftBrac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4057" y="4550375"/>
            <a:ext cx="26193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49% coverage</a:t>
            </a:r>
          </a:p>
        </p:txBody>
      </p:sp>
    </p:spTree>
    <p:extLst>
      <p:ext uri="{BB962C8B-B14F-4D97-AF65-F5344CB8AC3E}">
        <p14:creationId xmlns:p14="http://schemas.microsoft.com/office/powerpoint/2010/main" val="13205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235187"/>
              </p:ext>
            </p:extLst>
          </p:nvPr>
        </p:nvGraphicFramePr>
        <p:xfrm>
          <a:off x="337623" y="98475"/>
          <a:ext cx="8567225" cy="4923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1585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7A50B794-6364-9746-9899-A8957CCBDBE0}"/>
              </a:ext>
            </a:extLst>
          </p:cNvPr>
          <p:cNvGrpSpPr/>
          <p:nvPr/>
        </p:nvGrpSpPr>
        <p:grpSpPr>
          <a:xfrm>
            <a:off x="2338760" y="138504"/>
            <a:ext cx="6805240" cy="4801953"/>
            <a:chOff x="2050436" y="122320"/>
            <a:chExt cx="6805240" cy="48019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692" y="1576246"/>
              <a:ext cx="5070576" cy="2277534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83A344D-3F4A-2C4A-BFD1-6F95A3540658}"/>
                </a:ext>
              </a:extLst>
            </p:cNvPr>
            <p:cNvCxnSpPr/>
            <p:nvPr/>
          </p:nvCxnSpPr>
          <p:spPr>
            <a:xfrm flipV="1">
              <a:off x="3080952" y="840259"/>
              <a:ext cx="0" cy="1688756"/>
            </a:xfrm>
            <a:prstGeom prst="line">
              <a:avLst/>
            </a:prstGeom>
            <a:ln w="9525">
              <a:solidFill>
                <a:srgbClr val="0070C0"/>
              </a:solidFill>
              <a:headEnd type="oval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8CCFD3-9A18-F34B-8516-7B3D250B4479}"/>
                </a:ext>
              </a:extLst>
            </p:cNvPr>
            <p:cNvSpPr txBox="1"/>
            <p:nvPr/>
          </p:nvSpPr>
          <p:spPr>
            <a:xfrm>
              <a:off x="2706129" y="231087"/>
              <a:ext cx="24548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Increased partner HIV testing</a:t>
              </a:r>
            </a:p>
            <a:p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Community-based HIV testing</a:t>
              </a:r>
            </a:p>
            <a:p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Distribution of HIV self-test kits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309B3C4-450C-614A-BFB0-2F7B5689F161}"/>
                </a:ext>
              </a:extLst>
            </p:cNvPr>
            <p:cNvCxnSpPr>
              <a:cxnSpLocks/>
            </p:cNvCxnSpPr>
            <p:nvPr/>
          </p:nvCxnSpPr>
          <p:spPr>
            <a:xfrm>
              <a:off x="4351790" y="3256694"/>
              <a:ext cx="0" cy="936365"/>
            </a:xfrm>
            <a:prstGeom prst="line">
              <a:avLst/>
            </a:prstGeom>
            <a:ln w="9525">
              <a:solidFill>
                <a:srgbClr val="0070C0"/>
              </a:solidFill>
              <a:headEnd type="oval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143F42-CFD4-A64D-8509-40DE926A267D}"/>
                </a:ext>
              </a:extLst>
            </p:cNvPr>
            <p:cNvSpPr txBox="1"/>
            <p:nvPr/>
          </p:nvSpPr>
          <p:spPr>
            <a:xfrm>
              <a:off x="2050436" y="4185609"/>
              <a:ext cx="245487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Counseling</a:t>
              </a:r>
            </a:p>
            <a:p>
              <a:pPr algn="r"/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Readiness assessment</a:t>
              </a:r>
            </a:p>
            <a:p>
              <a:pPr algn="r"/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Integrated ANC and HIV services</a:t>
              </a:r>
            </a:p>
            <a:p>
              <a:pPr algn="r"/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Peer navigation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1534B1-92BB-2E47-9B9D-2EFF0EFF6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9243" y="1351005"/>
              <a:ext cx="0" cy="704981"/>
            </a:xfrm>
            <a:prstGeom prst="line">
              <a:avLst/>
            </a:prstGeom>
            <a:ln w="9525">
              <a:solidFill>
                <a:srgbClr val="0070C0"/>
              </a:solidFill>
              <a:headEnd type="oval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D76A1D-C606-B047-845D-C3885AEF4CE0}"/>
                </a:ext>
              </a:extLst>
            </p:cNvPr>
            <p:cNvSpPr txBox="1"/>
            <p:nvPr/>
          </p:nvSpPr>
          <p:spPr>
            <a:xfrm>
              <a:off x="5738730" y="122320"/>
              <a:ext cx="31169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Behavioral interventions</a:t>
              </a:r>
            </a:p>
            <a:p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SMS reminders</a:t>
              </a:r>
            </a:p>
            <a:p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Ongoing counseling</a:t>
              </a:r>
            </a:p>
            <a:p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Differentiated care</a:t>
              </a:r>
            </a:p>
            <a:p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Pharmacy interventions (e.g., vending machines, quarterly pick-ups)</a:t>
              </a:r>
            </a:p>
            <a:p>
              <a:endParaRPr lang="en-US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8E7D0DA-C906-2F45-98CC-45937AEEB6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23924" y="1153297"/>
              <a:ext cx="8232" cy="902691"/>
            </a:xfrm>
            <a:prstGeom prst="line">
              <a:avLst/>
            </a:prstGeom>
            <a:ln w="9525">
              <a:solidFill>
                <a:srgbClr val="0070C0"/>
              </a:solidFill>
              <a:headEnd type="oval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9B24039-8983-844E-94FE-A4C69BB851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6843" y="1346884"/>
              <a:ext cx="0" cy="704981"/>
            </a:xfrm>
            <a:prstGeom prst="line">
              <a:avLst/>
            </a:prstGeom>
            <a:ln w="9525">
              <a:solidFill>
                <a:srgbClr val="0070C0"/>
              </a:solidFill>
              <a:headEnd type="oval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558DAED-FC4C-AA4C-BE3F-14675C22C7B1}"/>
                </a:ext>
              </a:extLst>
            </p:cNvPr>
            <p:cNvCxnSpPr/>
            <p:nvPr/>
          </p:nvCxnSpPr>
          <p:spPr>
            <a:xfrm>
              <a:off x="5161005" y="1355122"/>
              <a:ext cx="1725838" cy="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4CB6F8B-5BDC-4647-BDB9-828AA84A4020}"/>
              </a:ext>
            </a:extLst>
          </p:cNvPr>
          <p:cNvSpPr txBox="1"/>
          <p:nvPr/>
        </p:nvSpPr>
        <p:spPr>
          <a:xfrm>
            <a:off x="118322" y="2176804"/>
            <a:ext cx="2370467" cy="94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PMTCT cascade provides a roadmap for interventions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ABD634E-80A8-FC47-9ED1-71016F3D5BFB}"/>
              </a:ext>
            </a:extLst>
          </p:cNvPr>
          <p:cNvCxnSpPr>
            <a:cxnSpLocks/>
          </p:cNvCxnSpPr>
          <p:nvPr/>
        </p:nvCxnSpPr>
        <p:spPr>
          <a:xfrm>
            <a:off x="7175167" y="3272878"/>
            <a:ext cx="0" cy="936365"/>
          </a:xfrm>
          <a:prstGeom prst="line">
            <a:avLst/>
          </a:prstGeom>
          <a:ln w="9525">
            <a:solidFill>
              <a:srgbClr val="0070C0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D519E2C-4B26-D140-B05A-EDA5125750AD}"/>
              </a:ext>
            </a:extLst>
          </p:cNvPr>
          <p:cNvSpPr txBox="1"/>
          <p:nvPr/>
        </p:nvSpPr>
        <p:spPr>
          <a:xfrm>
            <a:off x="6975592" y="4209243"/>
            <a:ext cx="24548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Point-of-care assays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77A6A5B-AC33-3E4E-90B6-954B49E27407}"/>
              </a:ext>
            </a:extLst>
          </p:cNvPr>
          <p:cNvCxnSpPr>
            <a:cxnSpLocks/>
          </p:cNvCxnSpPr>
          <p:nvPr/>
        </p:nvCxnSpPr>
        <p:spPr>
          <a:xfrm>
            <a:off x="6320480" y="3272877"/>
            <a:ext cx="0" cy="936366"/>
          </a:xfrm>
          <a:prstGeom prst="line">
            <a:avLst/>
          </a:prstGeom>
          <a:ln w="9525">
            <a:solidFill>
              <a:srgbClr val="0070C0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6E3F68A-E5C6-3347-AFAB-ECB0CCA63148}"/>
              </a:ext>
            </a:extLst>
          </p:cNvPr>
          <p:cNvSpPr txBox="1"/>
          <p:nvPr/>
        </p:nvSpPr>
        <p:spPr>
          <a:xfrm>
            <a:off x="4895682" y="4201793"/>
            <a:ext cx="15945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navigation</a:t>
            </a:r>
          </a:p>
          <a:p>
            <a:pPr algn="r"/>
            <a:r>
              <a:rPr lang="en-US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Family-based treatment</a:t>
            </a:r>
          </a:p>
          <a:p>
            <a:pPr algn="r"/>
            <a:endParaRPr lang="en-US" sz="10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88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5B642-0B94-A24C-BDA4-74834125D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427" y="1145627"/>
            <a:ext cx="4757140" cy="38678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8F5214-9C5F-284D-8580-1190956EBFFD}"/>
              </a:ext>
            </a:extLst>
          </p:cNvPr>
          <p:cNvSpPr txBox="1"/>
          <p:nvPr/>
        </p:nvSpPr>
        <p:spPr>
          <a:xfrm>
            <a:off x="1593297" y="307984"/>
            <a:ext cx="64273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Uptake of 17-OHP among eligible women in two North Carolina hospitals (2012-2013)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088626-E581-3445-B529-BF7B919A39AF}"/>
              </a:ext>
            </a:extLst>
          </p:cNvPr>
          <p:cNvSpPr/>
          <p:nvPr/>
        </p:nvSpPr>
        <p:spPr>
          <a:xfrm>
            <a:off x="1996965" y="4640054"/>
            <a:ext cx="5188601" cy="357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84754B-BB98-6A49-9001-4963470407D4}"/>
              </a:ext>
            </a:extLst>
          </p:cNvPr>
          <p:cNvSpPr/>
          <p:nvPr/>
        </p:nvSpPr>
        <p:spPr>
          <a:xfrm>
            <a:off x="5401520" y="4705657"/>
            <a:ext cx="35680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Stringer, et al., Am J </a:t>
            </a:r>
            <a:r>
              <a:rPr lang="en-US" sz="1400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Obstet</a:t>
            </a:r>
            <a:r>
              <a:rPr lang="en-US" sz="1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Gynecol</a:t>
            </a:r>
            <a:r>
              <a:rPr lang="en-US" sz="1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225442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Measuring program effectiveness</a:t>
            </a:r>
          </a:p>
        </p:txBody>
      </p:sp>
    </p:spTree>
    <p:extLst>
      <p:ext uri="{BB962C8B-B14F-4D97-AF65-F5344CB8AC3E}">
        <p14:creationId xmlns:p14="http://schemas.microsoft.com/office/powerpoint/2010/main" val="2585919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726712" y="1547839"/>
            <a:ext cx="6248307" cy="2881317"/>
            <a:chOff x="1666968" y="1251347"/>
            <a:chExt cx="6248307" cy="2881317"/>
          </a:xfrm>
        </p:grpSpPr>
        <p:sp>
          <p:nvSpPr>
            <p:cNvPr id="14344" name="TextBox 17"/>
            <p:cNvSpPr txBox="1">
              <a:spLocks noChangeArrowheads="1"/>
            </p:cNvSpPr>
            <p:nvPr/>
          </p:nvSpPr>
          <p:spPr bwMode="auto">
            <a:xfrm>
              <a:off x="2475310" y="1348979"/>
              <a:ext cx="60465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050" dirty="0">
                  <a:latin typeface="Arial"/>
                  <a:cs typeface="Arial"/>
                </a:rPr>
                <a:t>14 </a:t>
              </a:r>
              <a:r>
                <a:rPr lang="en-US" sz="1050" dirty="0" err="1">
                  <a:latin typeface="Arial"/>
                  <a:cs typeface="Arial"/>
                </a:rPr>
                <a:t>wks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4345" name="TextBox 18"/>
            <p:cNvSpPr txBox="1">
              <a:spLocks noChangeArrowheads="1"/>
            </p:cNvSpPr>
            <p:nvPr/>
          </p:nvSpPr>
          <p:spPr bwMode="auto">
            <a:xfrm>
              <a:off x="4003897" y="1342829"/>
              <a:ext cx="673582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050" dirty="0">
                  <a:latin typeface="Arial"/>
                  <a:cs typeface="Arial"/>
                </a:rPr>
                <a:t>Delivery</a:t>
              </a:r>
            </a:p>
          </p:txBody>
        </p:sp>
        <p:sp>
          <p:nvSpPr>
            <p:cNvPr id="14346" name="TextBox 19"/>
            <p:cNvSpPr txBox="1">
              <a:spLocks noChangeArrowheads="1"/>
            </p:cNvSpPr>
            <p:nvPr/>
          </p:nvSpPr>
          <p:spPr bwMode="auto">
            <a:xfrm>
              <a:off x="5604143" y="1251347"/>
              <a:ext cx="1058595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050" dirty="0">
                  <a:latin typeface="Arial"/>
                  <a:cs typeface="Arial"/>
                </a:rPr>
                <a:t>End of</a:t>
              </a:r>
            </a:p>
            <a:p>
              <a:r>
                <a:rPr lang="en-US" sz="1050" dirty="0">
                  <a:latin typeface="Arial"/>
                  <a:cs typeface="Arial"/>
                </a:rPr>
                <a:t>breastfeeding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447926" y="1656160"/>
              <a:ext cx="4256309" cy="178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6200000" flipH="1">
              <a:off x="2349104" y="1494235"/>
              <a:ext cx="2095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6200000" flipH="1">
              <a:off x="3857625" y="1494235"/>
              <a:ext cx="2095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H="1">
              <a:off x="6599459" y="1494235"/>
              <a:ext cx="2095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60601" y="1849187"/>
              <a:ext cx="4844588" cy="429549"/>
              <a:chOff x="1860601" y="1849187"/>
              <a:chExt cx="4844588" cy="429549"/>
            </a:xfrm>
          </p:grpSpPr>
          <p:sp>
            <p:nvSpPr>
              <p:cNvPr id="14342" name="TextBox 49"/>
              <p:cNvSpPr txBox="1">
                <a:spLocks noChangeArrowheads="1"/>
              </p:cNvSpPr>
              <p:nvPr/>
            </p:nvSpPr>
            <p:spPr bwMode="auto">
              <a:xfrm>
                <a:off x="1860601" y="1849187"/>
                <a:ext cx="585417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Mother</a:t>
                </a:r>
              </a:p>
            </p:txBody>
          </p:sp>
          <p:sp>
            <p:nvSpPr>
              <p:cNvPr id="14343" name="TextBox 50"/>
              <p:cNvSpPr txBox="1">
                <a:spLocks noChangeArrowheads="1"/>
              </p:cNvSpPr>
              <p:nvPr/>
            </p:nvSpPr>
            <p:spPr bwMode="auto">
              <a:xfrm>
                <a:off x="1887292" y="2030527"/>
                <a:ext cx="481222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Baby</a:t>
                </a: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2447926" y="1875235"/>
                <a:ext cx="4257263" cy="399556"/>
                <a:chOff x="2447926" y="1875235"/>
                <a:chExt cx="4257263" cy="399556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2447926" y="2107406"/>
                  <a:ext cx="4257263" cy="1143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447926" y="1937147"/>
                  <a:ext cx="4257263" cy="1143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41" name="TextBox 64"/>
                <p:cNvSpPr txBox="1">
                  <a:spLocks noChangeArrowheads="1"/>
                </p:cNvSpPr>
                <p:nvPr/>
              </p:nvSpPr>
              <p:spPr bwMode="auto">
                <a:xfrm>
                  <a:off x="3905250" y="1875235"/>
                  <a:ext cx="62355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800" dirty="0" err="1">
                      <a:latin typeface="Arial" charset="0"/>
                      <a:ea typeface="Arial" charset="0"/>
                      <a:cs typeface="Arial" charset="0"/>
                    </a:rPr>
                    <a:t>sdNVP</a:t>
                  </a:r>
                  <a:endParaRPr lang="en-US" sz="8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905250" y="1937147"/>
                  <a:ext cx="56197" cy="11430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13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3961447" y="2107406"/>
                  <a:ext cx="46673" cy="1143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13"/>
                </a:p>
              </p:txBody>
            </p:sp>
            <p:sp>
              <p:nvSpPr>
                <p:cNvPr id="14353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3975723" y="2059347"/>
                  <a:ext cx="776479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800" dirty="0" err="1">
                      <a:latin typeface="Arial" charset="0"/>
                      <a:ea typeface="Arial" charset="0"/>
                      <a:cs typeface="Arial" charset="0"/>
                    </a:rPr>
                    <a:t>sdNVP</a:t>
                  </a:r>
                  <a:endParaRPr lang="en-US" sz="8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4356" name="TextBox 32"/>
            <p:cNvSpPr txBox="1">
              <a:spLocks noChangeArrowheads="1"/>
            </p:cNvSpPr>
            <p:nvPr/>
          </p:nvSpPr>
          <p:spPr bwMode="auto">
            <a:xfrm>
              <a:off x="3905250" y="2751535"/>
              <a:ext cx="62355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900">
                  <a:solidFill>
                    <a:schemeClr val="bg1"/>
                  </a:solidFill>
                </a:rPr>
                <a:t>sdNVP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4375" name="TextBox 61"/>
            <p:cNvSpPr txBox="1">
              <a:spLocks noChangeArrowheads="1"/>
            </p:cNvSpPr>
            <p:nvPr/>
          </p:nvSpPr>
          <p:spPr bwMode="auto">
            <a:xfrm>
              <a:off x="3186113" y="1348979"/>
              <a:ext cx="60465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050">
                  <a:latin typeface="Arial"/>
                  <a:cs typeface="Arial"/>
                </a:rPr>
                <a:t>28 wks</a:t>
              </a: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rot="16200000" flipH="1">
              <a:off x="3061097" y="1494235"/>
              <a:ext cx="2095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858000" y="1254747"/>
              <a:ext cx="105727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C00000"/>
                  </a:solidFill>
                  <a:latin typeface="Arial"/>
                  <a:cs typeface="Arial"/>
                </a:rPr>
                <a:t>Infant infection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57046" y="1917598"/>
              <a:ext cx="105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Arial"/>
                  <a:cs typeface="Arial"/>
                </a:rPr>
                <a:t>16%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1461298" y="1909892"/>
              <a:ext cx="700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2001</a:t>
              </a:r>
              <a:endParaRPr lang="en-US" sz="1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874877" y="2419002"/>
              <a:ext cx="4844588" cy="429549"/>
              <a:chOff x="1860601" y="1849187"/>
              <a:chExt cx="4844588" cy="429549"/>
            </a:xfrm>
          </p:grpSpPr>
          <p:sp>
            <p:nvSpPr>
              <p:cNvPr id="80" name="TextBox 49"/>
              <p:cNvSpPr txBox="1">
                <a:spLocks noChangeArrowheads="1"/>
              </p:cNvSpPr>
              <p:nvPr/>
            </p:nvSpPr>
            <p:spPr bwMode="auto">
              <a:xfrm>
                <a:off x="1860601" y="1849187"/>
                <a:ext cx="585417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Mother</a:t>
                </a:r>
              </a:p>
            </p:txBody>
          </p:sp>
          <p:sp>
            <p:nvSpPr>
              <p:cNvPr id="81" name="TextBox 50"/>
              <p:cNvSpPr txBox="1">
                <a:spLocks noChangeArrowheads="1"/>
              </p:cNvSpPr>
              <p:nvPr/>
            </p:nvSpPr>
            <p:spPr bwMode="auto">
              <a:xfrm>
                <a:off x="1887292" y="2030527"/>
                <a:ext cx="481222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Baby</a:t>
                </a: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447926" y="1875235"/>
                <a:ext cx="4257263" cy="391656"/>
                <a:chOff x="2447926" y="1875235"/>
                <a:chExt cx="4257263" cy="391656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2447926" y="2107406"/>
                  <a:ext cx="4257263" cy="1143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2447926" y="1937147"/>
                  <a:ext cx="4257263" cy="1143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TextBox 64"/>
                <p:cNvSpPr txBox="1">
                  <a:spLocks noChangeArrowheads="1"/>
                </p:cNvSpPr>
                <p:nvPr/>
              </p:nvSpPr>
              <p:spPr bwMode="auto">
                <a:xfrm>
                  <a:off x="3905250" y="1875235"/>
                  <a:ext cx="62355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800" dirty="0" err="1">
                      <a:latin typeface="Arial" charset="0"/>
                      <a:ea typeface="Arial" charset="0"/>
                      <a:cs typeface="Arial" charset="0"/>
                    </a:rPr>
                    <a:t>sdNVP</a:t>
                  </a:r>
                  <a:endParaRPr lang="en-US" sz="8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3905250" y="1937147"/>
                  <a:ext cx="56197" cy="11430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13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3962400" y="2103835"/>
                  <a:ext cx="57150" cy="11906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13"/>
                </a:p>
              </p:txBody>
            </p:sp>
            <p:sp>
              <p:nvSpPr>
                <p:cNvPr id="88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3981449" y="2051447"/>
                  <a:ext cx="776479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800" dirty="0" err="1">
                      <a:latin typeface="Arial" charset="0"/>
                      <a:ea typeface="Arial" charset="0"/>
                      <a:cs typeface="Arial" charset="0"/>
                    </a:rPr>
                    <a:t>sdNVP</a:t>
                  </a:r>
                  <a:endParaRPr lang="en-US" sz="8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89" name="TextBox 88"/>
            <p:cNvSpPr txBox="1"/>
            <p:nvPr/>
          </p:nvSpPr>
          <p:spPr>
            <a:xfrm rot="16200000">
              <a:off x="1467068" y="2514377"/>
              <a:ext cx="700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2004</a:t>
              </a: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1874876" y="2983317"/>
              <a:ext cx="4844588" cy="429549"/>
              <a:chOff x="1860601" y="1849187"/>
              <a:chExt cx="4844588" cy="429549"/>
            </a:xfrm>
          </p:grpSpPr>
          <p:sp>
            <p:nvSpPr>
              <p:cNvPr id="91" name="TextBox 49"/>
              <p:cNvSpPr txBox="1">
                <a:spLocks noChangeArrowheads="1"/>
              </p:cNvSpPr>
              <p:nvPr/>
            </p:nvSpPr>
            <p:spPr bwMode="auto">
              <a:xfrm>
                <a:off x="1860601" y="1849187"/>
                <a:ext cx="585417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Mother</a:t>
                </a:r>
              </a:p>
            </p:txBody>
          </p:sp>
          <p:sp>
            <p:nvSpPr>
              <p:cNvPr id="92" name="TextBox 50"/>
              <p:cNvSpPr txBox="1">
                <a:spLocks noChangeArrowheads="1"/>
              </p:cNvSpPr>
              <p:nvPr/>
            </p:nvSpPr>
            <p:spPr bwMode="auto">
              <a:xfrm>
                <a:off x="1887292" y="2030527"/>
                <a:ext cx="481222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Baby</a:t>
                </a:r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>
                <a:off x="2447926" y="1937147"/>
                <a:ext cx="4257263" cy="332381"/>
                <a:chOff x="2447926" y="1937147"/>
                <a:chExt cx="4257263" cy="332381"/>
              </a:xfrm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2447926" y="2107406"/>
                  <a:ext cx="4257263" cy="1143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2447926" y="1937147"/>
                  <a:ext cx="4257263" cy="1143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800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ART</a:t>
                  </a: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3962400" y="2103835"/>
                  <a:ext cx="285966" cy="11906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13"/>
                </a:p>
              </p:txBody>
            </p:sp>
            <p:sp>
              <p:nvSpPr>
                <p:cNvPr id="99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4198394" y="2054084"/>
                  <a:ext cx="1179952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800">
                      <a:latin typeface="Arial" charset="0"/>
                      <a:ea typeface="Arial" charset="0"/>
                      <a:cs typeface="Arial" charset="0"/>
                    </a:rPr>
                    <a:t>6 weeks NVP</a:t>
                  </a:r>
                  <a:endParaRPr lang="en-US" sz="8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00" name="TextBox 99"/>
            <p:cNvSpPr txBox="1"/>
            <p:nvPr/>
          </p:nvSpPr>
          <p:spPr>
            <a:xfrm rot="16200000">
              <a:off x="1455402" y="3079238"/>
              <a:ext cx="700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2010</a:t>
              </a: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1887292" y="3560219"/>
              <a:ext cx="4844588" cy="429549"/>
              <a:chOff x="1860601" y="1849187"/>
              <a:chExt cx="4844588" cy="429549"/>
            </a:xfrm>
          </p:grpSpPr>
          <p:sp>
            <p:nvSpPr>
              <p:cNvPr id="102" name="TextBox 49"/>
              <p:cNvSpPr txBox="1">
                <a:spLocks noChangeArrowheads="1"/>
              </p:cNvSpPr>
              <p:nvPr/>
            </p:nvSpPr>
            <p:spPr bwMode="auto">
              <a:xfrm>
                <a:off x="1860601" y="1849187"/>
                <a:ext cx="585417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Mother</a:t>
                </a:r>
              </a:p>
            </p:txBody>
          </p:sp>
          <p:sp>
            <p:nvSpPr>
              <p:cNvPr id="103" name="TextBox 50"/>
              <p:cNvSpPr txBox="1">
                <a:spLocks noChangeArrowheads="1"/>
              </p:cNvSpPr>
              <p:nvPr/>
            </p:nvSpPr>
            <p:spPr bwMode="auto">
              <a:xfrm>
                <a:off x="1887292" y="2030527"/>
                <a:ext cx="481222" cy="24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013" dirty="0">
                    <a:latin typeface="Arial" charset="0"/>
                    <a:ea typeface="Arial" charset="0"/>
                    <a:cs typeface="Arial" charset="0"/>
                  </a:rPr>
                  <a:t>Baby</a:t>
                </a:r>
              </a:p>
            </p:txBody>
          </p:sp>
          <p:grpSp>
            <p:nvGrpSpPr>
              <p:cNvPr id="104" name="Group 103"/>
              <p:cNvGrpSpPr/>
              <p:nvPr/>
            </p:nvGrpSpPr>
            <p:grpSpPr>
              <a:xfrm>
                <a:off x="2447926" y="1937147"/>
                <a:ext cx="4257263" cy="332381"/>
                <a:chOff x="2447926" y="1937147"/>
                <a:chExt cx="4257263" cy="332381"/>
              </a:xfrm>
            </p:grpSpPr>
            <p:sp>
              <p:nvSpPr>
                <p:cNvPr id="105" name="Rectangle 104"/>
                <p:cNvSpPr/>
                <p:nvPr/>
              </p:nvSpPr>
              <p:spPr>
                <a:xfrm>
                  <a:off x="2447926" y="2107406"/>
                  <a:ext cx="4257263" cy="1143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2447926" y="1937147"/>
                  <a:ext cx="4257263" cy="1143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800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ART</a:t>
                  </a:r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3962400" y="2103835"/>
                  <a:ext cx="285966" cy="11906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13"/>
                </a:p>
              </p:txBody>
            </p:sp>
            <p:sp>
              <p:nvSpPr>
                <p:cNvPr id="108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4198394" y="2054084"/>
                  <a:ext cx="1179952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800">
                      <a:latin typeface="Arial" charset="0"/>
                      <a:ea typeface="Arial" charset="0"/>
                      <a:cs typeface="Arial" charset="0"/>
                    </a:rPr>
                    <a:t>6 weeks NVP</a:t>
                  </a:r>
                  <a:endParaRPr lang="en-US" sz="8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09" name="TextBox 108"/>
            <p:cNvSpPr txBox="1"/>
            <p:nvPr/>
          </p:nvSpPr>
          <p:spPr>
            <a:xfrm rot="16200000">
              <a:off x="1467068" y="3644099"/>
              <a:ext cx="700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2013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857045" y="2483744"/>
              <a:ext cx="105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Arial"/>
                  <a:cs typeface="Arial"/>
                </a:rPr>
                <a:t>10%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854248" y="3019854"/>
              <a:ext cx="105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Arial"/>
                  <a:cs typeface="Arial"/>
                </a:rPr>
                <a:t>2-3%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854247" y="3624959"/>
              <a:ext cx="105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Arial"/>
                  <a:cs typeface="Arial"/>
                </a:rPr>
                <a:t>2-3%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544160" y="3703344"/>
              <a:ext cx="508800" cy="0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3178799" y="2508465"/>
              <a:ext cx="739378" cy="114300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800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ZDV</a:t>
              </a: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1543867" y="591763"/>
            <a:ext cx="64273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Evolution of regimens for the prevention of mother-to-child HIV transmission over time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D384A7B2-E614-1F47-83D5-0846C801A561}"/>
              </a:ext>
            </a:extLst>
          </p:cNvPr>
          <p:cNvSpPr/>
          <p:nvPr/>
        </p:nvSpPr>
        <p:spPr>
          <a:xfrm>
            <a:off x="1097179" y="3009795"/>
            <a:ext cx="616187" cy="394118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64751D-C425-CB44-8735-F3868B8C1848}"/>
              </a:ext>
            </a:extLst>
          </p:cNvPr>
          <p:cNvSpPr txBox="1"/>
          <p:nvPr/>
        </p:nvSpPr>
        <p:spPr>
          <a:xfrm rot="16200000">
            <a:off x="-565289" y="2887957"/>
            <a:ext cx="28344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/>
                <a:cs typeface="Arial"/>
              </a:rPr>
              <a:t>Kafue PMTCT Project</a:t>
            </a:r>
          </a:p>
        </p:txBody>
      </p:sp>
    </p:spTree>
    <p:extLst>
      <p:ext uri="{BB962C8B-B14F-4D97-AF65-F5344CB8AC3E}">
        <p14:creationId xmlns:p14="http://schemas.microsoft.com/office/powerpoint/2010/main" val="299493652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7636" y="146585"/>
            <a:ext cx="641891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The Kafue PMTCT Project (KPMTCT)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7636" y="1175047"/>
            <a:ext cx="8716343" cy="384866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>
                <a:latin typeface="Arial" charset="0"/>
                <a:ea typeface="ＭＳ Ｐゴシック" charset="-128"/>
              </a:rPr>
              <a:t>Pilot program of universal antiretroviral therapy during pregnancy and breastfeeding</a:t>
            </a:r>
          </a:p>
          <a:p>
            <a:r>
              <a:rPr lang="en-US" altLang="en-US" sz="1800" dirty="0">
                <a:latin typeface="Arial" charset="0"/>
                <a:ea typeface="ＭＳ Ｐゴシック" charset="-128"/>
              </a:rPr>
              <a:t>Designed to assess feasibility, safety, and population impact</a:t>
            </a:r>
          </a:p>
          <a:p>
            <a:r>
              <a:rPr lang="en-US" altLang="en-US" sz="1800" dirty="0">
                <a:latin typeface="Arial" charset="0"/>
                <a:ea typeface="ＭＳ Ｐゴシック" charset="-128"/>
              </a:rPr>
              <a:t>Conducted when effectiveness and safety of ART during breastfeeding not yet known</a:t>
            </a:r>
          </a:p>
          <a:p>
            <a:pPr lvl="1">
              <a:buFont typeface="Cambria" charset="0"/>
              <a:buChar char="⎼"/>
            </a:pPr>
            <a:r>
              <a:rPr lang="en-US" altLang="en-US" sz="1600" dirty="0">
                <a:latin typeface="Arial" charset="0"/>
                <a:ea typeface="ＭＳ Ｐゴシック" charset="-128"/>
              </a:rPr>
              <a:t>Pre-dated WHO recommendations for Option B (2010) or B+ (2013)</a:t>
            </a:r>
          </a:p>
          <a:p>
            <a:r>
              <a:rPr lang="en-US" altLang="en-US" sz="1800" dirty="0">
                <a:latin typeface="Arial" charset="0"/>
                <a:ea typeface="ＭＳ Ｐゴシック" charset="-128"/>
              </a:rPr>
              <a:t>Implemented at 4 clinics in rural / </a:t>
            </a:r>
            <a:r>
              <a:rPr lang="en-US" altLang="en-US" sz="1800" dirty="0" err="1">
                <a:latin typeface="Arial" charset="0"/>
                <a:ea typeface="ＭＳ Ｐゴシック" charset="-128"/>
              </a:rPr>
              <a:t>peri</a:t>
            </a:r>
            <a:r>
              <a:rPr lang="en-US" altLang="en-US" sz="1800" dirty="0">
                <a:latin typeface="Arial" charset="0"/>
                <a:ea typeface="ＭＳ Ｐゴシック" charset="-128"/>
              </a:rPr>
              <a:t>-urban Zambia</a:t>
            </a:r>
          </a:p>
          <a:p>
            <a:r>
              <a:rPr lang="en-US" altLang="en-US" sz="1800" dirty="0">
                <a:latin typeface="Arial" charset="0"/>
                <a:ea typeface="ＭＳ Ｐゴシック" charset="-128"/>
              </a:rPr>
              <a:t>Rigorous evaluation</a:t>
            </a:r>
          </a:p>
          <a:p>
            <a:pPr lvl="1">
              <a:buFont typeface="Cambria" charset="0"/>
              <a:buChar char="⎼"/>
            </a:pPr>
            <a:r>
              <a:rPr lang="en-US" altLang="en-US" sz="1600" dirty="0">
                <a:latin typeface="Arial" charset="0"/>
                <a:ea typeface="ＭＳ Ｐゴシック" charset="-128"/>
              </a:rPr>
              <a:t>Individual-level: cohort study</a:t>
            </a:r>
          </a:p>
          <a:p>
            <a:pPr lvl="1">
              <a:buFont typeface="Cambria" charset="0"/>
              <a:buChar char="⎼"/>
            </a:pPr>
            <a:r>
              <a:rPr lang="en-US" altLang="en-US" sz="1600" dirty="0">
                <a:latin typeface="Arial" charset="0"/>
                <a:ea typeface="ＭＳ Ｐゴシック" charset="-128"/>
              </a:rPr>
              <a:t>Population-level: community survey</a:t>
            </a:r>
          </a:p>
        </p:txBody>
      </p:sp>
    </p:spTree>
    <p:extLst>
      <p:ext uri="{BB962C8B-B14F-4D97-AF65-F5344CB8AC3E}">
        <p14:creationId xmlns:p14="http://schemas.microsoft.com/office/powerpoint/2010/main" val="1904069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4767" y="197591"/>
            <a:ext cx="465699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KPMTCT cohort study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4767" y="1191763"/>
            <a:ext cx="5797164" cy="356658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>
                <a:latin typeface="Arial" charset="0"/>
                <a:ea typeface="ＭＳ Ｐゴシック" charset="-128"/>
              </a:rPr>
              <a:t>8-site cohort study</a:t>
            </a:r>
          </a:p>
          <a:p>
            <a:pPr marL="285750" lvl="1" indent="-285750">
              <a:spcBef>
                <a:spcPts val="750"/>
              </a:spcBef>
              <a:buFont typeface="Cambria" charset="0"/>
              <a:buChar char="⎼"/>
            </a:pPr>
            <a:r>
              <a:rPr lang="en-US" altLang="en-US" sz="1600" dirty="0">
                <a:latin typeface="Arial" charset="0"/>
                <a:ea typeface="ＭＳ Ｐゴシック" charset="-128"/>
              </a:rPr>
              <a:t>4 control sites, 4 intervention sites</a:t>
            </a:r>
            <a:endParaRPr lang="en-US" altLang="en-US" sz="2000" dirty="0">
              <a:latin typeface="Arial" charset="0"/>
              <a:ea typeface="ＭＳ Ｐゴシック" charset="-128"/>
            </a:endParaRPr>
          </a:p>
          <a:p>
            <a:r>
              <a:rPr lang="en-US" altLang="en-US" sz="2000" dirty="0">
                <a:latin typeface="Arial" charset="0"/>
                <a:ea typeface="ＭＳ Ｐゴシック" charset="-128"/>
              </a:rPr>
              <a:t>Enrolled at </a:t>
            </a:r>
            <a:r>
              <a:rPr lang="en-US" altLang="en-US" sz="2000" u="sng" dirty="0">
                <a:latin typeface="Arial" charset="0"/>
                <a:ea typeface="ＭＳ Ｐゴシック" charset="-128"/>
              </a:rPr>
              <a:t>&gt;</a:t>
            </a:r>
            <a:r>
              <a:rPr lang="en-US" altLang="en-US" sz="2000" dirty="0">
                <a:latin typeface="Arial" charset="0"/>
                <a:ea typeface="ＭＳ Ｐゴシック" charset="-128"/>
              </a:rPr>
              <a:t> 28 weeks</a:t>
            </a:r>
          </a:p>
          <a:p>
            <a:r>
              <a:rPr lang="en-US" altLang="en-US" sz="2000" dirty="0">
                <a:latin typeface="Arial" charset="0"/>
                <a:ea typeface="ＭＳ Ｐゴシック" charset="-128"/>
              </a:rPr>
              <a:t>Followed every 2-4 weeks until delivery</a:t>
            </a:r>
          </a:p>
          <a:p>
            <a:r>
              <a:rPr lang="en-US" altLang="en-US" sz="2000" dirty="0">
                <a:latin typeface="Arial" charset="0"/>
                <a:ea typeface="ＭＳ Ｐゴシック" charset="-128"/>
              </a:rPr>
              <a:t>Infant HIV DNA PCR at birth, 6 weeks, 6 months, and 12 months</a:t>
            </a:r>
          </a:p>
          <a:p>
            <a:r>
              <a:rPr lang="en-US" altLang="en-US" sz="2000" dirty="0">
                <a:latin typeface="Arial" charset="0"/>
                <a:ea typeface="ＭＳ Ｐゴシック" charset="-128"/>
              </a:rPr>
              <a:t>Few study procedures; designed to emulate “real world” conditions</a:t>
            </a:r>
            <a:endParaRPr lang="en-US" altLang="en-US" sz="1600" dirty="0">
              <a:latin typeface="Arial" charset="0"/>
              <a:ea typeface="ＭＳ Ｐゴシック" charset="-128"/>
            </a:endParaRPr>
          </a:p>
          <a:p>
            <a:r>
              <a:rPr lang="en-US" altLang="en-US" sz="2000" dirty="0">
                <a:latin typeface="Arial" charset="0"/>
                <a:ea typeface="ＭＳ Ｐゴシック" charset="-128"/>
              </a:rPr>
              <a:t>Sample size: 320 (160 in each arm)</a:t>
            </a:r>
          </a:p>
          <a:p>
            <a:pPr lvl="1">
              <a:buFont typeface="Lucida Grande" charset="0"/>
              <a:buChar char="–"/>
            </a:pPr>
            <a:r>
              <a:rPr lang="en-US" altLang="en-US" sz="1600" dirty="0">
                <a:latin typeface="Arial" charset="0"/>
                <a:ea typeface="ＭＳ Ｐゴシック" charset="-128"/>
              </a:rPr>
              <a:t>Study stopped early due to time constraints</a:t>
            </a:r>
          </a:p>
        </p:txBody>
      </p:sp>
      <p:pic>
        <p:nvPicPr>
          <p:cNvPr id="6" name="Chart 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056" y="124441"/>
            <a:ext cx="2155811" cy="223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 rot="16200000">
            <a:off x="4802244" y="1151240"/>
            <a:ext cx="2101310" cy="31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500" dirty="0">
                <a:solidFill>
                  <a:srgbClr val="C00000"/>
                </a:solidFill>
                <a:latin typeface="Arial" charset="0"/>
                <a:ea typeface="ÇlÇr ñæí©" charset="0"/>
              </a:rPr>
              <a:t>Infant HIV infection</a:t>
            </a:r>
            <a:endParaRPr lang="en-US" altLang="en-US" sz="15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46258" y="214492"/>
            <a:ext cx="1545404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50" b="1" dirty="0">
                <a:solidFill>
                  <a:srgbClr val="002060"/>
                </a:solidFill>
                <a:latin typeface="Arial" charset="0"/>
              </a:rPr>
              <a:t>RR: 12.6</a:t>
            </a:r>
          </a:p>
          <a:p>
            <a:pPr algn="ctr" eaLnBrk="1" hangingPunct="1"/>
            <a:r>
              <a:rPr lang="en-US" altLang="en-US" sz="1350" dirty="0">
                <a:solidFill>
                  <a:srgbClr val="002060"/>
                </a:solidFill>
                <a:latin typeface="Arial" charset="0"/>
              </a:rPr>
              <a:t>(95%CI: 2.2–73.1)</a:t>
            </a:r>
          </a:p>
          <a:p>
            <a:pPr algn="ctr" eaLnBrk="1" hangingPunct="1"/>
            <a:r>
              <a:rPr lang="en-US" altLang="en-US" sz="1350" dirty="0">
                <a:solidFill>
                  <a:srgbClr val="002060"/>
                </a:solidFill>
                <a:latin typeface="Arial" charset="0"/>
              </a:rPr>
              <a:t>at 12 months</a:t>
            </a:r>
          </a:p>
          <a:p>
            <a:pPr eaLnBrk="1" hangingPunct="1"/>
            <a:endParaRPr lang="en-US" altLang="en-US" sz="135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2" name="Chart 3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055" y="2441546"/>
            <a:ext cx="2155811" cy="223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1"/>
          <p:cNvSpPr txBox="1">
            <a:spLocks noChangeArrowheads="1"/>
          </p:cNvSpPr>
          <p:nvPr/>
        </p:nvSpPr>
        <p:spPr bwMode="auto">
          <a:xfrm rot="16200000">
            <a:off x="4823673" y="3215143"/>
            <a:ext cx="2347713" cy="60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500" dirty="0">
                <a:solidFill>
                  <a:srgbClr val="C00000"/>
                </a:solidFill>
                <a:latin typeface="Arial" charset="0"/>
                <a:ea typeface="ÇlÇr ñæí©" charset="0"/>
              </a:rPr>
              <a:t>Infant HIV infection or death</a:t>
            </a:r>
            <a:endParaRPr lang="en-US" altLang="en-US" sz="15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469252" y="2439414"/>
            <a:ext cx="15847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50" b="1" dirty="0">
                <a:solidFill>
                  <a:srgbClr val="002060"/>
                </a:solidFill>
                <a:latin typeface="Arial" charset="0"/>
              </a:rPr>
              <a:t>RR: 3.4</a:t>
            </a:r>
          </a:p>
          <a:p>
            <a:pPr algn="ctr" eaLnBrk="1" hangingPunct="1"/>
            <a:r>
              <a:rPr lang="en-US" altLang="en-US" sz="1350" dirty="0">
                <a:solidFill>
                  <a:srgbClr val="002060"/>
                </a:solidFill>
                <a:latin typeface="Arial" charset="0"/>
              </a:rPr>
              <a:t>(95%CI: 1.6–7.6)</a:t>
            </a:r>
          </a:p>
          <a:p>
            <a:pPr algn="ctr" eaLnBrk="1" hangingPunct="1"/>
            <a:r>
              <a:rPr lang="en-US" altLang="en-US" sz="1350" dirty="0">
                <a:solidFill>
                  <a:srgbClr val="002060"/>
                </a:solidFill>
                <a:latin typeface="Arial" charset="0"/>
              </a:rPr>
              <a:t>at 12 months</a:t>
            </a:r>
          </a:p>
          <a:p>
            <a:pPr eaLnBrk="1" hangingPunct="1"/>
            <a:endParaRPr lang="en-US" altLang="en-US" sz="135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39157" y="4748950"/>
            <a:ext cx="181979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800000"/>
                </a:solidFill>
                <a:latin typeface="Arial"/>
                <a:cs typeface="Arial"/>
              </a:rPr>
              <a:t>Gartland</a:t>
            </a:r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, AIDS, 2013</a:t>
            </a:r>
          </a:p>
        </p:txBody>
      </p:sp>
    </p:spTree>
    <p:extLst>
      <p:ext uri="{BB962C8B-B14F-4D97-AF65-F5344CB8AC3E}">
        <p14:creationId xmlns:p14="http://schemas.microsoft.com/office/powerpoint/2010/main" val="564526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54157" y="1002128"/>
            <a:ext cx="4488180" cy="39778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Two-round household survey</a:t>
            </a:r>
          </a:p>
          <a:p>
            <a:pPr lvl="1">
              <a:buFont typeface="Arial"/>
              <a:buChar char="–"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First round prior to program implementation (2008-2009)</a:t>
            </a:r>
          </a:p>
          <a:p>
            <a:pPr lvl="1">
              <a:buFont typeface="Arial"/>
              <a:buChar char="–"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Second round 2-years following implementation (2011)</a:t>
            </a:r>
            <a:endParaRPr lang="en-US" sz="1400" dirty="0">
              <a:latin typeface="Arial"/>
              <a:cs typeface="Arial"/>
            </a:endParaRPr>
          </a:p>
          <a:p>
            <a:pPr>
              <a:buFont typeface="Arial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Zones and households selected randomly using sampling frame</a:t>
            </a:r>
          </a:p>
          <a:p>
            <a:pPr>
              <a:buFont typeface="Arial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Household eligibility</a:t>
            </a:r>
          </a:p>
          <a:p>
            <a:pPr lvl="1">
              <a:buFont typeface="Arial"/>
              <a:buChar char="–"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Reported a child born in the past 2 years</a:t>
            </a:r>
          </a:p>
          <a:p>
            <a:pPr lvl="1">
              <a:buFont typeface="Arial"/>
              <a:buChar char="–"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Willing to provide informed consent</a:t>
            </a:r>
            <a:endParaRPr lang="en-US" sz="1400" dirty="0">
              <a:latin typeface="Arial"/>
              <a:cs typeface="Arial"/>
            </a:endParaRPr>
          </a:p>
          <a:p>
            <a:pPr>
              <a:buFont typeface="Arial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Mother and infant specimens tested for HIV</a:t>
            </a:r>
          </a:p>
          <a:p>
            <a:pPr>
              <a:buFont typeface="Arial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Only HIV-infected mothers and HIV-exposed infants included in the analysis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78" y="204906"/>
            <a:ext cx="3995225" cy="3396848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38985" y="1799450"/>
            <a:ext cx="34568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rgbClr val="002060"/>
                </a:solidFill>
                <a:latin typeface="Arial" charset="0"/>
              </a:rPr>
              <a:t>Adjusted HR: 0.40</a:t>
            </a:r>
          </a:p>
          <a:p>
            <a:pPr algn="ctr" eaLnBrk="1" hangingPunct="1"/>
            <a:r>
              <a:rPr lang="en-US" altLang="en-US" sz="1600" dirty="0">
                <a:solidFill>
                  <a:srgbClr val="002060"/>
                </a:solidFill>
                <a:latin typeface="Arial" charset="0"/>
              </a:rPr>
              <a:t>95%CI: 0.26–0.62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7812" y="4339576"/>
            <a:ext cx="16961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Chi, Bulletin of WHO, 2014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4157" y="204906"/>
            <a:ext cx="4656994" cy="79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KPMTCT community survey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70D596-127D-404F-A102-6DD34730E431}"/>
              </a:ext>
            </a:extLst>
          </p:cNvPr>
          <p:cNvSpPr/>
          <p:nvPr/>
        </p:nvSpPr>
        <p:spPr>
          <a:xfrm>
            <a:off x="5087007" y="3122047"/>
            <a:ext cx="2638096" cy="841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151" y="3169709"/>
            <a:ext cx="2241541" cy="18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88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New opportunities, new directions</a:t>
            </a:r>
          </a:p>
        </p:txBody>
      </p:sp>
    </p:spTree>
    <p:extLst>
      <p:ext uri="{BB962C8B-B14F-4D97-AF65-F5344CB8AC3E}">
        <p14:creationId xmlns:p14="http://schemas.microsoft.com/office/powerpoint/2010/main" val="29430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61251" y="138808"/>
            <a:ext cx="2138663" cy="70842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Economy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251" y="847231"/>
            <a:ext cx="4283148" cy="129420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Mining (copper) and agriculture</a:t>
            </a:r>
          </a:p>
          <a:p>
            <a:r>
              <a:rPr lang="en-US" sz="2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GDP per capita = $1,800           (US = $52,800)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3687" y="847228"/>
            <a:ext cx="4514850" cy="129420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2/3 of Zambians live on &lt; $2 per day</a:t>
            </a:r>
          </a:p>
          <a:p>
            <a:r>
              <a:rPr lang="en-US" sz="2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Most do not have running water or electricity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6509"/>
          <a:stretch/>
        </p:blipFill>
        <p:spPr>
          <a:xfrm>
            <a:off x="0" y="2047461"/>
            <a:ext cx="9147572" cy="309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70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4F33E9E-222F-6449-98B2-CA861477ACB1}"/>
              </a:ext>
            </a:extLst>
          </p:cNvPr>
          <p:cNvGrpSpPr/>
          <p:nvPr/>
        </p:nvGrpSpPr>
        <p:grpSpPr>
          <a:xfrm>
            <a:off x="1160609" y="1352991"/>
            <a:ext cx="5970615" cy="3653879"/>
            <a:chOff x="1160609" y="1282262"/>
            <a:chExt cx="5970615" cy="36538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609" y="2254339"/>
              <a:ext cx="5970615" cy="26818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6228DC-34FA-644F-8843-F269A673280E}"/>
                </a:ext>
              </a:extLst>
            </p:cNvPr>
            <p:cNvSpPr txBox="1"/>
            <p:nvPr/>
          </p:nvSpPr>
          <p:spPr>
            <a:xfrm>
              <a:off x="1229710" y="1282262"/>
              <a:ext cx="18473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4898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4F33E9E-222F-6449-98B2-CA861477ACB1}"/>
              </a:ext>
            </a:extLst>
          </p:cNvPr>
          <p:cNvGrpSpPr/>
          <p:nvPr/>
        </p:nvGrpSpPr>
        <p:grpSpPr>
          <a:xfrm>
            <a:off x="1160609" y="110968"/>
            <a:ext cx="7322990" cy="4895902"/>
            <a:chOff x="1160609" y="40239"/>
            <a:chExt cx="7322990" cy="48959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609" y="2254339"/>
              <a:ext cx="5970615" cy="268180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982" y="57555"/>
              <a:ext cx="1194871" cy="1875748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2129608" y="1933303"/>
              <a:ext cx="0" cy="1598877"/>
            </a:xfrm>
            <a:prstGeom prst="straightConnector1">
              <a:avLst/>
            </a:prstGeom>
            <a:ln w="412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538982" y="57555"/>
              <a:ext cx="1194871" cy="4809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27985" y="40239"/>
              <a:ext cx="816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HIV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negative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33852" y="538480"/>
              <a:ext cx="57497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Arial" charset="0"/>
                  <a:ea typeface="Arial" charset="0"/>
                  <a:cs typeface="Arial" charset="0"/>
                </a:rPr>
                <a:t>Outside the cascade: </a:t>
              </a:r>
            </a:p>
            <a:p>
              <a:r>
                <a:rPr lang="en-US" sz="1800" dirty="0">
                  <a:latin typeface="Arial" charset="0"/>
                  <a:ea typeface="Arial" charset="0"/>
                  <a:cs typeface="Arial" charset="0"/>
                </a:rPr>
                <a:t>The traditional PMTCT cascade does not consider the large proportion of pregnant women who test HIV-negative. 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10852" y="1280161"/>
              <a:ext cx="149731" cy="820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6228DC-34FA-644F-8843-F269A673280E}"/>
                </a:ext>
              </a:extLst>
            </p:cNvPr>
            <p:cNvSpPr txBox="1"/>
            <p:nvPr/>
          </p:nvSpPr>
          <p:spPr>
            <a:xfrm>
              <a:off x="1229710" y="1282262"/>
              <a:ext cx="18473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24086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2" y="0"/>
            <a:ext cx="6236925" cy="5138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36103" y="2384846"/>
            <a:ext cx="27347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Cumulative HIV incidence: </a:t>
            </a:r>
          </a:p>
          <a:p>
            <a:r>
              <a:rPr lang="en-US" sz="1600" dirty="0">
                <a:latin typeface="Arial"/>
                <a:cs typeface="Arial"/>
              </a:rPr>
              <a:t>3.8 per 100 person-years  </a:t>
            </a:r>
          </a:p>
          <a:p>
            <a:r>
              <a:rPr lang="en-US" sz="1600" dirty="0">
                <a:latin typeface="Arial"/>
                <a:cs typeface="Arial"/>
              </a:rPr>
              <a:t>(95%CI: 3.3–6.1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)</a:t>
            </a:r>
          </a:p>
          <a:p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Comparable to cohort studies of FSW, discordant couples, and MSM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4828" y="436518"/>
            <a:ext cx="267729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In sub-Saharan Africa, rates of HIV incidence is high among pregnant and breastfeeding women.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Meta-analysis of 19 cohorts</a:t>
            </a:r>
          </a:p>
          <a:p>
            <a:r>
              <a:rPr lang="en-US" sz="1600" dirty="0">
                <a:latin typeface="Arial"/>
                <a:cs typeface="Arial"/>
              </a:rPr>
              <a:t>(22,908 person-years)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03473" y="4579395"/>
            <a:ext cx="1159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Drake, 2014</a:t>
            </a:r>
          </a:p>
        </p:txBody>
      </p:sp>
    </p:spTree>
    <p:extLst>
      <p:ext uri="{BB962C8B-B14F-4D97-AF65-F5344CB8AC3E}">
        <p14:creationId xmlns:p14="http://schemas.microsoft.com/office/powerpoint/2010/main" val="816530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2034" y="19495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Implications of new maternal HIV infection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70" y="1589012"/>
            <a:ext cx="5455030" cy="2108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8718" y="3401167"/>
            <a:ext cx="2100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Drake,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750" y="1433372"/>
            <a:ext cx="35685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↑ risk of lifetime morbidity and mortality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↑ risk of transmission to HIV-uninfected partners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↑ risk of vertical transmission</a:t>
            </a:r>
          </a:p>
          <a:p>
            <a:pPr marL="685800" lvl="1" indent="-342900" defTabSz="457200">
              <a:buFont typeface="Calibri" panose="020F0502020204030204" pitchFamily="34" charset="0"/>
              <a:buChar char="–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Exposure to high maternal viremia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 utero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 indent="-342900" defTabSz="457200">
              <a:buFont typeface="Calibri" panose="020F0502020204030204" pitchFamily="34" charset="0"/>
              <a:buChar char="–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Undiagnosed infection with no intervention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750" y="3873937"/>
            <a:ext cx="8460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In the setting of ART, contribution of new maternal infections to mother-to-child transmission may be as high as 26-53%</a:t>
            </a:r>
          </a:p>
        </p:txBody>
      </p:sp>
    </p:spTree>
    <p:extLst>
      <p:ext uri="{BB962C8B-B14F-4D97-AF65-F5344CB8AC3E}">
        <p14:creationId xmlns:p14="http://schemas.microsoft.com/office/powerpoint/2010/main" val="2312099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40563" y="289924"/>
            <a:ext cx="6199839" cy="4447123"/>
            <a:chOff x="1367553" y="123030"/>
            <a:chExt cx="6723560" cy="488019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553" y="123030"/>
              <a:ext cx="6723560" cy="4880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 bwMode="auto">
            <a:xfrm flipH="1" flipV="1">
              <a:off x="3422931" y="865848"/>
              <a:ext cx="852361" cy="103308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1767648" y="370086"/>
              <a:ext cx="2743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Helvetica" charset="0"/>
                  <a:ea typeface="Helvetica" charset="0"/>
                  <a:cs typeface="Helvetica" charset="0"/>
                </a:rPr>
                <a:t>BNABs/Vaccines?</a:t>
              </a:r>
            </a:p>
            <a:p>
              <a:r>
                <a:rPr lang="en-US" sz="1600" b="1" dirty="0">
                  <a:latin typeface="Helvetica" charset="0"/>
                  <a:ea typeface="Helvetica" charset="0"/>
                  <a:cs typeface="Helvetica" charset="0"/>
                </a:rPr>
                <a:t> in the field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7026119" y="4737047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4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Courtesy of M. Cohen</a:t>
            </a:r>
          </a:p>
        </p:txBody>
      </p:sp>
    </p:spTree>
    <p:extLst>
      <p:ext uri="{BB962C8B-B14F-4D97-AF65-F5344CB8AC3E}">
        <p14:creationId xmlns:p14="http://schemas.microsoft.com/office/powerpoint/2010/main" val="5357712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E08F2E-D4EE-D846-935D-1F360E844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382" y="0"/>
            <a:ext cx="6663424" cy="494383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240B87-D662-7240-9CD6-EBB6B0D464A7}"/>
              </a:ext>
            </a:extLst>
          </p:cNvPr>
          <p:cNvSpPr/>
          <p:nvPr/>
        </p:nvSpPr>
        <p:spPr>
          <a:xfrm>
            <a:off x="6125633" y="4636054"/>
            <a:ext cx="28135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Chi, et al., Bulletin of WHO, 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FAEDB-C9BE-FD40-8D5A-EAAE4352CF05}"/>
              </a:ext>
            </a:extLst>
          </p:cNvPr>
          <p:cNvSpPr/>
          <p:nvPr/>
        </p:nvSpPr>
        <p:spPr>
          <a:xfrm>
            <a:off x="947351" y="764875"/>
            <a:ext cx="6936260" cy="1599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C1061A-5FE0-3943-9731-A2D72FEC4A69}"/>
              </a:ext>
            </a:extLst>
          </p:cNvPr>
          <p:cNvSpPr/>
          <p:nvPr/>
        </p:nvSpPr>
        <p:spPr>
          <a:xfrm>
            <a:off x="1088382" y="2364258"/>
            <a:ext cx="6936260" cy="208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403903-6105-F74F-BDEE-2D1F0A36DAB8}"/>
              </a:ext>
            </a:extLst>
          </p:cNvPr>
          <p:cNvSpPr/>
          <p:nvPr/>
        </p:nvSpPr>
        <p:spPr>
          <a:xfrm>
            <a:off x="980303" y="4287794"/>
            <a:ext cx="2916194" cy="62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88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E08F2E-D4EE-D846-935D-1F360E844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382" y="0"/>
            <a:ext cx="6663424" cy="494383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240B87-D662-7240-9CD6-EBB6B0D464A7}"/>
              </a:ext>
            </a:extLst>
          </p:cNvPr>
          <p:cNvSpPr/>
          <p:nvPr/>
        </p:nvSpPr>
        <p:spPr>
          <a:xfrm>
            <a:off x="6125633" y="4636054"/>
            <a:ext cx="28135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Chi, et al., Bulletin of WHO,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C1061A-5FE0-3943-9731-A2D72FEC4A69}"/>
              </a:ext>
            </a:extLst>
          </p:cNvPr>
          <p:cNvSpPr/>
          <p:nvPr/>
        </p:nvSpPr>
        <p:spPr>
          <a:xfrm>
            <a:off x="1088382" y="2364258"/>
            <a:ext cx="6936260" cy="208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403903-6105-F74F-BDEE-2D1F0A36DAB8}"/>
              </a:ext>
            </a:extLst>
          </p:cNvPr>
          <p:cNvSpPr/>
          <p:nvPr/>
        </p:nvSpPr>
        <p:spPr>
          <a:xfrm>
            <a:off x="980303" y="4287794"/>
            <a:ext cx="2916194" cy="62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31FF2E-CB75-8F4F-8ADA-9D5E18818AB2}"/>
              </a:ext>
            </a:extLst>
          </p:cNvPr>
          <p:cNvSpPr/>
          <p:nvPr/>
        </p:nvSpPr>
        <p:spPr>
          <a:xfrm>
            <a:off x="4180936" y="994913"/>
            <a:ext cx="1046672" cy="299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84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E08F2E-D4EE-D846-935D-1F360E844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382" y="0"/>
            <a:ext cx="6663424" cy="494383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240B87-D662-7240-9CD6-EBB6B0D464A7}"/>
              </a:ext>
            </a:extLst>
          </p:cNvPr>
          <p:cNvSpPr/>
          <p:nvPr/>
        </p:nvSpPr>
        <p:spPr>
          <a:xfrm>
            <a:off x="6125633" y="4636054"/>
            <a:ext cx="28135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Chi, et al., Bulletin of WHO,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C1061A-5FE0-3943-9731-A2D72FEC4A69}"/>
              </a:ext>
            </a:extLst>
          </p:cNvPr>
          <p:cNvSpPr/>
          <p:nvPr/>
        </p:nvSpPr>
        <p:spPr>
          <a:xfrm>
            <a:off x="1088382" y="3039762"/>
            <a:ext cx="6936260" cy="140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403903-6105-F74F-BDEE-2D1F0A36DAB8}"/>
              </a:ext>
            </a:extLst>
          </p:cNvPr>
          <p:cNvSpPr/>
          <p:nvPr/>
        </p:nvSpPr>
        <p:spPr>
          <a:xfrm>
            <a:off x="980303" y="4287794"/>
            <a:ext cx="2916194" cy="62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7C7016-5320-8549-A541-D9D55EAD67D1}"/>
              </a:ext>
            </a:extLst>
          </p:cNvPr>
          <p:cNvSpPr/>
          <p:nvPr/>
        </p:nvSpPr>
        <p:spPr>
          <a:xfrm>
            <a:off x="6546126" y="2335427"/>
            <a:ext cx="1199593" cy="140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8BA717-35DA-6E4F-A160-7511257FD04F}"/>
              </a:ext>
            </a:extLst>
          </p:cNvPr>
          <p:cNvSpPr/>
          <p:nvPr/>
        </p:nvSpPr>
        <p:spPr>
          <a:xfrm>
            <a:off x="4180936" y="994913"/>
            <a:ext cx="1046672" cy="299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20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E08F2E-D4EE-D846-935D-1F360E844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8382" y="0"/>
            <a:ext cx="6663424" cy="494383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240B87-D662-7240-9CD6-EBB6B0D464A7}"/>
              </a:ext>
            </a:extLst>
          </p:cNvPr>
          <p:cNvSpPr/>
          <p:nvPr/>
        </p:nvSpPr>
        <p:spPr>
          <a:xfrm>
            <a:off x="6125633" y="4636054"/>
            <a:ext cx="28135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Chi, et al., Bulletin of WHO, 2018</a:t>
            </a:r>
          </a:p>
        </p:txBody>
      </p:sp>
    </p:spTree>
    <p:extLst>
      <p:ext uri="{BB962C8B-B14F-4D97-AF65-F5344CB8AC3E}">
        <p14:creationId xmlns:p14="http://schemas.microsoft.com/office/powerpoint/2010/main" val="3546317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 dyad approach to combination HIV prevention during pregnancy in Zambia &amp; Malawi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619" y="1590125"/>
            <a:ext cx="4050508" cy="330262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Funded by NIH/NIAID (R01 AI131060), started 12/2016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Part of the Methods for Prevention Packages Program (MP3)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Overarching goal: develop a combination HIV prevention package for vulnerable populations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CE03F6-4FFA-9D45-A2DB-CC1981563942}"/>
              </a:ext>
            </a:extLst>
          </p:cNvPr>
          <p:cNvSpPr txBox="1">
            <a:spLocks/>
          </p:cNvSpPr>
          <p:nvPr/>
        </p:nvSpPr>
        <p:spPr>
          <a:xfrm>
            <a:off x="4429127" y="1535118"/>
            <a:ext cx="4461319" cy="3119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Formative phase</a:t>
            </a:r>
            <a:endParaRPr lang="en-US" sz="20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lvl="1" defTabSz="914400">
              <a:lnSpc>
                <a:spcPct val="100000"/>
              </a:lnSpc>
              <a:spcBef>
                <a:spcPts val="0"/>
              </a:spcBef>
              <a:buFont typeface="AppleSymbols" charset="0"/>
              <a:buChar char="⎻"/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Qualitative studies, </a:t>
            </a:r>
            <a:r>
              <a:rPr lang="en-US" sz="17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May 2018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lvl="1" defTabSz="914400">
              <a:lnSpc>
                <a:spcPct val="100000"/>
              </a:lnSpc>
              <a:spcBef>
                <a:spcPts val="0"/>
              </a:spcBef>
              <a:buFont typeface="AppleSymbols" charset="0"/>
              <a:buChar char="⎻"/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Mathematical modeling, </a:t>
            </a:r>
            <a:r>
              <a:rPr lang="en-US" sz="17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July 2018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lvl="1" defTabSz="914400">
              <a:lnSpc>
                <a:spcPct val="100000"/>
              </a:lnSpc>
              <a:spcBef>
                <a:spcPts val="0"/>
              </a:spcBef>
              <a:buFont typeface="AppleSymbols" charset="0"/>
              <a:buChar char="⎻"/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Systematic reviews, </a:t>
            </a:r>
            <a:r>
              <a:rPr lang="en-US" sz="17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July 2018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Design phase</a:t>
            </a:r>
          </a:p>
          <a:p>
            <a:pPr lvl="1" defTabSz="914400">
              <a:lnSpc>
                <a:spcPct val="100000"/>
              </a:lnSpc>
              <a:spcBef>
                <a:spcPts val="0"/>
              </a:spcBef>
              <a:buFont typeface="AppleSymbols" charset="0"/>
              <a:buChar char="⎻"/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Consensus meetings with Zambian &amp; Malawian MOHs, </a:t>
            </a:r>
            <a:r>
              <a:rPr lang="en-US" sz="17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Sept 2018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Evaluation phase</a:t>
            </a:r>
          </a:p>
          <a:p>
            <a:pPr lvl="1" defTabSz="914400">
              <a:lnSpc>
                <a:spcPct val="100000"/>
              </a:lnSpc>
              <a:spcBef>
                <a:spcPts val="0"/>
              </a:spcBef>
              <a:buFont typeface="AppleSymbols" charset="0"/>
              <a:buChar char="⎻"/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Formal evaluations of component strategies, </a:t>
            </a:r>
            <a:r>
              <a:rPr lang="en-US" sz="17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Nov 2018</a:t>
            </a:r>
            <a:r>
              <a:rPr lang="mr-IN" sz="17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7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Dec 2020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28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DSCF01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085" y="1"/>
            <a:ext cx="7238999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55734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Incorporating global health</a:t>
            </a:r>
          </a:p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into an academic career</a:t>
            </a:r>
          </a:p>
        </p:txBody>
      </p:sp>
    </p:spTree>
    <p:extLst>
      <p:ext uri="{BB962C8B-B14F-4D97-AF65-F5344CB8AC3E}">
        <p14:creationId xmlns:p14="http://schemas.microsoft.com/office/powerpoint/2010/main" val="4280566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E99948-3327-9B48-8720-7593B284DA7B}"/>
              </a:ext>
            </a:extLst>
          </p:cNvPr>
          <p:cNvGrpSpPr/>
          <p:nvPr/>
        </p:nvGrpSpPr>
        <p:grpSpPr>
          <a:xfrm>
            <a:off x="96378" y="1863284"/>
            <a:ext cx="8887813" cy="1499954"/>
            <a:chOff x="96378" y="1863284"/>
            <a:chExt cx="8887813" cy="1499954"/>
          </a:xfrm>
        </p:grpSpPr>
        <p:sp>
          <p:nvSpPr>
            <p:cNvPr id="4" name="Rectangle 3"/>
            <p:cNvSpPr/>
            <p:nvPr/>
          </p:nvSpPr>
          <p:spPr>
            <a:xfrm>
              <a:off x="951462" y="1863285"/>
              <a:ext cx="465876" cy="5847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2003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55533" y="1863285"/>
              <a:ext cx="465876" cy="5847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2004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59604" y="1863285"/>
              <a:ext cx="465876" cy="5847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2005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63675" y="1863285"/>
              <a:ext cx="465876" cy="58473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2006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67746" y="1863285"/>
              <a:ext cx="465876" cy="58473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2007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71817" y="1863285"/>
              <a:ext cx="465876" cy="58473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2008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75888" y="1863285"/>
              <a:ext cx="465876" cy="58473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2009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82853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2010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84030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2011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85206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2012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86382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2013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96242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2014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06103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2015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10173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2016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14244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2017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0458" y="1863285"/>
              <a:ext cx="725705" cy="58473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1998-2002</a:t>
              </a:r>
            </a:p>
          </p:txBody>
        </p:sp>
        <p:sp>
          <p:nvSpPr>
            <p:cNvPr id="25" name="Left Brace 24"/>
            <p:cNvSpPr/>
            <p:nvPr/>
          </p:nvSpPr>
          <p:spPr>
            <a:xfrm rot="16200000">
              <a:off x="463821" y="2453560"/>
              <a:ext cx="167183" cy="737501"/>
            </a:xfrm>
            <a:prstGeom prst="leftBrace">
              <a:avLst>
                <a:gd name="adj1" fmla="val 8333"/>
                <a:gd name="adj2" fmla="val 492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Left Brace 25"/>
            <p:cNvSpPr/>
            <p:nvPr/>
          </p:nvSpPr>
          <p:spPr>
            <a:xfrm rot="16200000">
              <a:off x="1604635" y="2085053"/>
              <a:ext cx="167183" cy="1474511"/>
            </a:xfrm>
            <a:prstGeom prst="leftBrace">
              <a:avLst>
                <a:gd name="adj1" fmla="val 8333"/>
                <a:gd name="adj2" fmla="val 492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Left Brace 26"/>
            <p:cNvSpPr/>
            <p:nvPr/>
          </p:nvSpPr>
          <p:spPr>
            <a:xfrm rot="16200000">
              <a:off x="3369006" y="1833140"/>
              <a:ext cx="167183" cy="1978337"/>
            </a:xfrm>
            <a:prstGeom prst="leftBrace">
              <a:avLst>
                <a:gd name="adj1" fmla="val 8333"/>
                <a:gd name="adj2" fmla="val 492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Left Brace 27"/>
            <p:cNvSpPr/>
            <p:nvPr/>
          </p:nvSpPr>
          <p:spPr>
            <a:xfrm rot="16200000">
              <a:off x="6631189" y="587239"/>
              <a:ext cx="167183" cy="4470138"/>
            </a:xfrm>
            <a:prstGeom prst="leftBrace">
              <a:avLst>
                <a:gd name="adj1" fmla="val 8333"/>
                <a:gd name="adj2" fmla="val 492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arallelogram 29"/>
            <p:cNvSpPr/>
            <p:nvPr/>
          </p:nvSpPr>
          <p:spPr>
            <a:xfrm>
              <a:off x="1234569" y="2507699"/>
              <a:ext cx="6001997" cy="151986"/>
            </a:xfrm>
            <a:prstGeom prst="parallelogram">
              <a:avLst/>
            </a:prstGeom>
            <a:solidFill>
              <a:srgbClr val="FF9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Zambia</a:t>
              </a:r>
              <a:endPara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Parallelogram 30"/>
            <p:cNvSpPr/>
            <p:nvPr/>
          </p:nvSpPr>
          <p:spPr>
            <a:xfrm>
              <a:off x="190458" y="2508810"/>
              <a:ext cx="1044110" cy="151986"/>
            </a:xfrm>
            <a:prstGeom prst="parallelogram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Arial" charset="0"/>
                  <a:ea typeface="Arial" charset="0"/>
                  <a:cs typeface="Arial" charset="0"/>
                </a:rPr>
                <a:t>U.S.</a:t>
              </a:r>
              <a:endParaRPr lang="en-US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Parallelogram 31"/>
            <p:cNvSpPr/>
            <p:nvPr/>
          </p:nvSpPr>
          <p:spPr>
            <a:xfrm>
              <a:off x="7236566" y="2507699"/>
              <a:ext cx="1747625" cy="151986"/>
            </a:xfrm>
            <a:prstGeom prst="parallelogram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Arial" charset="0"/>
                  <a:ea typeface="Arial" charset="0"/>
                  <a:cs typeface="Arial" charset="0"/>
                </a:rPr>
                <a:t>U.S.</a:t>
              </a:r>
              <a:endParaRPr lang="en-US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6378" y="2907002"/>
              <a:ext cx="902068" cy="274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Formative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95130" y="2905901"/>
              <a:ext cx="1189331" cy="457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Postdoctoral training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09487" y="2905901"/>
              <a:ext cx="1686219" cy="457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Early career</a:t>
              </a:r>
            </a:p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(Assistant Professor)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99183" y="2905901"/>
              <a:ext cx="2915061" cy="457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Mid-career</a:t>
              </a:r>
            </a:p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(Associate Professor &amp; Professor)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F923811-4850-0944-BC69-F121B11F331C}"/>
                </a:ext>
              </a:extLst>
            </p:cNvPr>
            <p:cNvSpPr/>
            <p:nvPr/>
          </p:nvSpPr>
          <p:spPr>
            <a:xfrm>
              <a:off x="8518315" y="1863284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0785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030" y="531514"/>
            <a:ext cx="7220415" cy="85725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/>
                <a:cs typeface="Arial"/>
              </a:rPr>
              <a:t>Considerations for global health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39030" y="1597572"/>
            <a:ext cx="7962020" cy="30087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/>
            <a:r>
              <a:rPr lang="en-US" sz="2000" dirty="0">
                <a:latin typeface="Arial"/>
                <a:ea typeface="ＭＳ Ｐゴシック" charset="-128"/>
                <a:cs typeface="Arial"/>
              </a:rPr>
              <a:t>Mentorship, environment, and institutional support</a:t>
            </a:r>
          </a:p>
          <a:p>
            <a:pPr marL="385763" indent="-385763"/>
            <a:r>
              <a:rPr lang="en-US" sz="2000" dirty="0">
                <a:latin typeface="Arial"/>
                <a:ea typeface="ＭＳ Ｐゴシック" charset="-128"/>
                <a:cs typeface="Arial"/>
              </a:rPr>
              <a:t>Research vs. public health vs. clinical medicine</a:t>
            </a:r>
          </a:p>
          <a:p>
            <a:pPr marL="385763" indent="-385763"/>
            <a:r>
              <a:rPr lang="en-US" sz="2000" dirty="0">
                <a:latin typeface="Arial"/>
                <a:ea typeface="ＭＳ Ｐゴシック" charset="-128"/>
                <a:cs typeface="Arial"/>
              </a:rPr>
              <a:t>Duration abroad</a:t>
            </a:r>
          </a:p>
          <a:p>
            <a:pPr marL="385763" indent="-385763"/>
            <a:r>
              <a:rPr lang="en-US" sz="2000" dirty="0">
                <a:latin typeface="Arial"/>
                <a:ea typeface="ＭＳ Ｐゴシック" charset="-128"/>
                <a:cs typeface="Arial"/>
              </a:rPr>
              <a:t>Depth vs. breadth of work</a:t>
            </a:r>
          </a:p>
          <a:p>
            <a:pPr marL="385763" indent="-385763"/>
            <a:r>
              <a:rPr lang="en-US" sz="2000" dirty="0">
                <a:latin typeface="Arial"/>
                <a:ea typeface="ＭＳ Ｐゴシック" charset="-128"/>
                <a:cs typeface="Arial"/>
              </a:rPr>
              <a:t>Engagement with local partners</a:t>
            </a:r>
            <a:endParaRPr lang="en-US" sz="1800" dirty="0">
              <a:latin typeface="Arial"/>
              <a:ea typeface="ＭＳ Ｐゴシック" charset="-128"/>
              <a:cs typeface="Arial"/>
            </a:endParaRPr>
          </a:p>
          <a:p>
            <a:pPr marL="385763" indent="-385763"/>
            <a:r>
              <a:rPr lang="en-US" sz="2000" dirty="0">
                <a:latin typeface="Arial"/>
                <a:ea typeface="ＭＳ Ｐゴシック" charset="-128"/>
                <a:cs typeface="Arial"/>
              </a:rPr>
              <a:t>Unstructured vs. structured opportunities for career development</a:t>
            </a:r>
            <a:endParaRPr lang="en-US" sz="2000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5842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496532" y="2354781"/>
            <a:ext cx="0" cy="8126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30017" y="3167478"/>
            <a:ext cx="1271854" cy="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745022" y="2354781"/>
            <a:ext cx="0" cy="8126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634080" y="3167478"/>
            <a:ext cx="1423986" cy="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535797" y="2354781"/>
            <a:ext cx="0" cy="8126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207604" y="3167478"/>
            <a:ext cx="1930172" cy="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4707" y="3180006"/>
            <a:ext cx="1522889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Global Framework (D43)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MHIRT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Institutional funds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Self-funded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F31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T32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Fogarty Global Health Fellowship</a:t>
            </a:r>
          </a:p>
          <a:p>
            <a:pPr marL="171450" indent="-171450">
              <a:buFont typeface="Arial" charset="0"/>
              <a:buChar char="•"/>
            </a:pPr>
            <a:endParaRPr lang="en-US" sz="11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97154" y="3180006"/>
            <a:ext cx="1522889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Global Framework (D43)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MHIRT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F32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T32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Fogarty Global Health Fellowship</a:t>
            </a:r>
          </a:p>
          <a:p>
            <a:pPr marL="171450" indent="-171450">
              <a:buFont typeface="Arial" charset="0"/>
              <a:buChar char="•"/>
            </a:pPr>
            <a:endParaRPr lang="en-US" sz="11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70205" y="3172627"/>
            <a:ext cx="211735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Individual career dev award (K01, K23)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Institutional career dev award (K12)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Private foundations          (DDCF, HHMI)</a:t>
            </a:r>
          </a:p>
          <a:p>
            <a:pPr marL="171450" indent="-171450">
              <a:buFont typeface="Arial" charset="0"/>
              <a:buChar char="•"/>
            </a:pPr>
            <a:endParaRPr lang="en-US" sz="11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6505268" y="2354781"/>
            <a:ext cx="0" cy="8126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316064" y="3167478"/>
            <a:ext cx="1745286" cy="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230730" y="3167478"/>
            <a:ext cx="1766225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Mentoring award (K24)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Private foundations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08D4C8-5063-A54A-9C7F-AED72AC3D2A6}"/>
              </a:ext>
            </a:extLst>
          </p:cNvPr>
          <p:cNvGrpSpPr/>
          <p:nvPr/>
        </p:nvGrpSpPr>
        <p:grpSpPr>
          <a:xfrm>
            <a:off x="92037" y="854827"/>
            <a:ext cx="8887813" cy="1499954"/>
            <a:chOff x="96378" y="1863284"/>
            <a:chExt cx="8887813" cy="149995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9149AEB-1345-C44B-A4A4-728537C98BF1}"/>
                </a:ext>
              </a:extLst>
            </p:cNvPr>
            <p:cNvSpPr/>
            <p:nvPr/>
          </p:nvSpPr>
          <p:spPr>
            <a:xfrm>
              <a:off x="951462" y="1863285"/>
              <a:ext cx="465876" cy="5847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2003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8EA5C24-AFA3-CE41-AE16-EA61995D6508}"/>
                </a:ext>
              </a:extLst>
            </p:cNvPr>
            <p:cNvSpPr/>
            <p:nvPr/>
          </p:nvSpPr>
          <p:spPr>
            <a:xfrm>
              <a:off x="1455533" y="1863285"/>
              <a:ext cx="465876" cy="5847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2004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CE6D14A-65E2-B640-9AD2-6797E5E672FC}"/>
                </a:ext>
              </a:extLst>
            </p:cNvPr>
            <p:cNvSpPr/>
            <p:nvPr/>
          </p:nvSpPr>
          <p:spPr>
            <a:xfrm>
              <a:off x="1959604" y="1863285"/>
              <a:ext cx="465876" cy="5847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D1B9E46-4F8C-BE4F-A6F5-498E04FC4A66}"/>
                </a:ext>
              </a:extLst>
            </p:cNvPr>
            <p:cNvSpPr/>
            <p:nvPr/>
          </p:nvSpPr>
          <p:spPr>
            <a:xfrm>
              <a:off x="2463675" y="1863285"/>
              <a:ext cx="465876" cy="58473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2006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C1C6092-77D9-9D45-A2EA-CDAB05BFB9D7}"/>
                </a:ext>
              </a:extLst>
            </p:cNvPr>
            <p:cNvSpPr/>
            <p:nvPr/>
          </p:nvSpPr>
          <p:spPr>
            <a:xfrm>
              <a:off x="2967746" y="1863285"/>
              <a:ext cx="465876" cy="58473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2007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63994BB-0443-8743-8505-3CD3AE35F4E0}"/>
                </a:ext>
              </a:extLst>
            </p:cNvPr>
            <p:cNvSpPr/>
            <p:nvPr/>
          </p:nvSpPr>
          <p:spPr>
            <a:xfrm>
              <a:off x="3471817" y="1863285"/>
              <a:ext cx="465876" cy="58473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2008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3044993-3C44-0945-B5AD-D5FA52E92A45}"/>
                </a:ext>
              </a:extLst>
            </p:cNvPr>
            <p:cNvSpPr/>
            <p:nvPr/>
          </p:nvSpPr>
          <p:spPr>
            <a:xfrm>
              <a:off x="3975888" y="1863285"/>
              <a:ext cx="465876" cy="58473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2009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6DEC735-86C9-4642-A3F1-24EA8CF2F65E}"/>
                </a:ext>
              </a:extLst>
            </p:cNvPr>
            <p:cNvSpPr/>
            <p:nvPr/>
          </p:nvSpPr>
          <p:spPr>
            <a:xfrm>
              <a:off x="4482853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2010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3A2D7BE-7902-0A41-A1C1-FDD03B343C1C}"/>
                </a:ext>
              </a:extLst>
            </p:cNvPr>
            <p:cNvSpPr/>
            <p:nvPr/>
          </p:nvSpPr>
          <p:spPr>
            <a:xfrm>
              <a:off x="4984030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2011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C9A799C-14C5-2049-B17C-D1E4C5D0B6A7}"/>
                </a:ext>
              </a:extLst>
            </p:cNvPr>
            <p:cNvSpPr/>
            <p:nvPr/>
          </p:nvSpPr>
          <p:spPr>
            <a:xfrm>
              <a:off x="5485206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2012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C775850-9396-8346-B0F5-421B8CB04C4A}"/>
                </a:ext>
              </a:extLst>
            </p:cNvPr>
            <p:cNvSpPr/>
            <p:nvPr/>
          </p:nvSpPr>
          <p:spPr>
            <a:xfrm>
              <a:off x="5986382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2013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078831F-F73A-4544-8322-BBFE925BE3C6}"/>
                </a:ext>
              </a:extLst>
            </p:cNvPr>
            <p:cNvSpPr/>
            <p:nvPr/>
          </p:nvSpPr>
          <p:spPr>
            <a:xfrm>
              <a:off x="6496242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2014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3A9892C-3D8C-2B4A-9241-28EB3D1EBD47}"/>
                </a:ext>
              </a:extLst>
            </p:cNvPr>
            <p:cNvSpPr/>
            <p:nvPr/>
          </p:nvSpPr>
          <p:spPr>
            <a:xfrm>
              <a:off x="7006103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2015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B679B0C-2CE9-A94E-8A03-AE94E274891E}"/>
                </a:ext>
              </a:extLst>
            </p:cNvPr>
            <p:cNvSpPr/>
            <p:nvPr/>
          </p:nvSpPr>
          <p:spPr>
            <a:xfrm>
              <a:off x="7510173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2016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3706448-3127-B64D-8DE7-DA70B77474D1}"/>
                </a:ext>
              </a:extLst>
            </p:cNvPr>
            <p:cNvSpPr/>
            <p:nvPr/>
          </p:nvSpPr>
          <p:spPr>
            <a:xfrm>
              <a:off x="8014244" y="1863285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2017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3506F1E-70C3-3243-860A-B3261BF4D813}"/>
                </a:ext>
              </a:extLst>
            </p:cNvPr>
            <p:cNvSpPr/>
            <p:nvPr/>
          </p:nvSpPr>
          <p:spPr>
            <a:xfrm>
              <a:off x="190458" y="1863285"/>
              <a:ext cx="725705" cy="58473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1998-2002</a:t>
              </a:r>
            </a:p>
          </p:txBody>
        </p:sp>
        <p:sp>
          <p:nvSpPr>
            <p:cNvPr id="70" name="Left Brace 69">
              <a:extLst>
                <a:ext uri="{FF2B5EF4-FFF2-40B4-BE49-F238E27FC236}">
                  <a16:creationId xmlns:a16="http://schemas.microsoft.com/office/drawing/2014/main" id="{FF809962-F8A8-B143-B0A7-EA545117D2EA}"/>
                </a:ext>
              </a:extLst>
            </p:cNvPr>
            <p:cNvSpPr/>
            <p:nvPr/>
          </p:nvSpPr>
          <p:spPr>
            <a:xfrm rot="16200000">
              <a:off x="463821" y="2453560"/>
              <a:ext cx="167183" cy="737501"/>
            </a:xfrm>
            <a:prstGeom prst="leftBrace">
              <a:avLst>
                <a:gd name="adj1" fmla="val 8333"/>
                <a:gd name="adj2" fmla="val 492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eft Brace 70">
              <a:extLst>
                <a:ext uri="{FF2B5EF4-FFF2-40B4-BE49-F238E27FC236}">
                  <a16:creationId xmlns:a16="http://schemas.microsoft.com/office/drawing/2014/main" id="{28293DEE-9BC1-2B44-A859-D48C9EF43D81}"/>
                </a:ext>
              </a:extLst>
            </p:cNvPr>
            <p:cNvSpPr/>
            <p:nvPr/>
          </p:nvSpPr>
          <p:spPr>
            <a:xfrm rot="16200000">
              <a:off x="1604635" y="2085053"/>
              <a:ext cx="167183" cy="1474511"/>
            </a:xfrm>
            <a:prstGeom prst="leftBrace">
              <a:avLst>
                <a:gd name="adj1" fmla="val 8333"/>
                <a:gd name="adj2" fmla="val 492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Left Brace 71">
              <a:extLst>
                <a:ext uri="{FF2B5EF4-FFF2-40B4-BE49-F238E27FC236}">
                  <a16:creationId xmlns:a16="http://schemas.microsoft.com/office/drawing/2014/main" id="{4E2CB50B-2CFF-5241-A3E0-3A0DA58BB548}"/>
                </a:ext>
              </a:extLst>
            </p:cNvPr>
            <p:cNvSpPr/>
            <p:nvPr/>
          </p:nvSpPr>
          <p:spPr>
            <a:xfrm rot="16200000">
              <a:off x="3369006" y="1833140"/>
              <a:ext cx="167183" cy="1978337"/>
            </a:xfrm>
            <a:prstGeom prst="leftBrace">
              <a:avLst>
                <a:gd name="adj1" fmla="val 8333"/>
                <a:gd name="adj2" fmla="val 492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Left Brace 72">
              <a:extLst>
                <a:ext uri="{FF2B5EF4-FFF2-40B4-BE49-F238E27FC236}">
                  <a16:creationId xmlns:a16="http://schemas.microsoft.com/office/drawing/2014/main" id="{29DFD16F-1397-404A-8F09-76679840BC48}"/>
                </a:ext>
              </a:extLst>
            </p:cNvPr>
            <p:cNvSpPr/>
            <p:nvPr/>
          </p:nvSpPr>
          <p:spPr>
            <a:xfrm rot="16200000">
              <a:off x="6631189" y="587239"/>
              <a:ext cx="167183" cy="4470138"/>
            </a:xfrm>
            <a:prstGeom prst="leftBrace">
              <a:avLst>
                <a:gd name="adj1" fmla="val 8333"/>
                <a:gd name="adj2" fmla="val 492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CBAEBADC-341E-2649-A421-E48A01034D64}"/>
                </a:ext>
              </a:extLst>
            </p:cNvPr>
            <p:cNvSpPr/>
            <p:nvPr/>
          </p:nvSpPr>
          <p:spPr>
            <a:xfrm>
              <a:off x="1234569" y="2507699"/>
              <a:ext cx="6001997" cy="151986"/>
            </a:xfrm>
            <a:prstGeom prst="parallelogram">
              <a:avLst/>
            </a:prstGeom>
            <a:solidFill>
              <a:srgbClr val="FF9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Zambia</a:t>
              </a:r>
              <a:endPara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0E1D7337-E6A7-B744-B8B7-24D4B698BDB6}"/>
                </a:ext>
              </a:extLst>
            </p:cNvPr>
            <p:cNvSpPr/>
            <p:nvPr/>
          </p:nvSpPr>
          <p:spPr>
            <a:xfrm>
              <a:off x="190458" y="2508810"/>
              <a:ext cx="1044110" cy="151986"/>
            </a:xfrm>
            <a:prstGeom prst="parallelogram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Arial" charset="0"/>
                  <a:ea typeface="Arial" charset="0"/>
                  <a:cs typeface="Arial" charset="0"/>
                </a:rPr>
                <a:t>U.S.</a:t>
              </a:r>
              <a:endParaRPr lang="en-US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3E8BC5B5-8430-CB4A-9D4B-1F83F7C3128A}"/>
                </a:ext>
              </a:extLst>
            </p:cNvPr>
            <p:cNvSpPr/>
            <p:nvPr/>
          </p:nvSpPr>
          <p:spPr>
            <a:xfrm>
              <a:off x="7236566" y="2507699"/>
              <a:ext cx="1747625" cy="151986"/>
            </a:xfrm>
            <a:prstGeom prst="parallelogram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Arial" charset="0"/>
                  <a:ea typeface="Arial" charset="0"/>
                  <a:cs typeface="Arial" charset="0"/>
                </a:rPr>
                <a:t>U.S.</a:t>
              </a:r>
              <a:endParaRPr lang="en-US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0F5A12F-2BBC-0F44-B974-96BC2D27CA87}"/>
                </a:ext>
              </a:extLst>
            </p:cNvPr>
            <p:cNvSpPr txBox="1"/>
            <p:nvPr/>
          </p:nvSpPr>
          <p:spPr>
            <a:xfrm>
              <a:off x="96378" y="2907002"/>
              <a:ext cx="902068" cy="274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Formative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9D87925-41FD-734C-838B-B91215509DAA}"/>
                </a:ext>
              </a:extLst>
            </p:cNvPr>
            <p:cNvSpPr txBox="1"/>
            <p:nvPr/>
          </p:nvSpPr>
          <p:spPr>
            <a:xfrm>
              <a:off x="1095130" y="2905901"/>
              <a:ext cx="1189331" cy="457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Postdoctoral training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5608EAF-BCA2-4B44-9285-F5288ED1BEC3}"/>
                </a:ext>
              </a:extLst>
            </p:cNvPr>
            <p:cNvSpPr txBox="1"/>
            <p:nvPr/>
          </p:nvSpPr>
          <p:spPr>
            <a:xfrm>
              <a:off x="2609487" y="2905901"/>
              <a:ext cx="1686219" cy="457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Early career</a:t>
              </a:r>
            </a:p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(Assistant Professor)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DA232AF-AC0B-CB47-A91A-7546C5A1E64D}"/>
                </a:ext>
              </a:extLst>
            </p:cNvPr>
            <p:cNvSpPr txBox="1"/>
            <p:nvPr/>
          </p:nvSpPr>
          <p:spPr>
            <a:xfrm>
              <a:off x="5099183" y="2905901"/>
              <a:ext cx="2915061" cy="457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Mid-career</a:t>
              </a:r>
            </a:p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(Associate Professor &amp; Professor)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A9696EC-584D-B54A-A501-EBD45980C255}"/>
                </a:ext>
              </a:extLst>
            </p:cNvPr>
            <p:cNvSpPr/>
            <p:nvPr/>
          </p:nvSpPr>
          <p:spPr>
            <a:xfrm>
              <a:off x="8518315" y="1863284"/>
              <a:ext cx="465876" cy="5847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5600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70D596-127D-404F-A102-6DD34730E431}"/>
              </a:ext>
            </a:extLst>
          </p:cNvPr>
          <p:cNvSpPr/>
          <p:nvPr/>
        </p:nvSpPr>
        <p:spPr>
          <a:xfrm>
            <a:off x="5087007" y="3122047"/>
            <a:ext cx="2638096" cy="841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357D5D-DB09-E248-9A78-261A0797B434}"/>
              </a:ext>
            </a:extLst>
          </p:cNvPr>
          <p:cNvSpPr txBox="1">
            <a:spLocks/>
          </p:cNvSpPr>
          <p:nvPr/>
        </p:nvSpPr>
        <p:spPr>
          <a:xfrm>
            <a:off x="672352" y="627734"/>
            <a:ext cx="7357602" cy="559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UNC Global Women’s Health Fellowship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AD826D-C100-F04F-ABF8-060CC098E62D}"/>
              </a:ext>
            </a:extLst>
          </p:cNvPr>
          <p:cNvSpPr txBox="1">
            <a:spLocks/>
          </p:cNvSpPr>
          <p:nvPr/>
        </p:nvSpPr>
        <p:spPr>
          <a:xfrm>
            <a:off x="672352" y="1371600"/>
            <a:ext cx="7799295" cy="333541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Research-focused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Immersive experience – minimum of 24 months in the field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Key topical areas:</a:t>
            </a:r>
          </a:p>
          <a:p>
            <a:pPr lvl="1">
              <a:buFont typeface="Apple Symbols" panose="02000000000000000000" pitchFamily="2" charset="-79"/>
              <a:buChar char="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Infectious diseases and pregnancy</a:t>
            </a:r>
          </a:p>
          <a:p>
            <a:pPr lvl="1">
              <a:buFont typeface="Apple Symbols" panose="02000000000000000000" pitchFamily="2" charset="-79"/>
              <a:buChar char="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Contraception</a:t>
            </a:r>
          </a:p>
          <a:p>
            <a:pPr lvl="1">
              <a:buFont typeface="Apple Symbols" panose="02000000000000000000" pitchFamily="2" charset="-79"/>
              <a:buChar char="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Women’s cancers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Experienced faculty mentors in-country and in the US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Exploring combined fellowships with other subspecialty fellowships at UNC (e.g., MFM,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Gyn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Onc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, FP)</a:t>
            </a:r>
          </a:p>
        </p:txBody>
      </p:sp>
    </p:spTree>
    <p:extLst>
      <p:ext uri="{BB962C8B-B14F-4D97-AF65-F5344CB8AC3E}">
        <p14:creationId xmlns:p14="http://schemas.microsoft.com/office/powerpoint/2010/main" val="38903542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E2B88-36A0-8B4D-AF19-88715B43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138" y="1533153"/>
            <a:ext cx="1030798" cy="881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9F6D7-3D2C-1D49-9797-07E67D694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84" y="3744517"/>
            <a:ext cx="907446" cy="1080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BBBF42-CF70-1447-9917-854137408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867" y="2577256"/>
            <a:ext cx="767080" cy="958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D3448-A436-0F44-8FAE-644B562C1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033" y="1455636"/>
            <a:ext cx="767080" cy="958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4BB79A-92A3-FE4D-96EE-5B3E87C1C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217" y="356985"/>
            <a:ext cx="754380" cy="9429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C0F607-9A38-6143-B125-C9219840BD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177" y="3698876"/>
            <a:ext cx="864235" cy="10802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5CFC88-9626-7E41-9BBB-8BA78583B0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469" y="2570163"/>
            <a:ext cx="789940" cy="9874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454FE5-1A47-C542-90EF-E40EA7BB2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172" y="1485900"/>
            <a:ext cx="773240" cy="9429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2D00DA6-98C9-C546-AFD0-F452BA43FC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229" y="275452"/>
            <a:ext cx="715183" cy="10754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32C610-7091-1C42-92E4-B2FAAB7C91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2867" y="332675"/>
            <a:ext cx="659410" cy="9915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39EE2E6-00DC-ED4A-8594-934C5F50959D}"/>
              </a:ext>
            </a:extLst>
          </p:cNvPr>
          <p:cNvSpPr txBox="1"/>
          <p:nvPr/>
        </p:nvSpPr>
        <p:spPr>
          <a:xfrm>
            <a:off x="1331881" y="459240"/>
            <a:ext cx="1999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Carla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Chibwesha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, MD, MSc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2009-2012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Cervical cancer screening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Professor, UNC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944697-2A93-9F4B-AF2C-E559CC7B1CCF}"/>
              </a:ext>
            </a:extLst>
          </p:cNvPr>
          <p:cNvSpPr txBox="1"/>
          <p:nvPr/>
        </p:nvSpPr>
        <p:spPr>
          <a:xfrm>
            <a:off x="1356737" y="1617008"/>
            <a:ext cx="194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Yvonne Butler, MD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2011-2012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motherhood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Consultant, Mayo Clinic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E7E8E8-11F5-0747-BCE6-279B2424742A}"/>
              </a:ext>
            </a:extLst>
          </p:cNvPr>
          <p:cNvSpPr txBox="1"/>
          <p:nvPr/>
        </p:nvSpPr>
        <p:spPr>
          <a:xfrm>
            <a:off x="1331881" y="2702738"/>
            <a:ext cx="194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Nancy Hancock, MD, MPH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2013-2015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planning services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practice, NC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4B7AD7-1A6E-9B47-BD6F-ED100C8B4338}"/>
              </a:ext>
            </a:extLst>
          </p:cNvPr>
          <p:cNvSpPr txBox="1"/>
          <p:nvPr/>
        </p:nvSpPr>
        <p:spPr>
          <a:xfrm>
            <a:off x="1356737" y="3809751"/>
            <a:ext cx="194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Dawn Kopp, MD, MPH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2014-2016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Obstetric fistula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practice, WA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8742C7-E3B4-8E48-8B62-3E2199F3B28D}"/>
              </a:ext>
            </a:extLst>
          </p:cNvPr>
          <p:cNvSpPr txBox="1"/>
          <p:nvPr/>
        </p:nvSpPr>
        <p:spPr>
          <a:xfrm>
            <a:off x="4161405" y="455903"/>
            <a:ext cx="194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Marcela Castillo, MD, MSCR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2014-2017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Preterm birth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Professor, UT-Austin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37A65B-9B91-5C46-B065-CA92046C0507}"/>
              </a:ext>
            </a:extLst>
          </p:cNvPr>
          <p:cNvSpPr txBox="1"/>
          <p:nvPr/>
        </p:nvSpPr>
        <p:spPr>
          <a:xfrm>
            <a:off x="4184130" y="1603444"/>
            <a:ext cx="194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Catherine Ford MD, MPH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2015-2017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infant diagnosis of HIV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Professor, UIC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BB0F6E-4605-9545-A71A-D183BCDE0716}"/>
              </a:ext>
            </a:extLst>
          </p:cNvPr>
          <p:cNvSpPr txBox="1"/>
          <p:nvPr/>
        </p:nvSpPr>
        <p:spPr>
          <a:xfrm>
            <a:off x="4197541" y="2681232"/>
            <a:ext cx="1977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Nurain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Fuseini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, MD, MSCR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2015-2017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Immunology of pregnancy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practice, NJ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495C05-C926-BB41-997D-850749682EF6}"/>
              </a:ext>
            </a:extLst>
          </p:cNvPr>
          <p:cNvSpPr txBox="1"/>
          <p:nvPr/>
        </p:nvSpPr>
        <p:spPr>
          <a:xfrm>
            <a:off x="4251566" y="3809751"/>
            <a:ext cx="194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Joni Price, MD, MPH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2015-2017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Preterm birth &amp; HIV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Professor, UNC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90F3B4-DD96-AC4F-AA93-AA0A10F6971D}"/>
              </a:ext>
            </a:extLst>
          </p:cNvPr>
          <p:cNvSpPr txBox="1"/>
          <p:nvPr/>
        </p:nvSpPr>
        <p:spPr>
          <a:xfrm>
            <a:off x="7154181" y="397585"/>
            <a:ext cx="212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Leeya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Pinder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, MD, MPH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2016-2018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Breast cancer screening</a:t>
            </a:r>
          </a:p>
          <a:p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Gyn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fellowship, UW (2018)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45D4D4-9DE2-E241-A910-28A0FA64D344}"/>
              </a:ext>
            </a:extLst>
          </p:cNvPr>
          <p:cNvSpPr txBox="1"/>
          <p:nvPr/>
        </p:nvSpPr>
        <p:spPr>
          <a:xfrm>
            <a:off x="7222687" y="1540064"/>
            <a:ext cx="19497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Kartik Venkatesh, MD, PhD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2017-current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Predictive algorithms for PTB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MFM-Global Health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fellowship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9286B3-BA88-EF46-826C-41E1E6089198}"/>
              </a:ext>
            </a:extLst>
          </p:cNvPr>
          <p:cNvSpPr txBox="1"/>
          <p:nvPr/>
        </p:nvSpPr>
        <p:spPr>
          <a:xfrm>
            <a:off x="7213735" y="2685912"/>
            <a:ext cx="1949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Alan Rosenbaum, MD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2018 -current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U/S for low-resource settings</a:t>
            </a:r>
          </a:p>
        </p:txBody>
      </p:sp>
      <p:pic>
        <p:nvPicPr>
          <p:cNvPr id="38" name="Picture 4" descr="image1">
            <a:extLst>
              <a:ext uri="{FF2B5EF4-FFF2-40B4-BE49-F238E27FC236}">
                <a16:creationId xmlns:a16="http://schemas.microsoft.com/office/drawing/2014/main" id="{9675CBC7-CBB5-2048-9828-89B18C672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84" y="3958577"/>
            <a:ext cx="2469106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FD7733-C098-0441-800C-62103E78DB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6151" y="2577256"/>
            <a:ext cx="656126" cy="98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71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58563" y="392353"/>
            <a:ext cx="820924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/>
                <a:cs typeface="Arial"/>
              </a:rPr>
              <a:t>UJMT Fogarty Global health Fellows Program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58563" y="1114428"/>
            <a:ext cx="7841776" cy="38359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/>
            <a:r>
              <a:rPr lang="en-US" sz="1800" dirty="0">
                <a:latin typeface="Arial"/>
                <a:ea typeface="ＭＳ Ｐゴシック" charset="-128"/>
                <a:cs typeface="Arial"/>
              </a:rPr>
              <a:t>Supports a 12-month attachment to an approved site</a:t>
            </a:r>
          </a:p>
          <a:p>
            <a:pPr marL="385763" indent="-385763"/>
            <a:r>
              <a:rPr lang="en-US" sz="1800" dirty="0">
                <a:latin typeface="Arial"/>
                <a:ea typeface="ＭＳ Ｐゴシック" charset="-128"/>
                <a:cs typeface="Arial"/>
              </a:rPr>
              <a:t>Research-focused program</a:t>
            </a:r>
          </a:p>
          <a:p>
            <a:pPr marL="785813" lvl="1" indent="-385763"/>
            <a:r>
              <a:rPr lang="en-US" sz="1400" dirty="0">
                <a:latin typeface="Arial"/>
                <a:ea typeface="ＭＳ Ｐゴシック" charset="-128"/>
                <a:cs typeface="Arial"/>
              </a:rPr>
              <a:t>80% of activity during fellowship must be research-related</a:t>
            </a:r>
          </a:p>
          <a:p>
            <a:pPr marL="785813" lvl="1" indent="-385763"/>
            <a:r>
              <a:rPr lang="en-US" sz="1400" dirty="0">
                <a:latin typeface="Arial"/>
                <a:ea typeface="ＭＳ Ｐゴシック" charset="-128"/>
                <a:cs typeface="Arial"/>
              </a:rPr>
              <a:t>Application requires project proposal</a:t>
            </a:r>
          </a:p>
          <a:p>
            <a:pPr marL="385763" indent="-385763"/>
            <a:r>
              <a:rPr lang="en-US" sz="1800" dirty="0">
                <a:latin typeface="Arial"/>
                <a:ea typeface="ＭＳ Ｐゴシック" charset="-128"/>
                <a:cs typeface="Arial"/>
              </a:rPr>
              <a:t>Strong emphasis on mentorship</a:t>
            </a:r>
          </a:p>
          <a:p>
            <a:pPr marL="785813" lvl="1" indent="-385763"/>
            <a:r>
              <a:rPr lang="en-US" sz="1400" dirty="0">
                <a:latin typeface="Arial"/>
                <a:ea typeface="ＭＳ Ｐゴシック" charset="-128"/>
                <a:cs typeface="Arial"/>
              </a:rPr>
              <a:t>Requires commitment from US and international mentors</a:t>
            </a:r>
          </a:p>
          <a:p>
            <a:pPr marL="385763" indent="-385763"/>
            <a:r>
              <a:rPr lang="en-US" sz="1800" dirty="0">
                <a:latin typeface="Arial"/>
                <a:ea typeface="ＭＳ Ｐゴシック" charset="-128"/>
                <a:cs typeface="Arial"/>
              </a:rPr>
              <a:t>Two funding levels </a:t>
            </a:r>
            <a:r>
              <a:rPr lang="mr-IN" sz="1800" dirty="0">
                <a:latin typeface="Arial"/>
                <a:ea typeface="ＭＳ Ｐゴシック" charset="-128"/>
                <a:cs typeface="Arial"/>
              </a:rPr>
              <a:t>–</a:t>
            </a:r>
            <a:r>
              <a:rPr lang="en-US" sz="1800" dirty="0">
                <a:latin typeface="Arial"/>
                <a:ea typeface="ＭＳ Ｐゴシック" charset="-128"/>
                <a:cs typeface="Arial"/>
              </a:rPr>
              <a:t> doctoral and postdoctoral</a:t>
            </a:r>
            <a:endParaRPr lang="en-US" sz="1400" dirty="0">
              <a:latin typeface="Arial"/>
              <a:ea typeface="ＭＳ Ｐゴシック" charset="-128"/>
              <a:cs typeface="Arial"/>
            </a:endParaRPr>
          </a:p>
          <a:p>
            <a:pPr marL="385763" indent="-385763"/>
            <a:r>
              <a:rPr lang="en-US" sz="1800" dirty="0">
                <a:latin typeface="Arial"/>
                <a:ea typeface="ＭＳ Ｐゴシック" charset="-128"/>
                <a:cs typeface="Arial"/>
              </a:rPr>
              <a:t>Fellowship packages includes</a:t>
            </a:r>
          </a:p>
          <a:p>
            <a:pPr marL="801688" lvl="1" indent="-401638"/>
            <a:r>
              <a:rPr lang="en-US" sz="1400" dirty="0">
                <a:latin typeface="Arial"/>
                <a:ea typeface="ＭＳ Ｐゴシック" charset="-128"/>
                <a:cs typeface="Arial"/>
              </a:rPr>
              <a:t>Stipend: based on NRSA </a:t>
            </a:r>
            <a:r>
              <a:rPr lang="en-US" sz="1400" dirty="0" err="1">
                <a:latin typeface="Arial"/>
                <a:ea typeface="ＭＳ Ｐゴシック" charset="-128"/>
                <a:cs typeface="Arial"/>
              </a:rPr>
              <a:t>payscales</a:t>
            </a:r>
            <a:endParaRPr lang="en-US" sz="1400" dirty="0">
              <a:latin typeface="Arial"/>
              <a:ea typeface="ＭＳ Ｐゴシック" charset="-128"/>
              <a:cs typeface="Arial"/>
            </a:endParaRPr>
          </a:p>
          <a:p>
            <a:pPr marL="801688" lvl="1" indent="-401638"/>
            <a:r>
              <a:rPr lang="en-US" sz="1400" dirty="0">
                <a:latin typeface="Arial"/>
                <a:ea typeface="ＭＳ Ｐゴシック" charset="-128"/>
                <a:cs typeface="Arial"/>
              </a:rPr>
              <a:t>Research funding: $7,000 for doctoral students, $10,000 for postdocs</a:t>
            </a:r>
          </a:p>
          <a:p>
            <a:pPr marL="801688" lvl="1" indent="-401638"/>
            <a:r>
              <a:rPr lang="en-US" sz="1400" dirty="0">
                <a:latin typeface="Arial"/>
                <a:ea typeface="ＭＳ Ｐゴシック" charset="-128"/>
                <a:cs typeface="Arial"/>
              </a:rPr>
              <a:t>Health insurance, evacuation insurance</a:t>
            </a:r>
          </a:p>
          <a:p>
            <a:pPr marL="801688" lvl="1" indent="-401638"/>
            <a:r>
              <a:rPr lang="en-US" sz="1400" dirty="0">
                <a:latin typeface="Arial"/>
                <a:ea typeface="ＭＳ Ｐゴシック" charset="-128"/>
                <a:cs typeface="Arial"/>
              </a:rPr>
              <a:t>Travel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51B38B-E140-CC47-8E72-A84836F7A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832" y="4021120"/>
            <a:ext cx="1916507" cy="92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407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60508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7037" y="0"/>
            <a:ext cx="6877878" cy="51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76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Progress5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49" y="0"/>
            <a:ext cx="726319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8889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SC_43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602" y="0"/>
            <a:ext cx="773423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2456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271" y="209160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Health indicators: Zambia vs. US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451334"/>
              </p:ext>
            </p:extLst>
          </p:nvPr>
        </p:nvGraphicFramePr>
        <p:xfrm>
          <a:off x="424543" y="1378106"/>
          <a:ext cx="8309429" cy="3034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94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Zambia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Total population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14 mil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318 mil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Adult life expectancy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at birth, </a:t>
                      </a:r>
                      <a:r>
                        <a:rPr lang="en-US" sz="1600" baseline="0" dirty="0" err="1">
                          <a:latin typeface="Arial"/>
                          <a:cs typeface="Arial"/>
                        </a:rPr>
                        <a:t>yrs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29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Maternal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mortality per 100,000 live births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315.1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18.5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Maternal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mortality, lifetime risk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in 37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in 2400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HIV prevalence,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15-49 year olds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12.7%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30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Estimated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number women living with HIV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490,000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310,000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08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Cervical cancer incidence per 100,000 women per year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8.1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Physicians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per 1,000 population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0.06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2.67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59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14EF73-E7AF-F04E-8156-F9548D19A010}"/>
              </a:ext>
            </a:extLst>
          </p:cNvPr>
          <p:cNvSpPr/>
          <p:nvPr/>
        </p:nvSpPr>
        <p:spPr>
          <a:xfrm>
            <a:off x="1744717" y="2149867"/>
            <a:ext cx="5691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Why is there such disparity?</a:t>
            </a:r>
          </a:p>
        </p:txBody>
      </p:sp>
    </p:spTree>
    <p:extLst>
      <p:ext uri="{BB962C8B-B14F-4D97-AF65-F5344CB8AC3E}">
        <p14:creationId xmlns:p14="http://schemas.microsoft.com/office/powerpoint/2010/main" val="39807571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13814</TotalTime>
  <Words>2043</Words>
  <Application>Microsoft Office PowerPoint</Application>
  <PresentationFormat>On-screen Show (16:9)</PresentationFormat>
  <Paragraphs>503</Paragraphs>
  <Slides>57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57</vt:i4>
      </vt:variant>
    </vt:vector>
  </HeadingPairs>
  <TitlesOfParts>
    <vt:vector size="72" baseType="lpstr">
      <vt:lpstr>ＭＳ Ｐゴシック</vt:lpstr>
      <vt:lpstr>Apple Symbols</vt:lpstr>
      <vt:lpstr>AppleSymbols</vt:lpstr>
      <vt:lpstr>Arial</vt:lpstr>
      <vt:lpstr>Calibri</vt:lpstr>
      <vt:lpstr>Calibri Light</vt:lpstr>
      <vt:lpstr>Cambria</vt:lpstr>
      <vt:lpstr>ÇlÇr ñæí©</vt:lpstr>
      <vt:lpstr>Helvetica</vt:lpstr>
      <vt:lpstr>Lucida Grande</vt:lpstr>
      <vt:lpstr>Mangal</vt:lpstr>
      <vt:lpstr>Tahoma</vt:lpstr>
      <vt:lpstr>Times New Roman</vt:lpstr>
      <vt:lpstr>Wingdings</vt:lpstr>
      <vt:lpstr>Office Theme</vt:lpstr>
      <vt:lpstr>Global Women’s Health   – an Ob-Gyn’s experience – </vt:lpstr>
      <vt:lpstr>PowerPoint Presentation</vt:lpstr>
      <vt:lpstr>PowerPoint Presentation</vt:lpstr>
      <vt:lpstr>Economy</vt:lpstr>
      <vt:lpstr>PowerPoint Presentation</vt:lpstr>
      <vt:lpstr>PowerPoint Presentation</vt:lpstr>
      <vt:lpstr>PowerPoint Presentation</vt:lpstr>
      <vt:lpstr>Health indicators: Zambia vs.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Mother-to-child transmission in the absence of intervention</vt:lpstr>
      <vt:lpstr>PowerPoint Presentation</vt:lpstr>
      <vt:lpstr>PowerPoint Presentation</vt:lpstr>
      <vt:lpstr>PowerPoint Presentation</vt:lpstr>
      <vt:lpstr>Why is pediatric AIDS so difficult to eliminate in settings like Zambia?</vt:lpstr>
      <vt:lpstr>PowerPoint Presentation</vt:lpstr>
      <vt:lpstr>PowerPoint Presentation</vt:lpstr>
      <vt:lpstr>Health system inefficiencies negatively affect population-level outcomes</vt:lpstr>
      <vt:lpstr>PEARL Study: Developing evaluation metrics for PMTCT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dyad approach to combination HIV prevention during pregnancy in Zambia &amp; Malawi</vt:lpstr>
      <vt:lpstr>PowerPoint Presentation</vt:lpstr>
      <vt:lpstr>PowerPoint Presentation</vt:lpstr>
      <vt:lpstr>Considerations for global health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Chi</dc:creator>
  <cp:lastModifiedBy>Crews, Rawley</cp:lastModifiedBy>
  <cp:revision>312</cp:revision>
  <dcterms:created xsi:type="dcterms:W3CDTF">2017-05-21T01:53:27Z</dcterms:created>
  <dcterms:modified xsi:type="dcterms:W3CDTF">2018-10-17T18:04:23Z</dcterms:modified>
</cp:coreProperties>
</file>