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2" r:id="rId6"/>
    <p:sldId id="264" r:id="rId7"/>
    <p:sldId id="265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4E214-D810-43A5-BEF4-C94CB388FF3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63AD044-E454-4F46-AD31-8E845DE056F6}">
      <dgm:prSet/>
      <dgm:spPr/>
      <dgm:t>
        <a:bodyPr/>
        <a:lstStyle/>
        <a:p>
          <a:r>
            <a:rPr lang="en-US"/>
            <a:t>The CAPP requires CMEP’s authorization prior to the assessment. CMEP will review the request and provide authorization via email to the referring child welfare worker and CAPP Provider. </a:t>
          </a:r>
        </a:p>
      </dgm:t>
    </dgm:pt>
    <dgm:pt modelId="{2915C8DF-C8E6-4DAD-91E1-2094F7A86A09}" type="parTrans" cxnId="{9D04F900-4CA8-45D2-93B4-4DFB25E01EC3}">
      <dgm:prSet/>
      <dgm:spPr/>
      <dgm:t>
        <a:bodyPr/>
        <a:lstStyle/>
        <a:p>
          <a:endParaRPr lang="en-US"/>
        </a:p>
      </dgm:t>
    </dgm:pt>
    <dgm:pt modelId="{4D029395-4CDB-40C6-B93F-2F31B8B4F3C5}" type="sibTrans" cxnId="{9D04F900-4CA8-45D2-93B4-4DFB25E01EC3}">
      <dgm:prSet/>
      <dgm:spPr/>
      <dgm:t>
        <a:bodyPr/>
        <a:lstStyle/>
        <a:p>
          <a:endParaRPr lang="en-US"/>
        </a:p>
      </dgm:t>
    </dgm:pt>
    <dgm:pt modelId="{69F46B38-B6CB-447C-8D4A-C3E45C09BC0F}">
      <dgm:prSet/>
      <dgm:spPr/>
      <dgm:t>
        <a:bodyPr/>
        <a:lstStyle/>
        <a:p>
          <a:r>
            <a:rPr lang="en-US"/>
            <a:t>Once the authorization has been received, the child welfare worker and CAPP Provider can coordinate scheduling of the assessment. </a:t>
          </a:r>
        </a:p>
      </dgm:t>
    </dgm:pt>
    <dgm:pt modelId="{CB198B1D-A50F-44AC-AF1E-ABCE2590C59C}" type="parTrans" cxnId="{1D0F014E-6CBE-4921-91AB-61C19EF6A68B}">
      <dgm:prSet/>
      <dgm:spPr/>
      <dgm:t>
        <a:bodyPr/>
        <a:lstStyle/>
        <a:p>
          <a:endParaRPr lang="en-US"/>
        </a:p>
      </dgm:t>
    </dgm:pt>
    <dgm:pt modelId="{997CB187-8936-4BF2-9930-372BE30E157B}" type="sibTrans" cxnId="{1D0F014E-6CBE-4921-91AB-61C19EF6A68B}">
      <dgm:prSet/>
      <dgm:spPr/>
      <dgm:t>
        <a:bodyPr/>
        <a:lstStyle/>
        <a:p>
          <a:endParaRPr lang="en-US"/>
        </a:p>
      </dgm:t>
    </dgm:pt>
    <dgm:pt modelId="{2C811157-0002-4A3D-BF0C-814AB415C254}">
      <dgm:prSet/>
      <dgm:spPr/>
      <dgm:t>
        <a:bodyPr/>
        <a:lstStyle/>
        <a:p>
          <a:r>
            <a:rPr lang="en-US"/>
            <a:t>The CAPP Provider will send the completed CMEP CAPP Report to the child welfare worker no later than two weeks post date of service. </a:t>
          </a:r>
        </a:p>
      </dgm:t>
    </dgm:pt>
    <dgm:pt modelId="{93A97DC3-EE3F-4EAA-B601-7EEA1BC9D126}" type="parTrans" cxnId="{23CC7A60-606D-49E5-9341-36BDCEE780C2}">
      <dgm:prSet/>
      <dgm:spPr/>
      <dgm:t>
        <a:bodyPr/>
        <a:lstStyle/>
        <a:p>
          <a:endParaRPr lang="en-US"/>
        </a:p>
      </dgm:t>
    </dgm:pt>
    <dgm:pt modelId="{30EEF0FF-00A7-4B31-90D5-2298CC7C6A4B}" type="sibTrans" cxnId="{23CC7A60-606D-49E5-9341-36BDCEE780C2}">
      <dgm:prSet/>
      <dgm:spPr/>
      <dgm:t>
        <a:bodyPr/>
        <a:lstStyle/>
        <a:p>
          <a:endParaRPr lang="en-US"/>
        </a:p>
      </dgm:t>
    </dgm:pt>
    <dgm:pt modelId="{A1ED4793-CF54-4C19-A543-C11E347DE333}" type="pres">
      <dgm:prSet presAssocID="{A624E214-D810-43A5-BEF4-C94CB388FF3A}" presName="root" presStyleCnt="0">
        <dgm:presLayoutVars>
          <dgm:dir/>
          <dgm:resizeHandles val="exact"/>
        </dgm:presLayoutVars>
      </dgm:prSet>
      <dgm:spPr/>
    </dgm:pt>
    <dgm:pt modelId="{C2054628-02B9-4189-9D98-DF7F8A182A0C}" type="pres">
      <dgm:prSet presAssocID="{763AD044-E454-4F46-AD31-8E845DE056F6}" presName="compNode" presStyleCnt="0"/>
      <dgm:spPr/>
    </dgm:pt>
    <dgm:pt modelId="{7E9FBEB0-4C5C-432D-B101-BE30B5B37774}" type="pres">
      <dgm:prSet presAssocID="{763AD044-E454-4F46-AD31-8E845DE056F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B1B1F050-CB2C-4F52-8A16-9961597E1868}" type="pres">
      <dgm:prSet presAssocID="{763AD044-E454-4F46-AD31-8E845DE056F6}" presName="spaceRect" presStyleCnt="0"/>
      <dgm:spPr/>
    </dgm:pt>
    <dgm:pt modelId="{78942A63-4D6A-4A42-971A-EF711803604B}" type="pres">
      <dgm:prSet presAssocID="{763AD044-E454-4F46-AD31-8E845DE056F6}" presName="textRect" presStyleLbl="revTx" presStyleIdx="0" presStyleCnt="3">
        <dgm:presLayoutVars>
          <dgm:chMax val="1"/>
          <dgm:chPref val="1"/>
        </dgm:presLayoutVars>
      </dgm:prSet>
      <dgm:spPr/>
    </dgm:pt>
    <dgm:pt modelId="{50EFB35B-C6C9-4D02-8F84-9C2320F55ED9}" type="pres">
      <dgm:prSet presAssocID="{4D029395-4CDB-40C6-B93F-2F31B8B4F3C5}" presName="sibTrans" presStyleCnt="0"/>
      <dgm:spPr/>
    </dgm:pt>
    <dgm:pt modelId="{740258F1-0522-40D0-B386-5C9F3AFF61FB}" type="pres">
      <dgm:prSet presAssocID="{69F46B38-B6CB-447C-8D4A-C3E45C09BC0F}" presName="compNode" presStyleCnt="0"/>
      <dgm:spPr/>
    </dgm:pt>
    <dgm:pt modelId="{7E27F5D9-A599-4BB3-9D17-D2996772EE05}" type="pres">
      <dgm:prSet presAssocID="{69F46B38-B6CB-447C-8D4A-C3E45C09BC0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 with solid fill"/>
        </a:ext>
      </dgm:extLst>
    </dgm:pt>
    <dgm:pt modelId="{E85CC647-FF7F-4F17-AF9B-D08E3F030C8F}" type="pres">
      <dgm:prSet presAssocID="{69F46B38-B6CB-447C-8D4A-C3E45C09BC0F}" presName="spaceRect" presStyleCnt="0"/>
      <dgm:spPr/>
    </dgm:pt>
    <dgm:pt modelId="{52598337-B90F-4F3B-B4CC-440F95F98550}" type="pres">
      <dgm:prSet presAssocID="{69F46B38-B6CB-447C-8D4A-C3E45C09BC0F}" presName="textRect" presStyleLbl="revTx" presStyleIdx="1" presStyleCnt="3">
        <dgm:presLayoutVars>
          <dgm:chMax val="1"/>
          <dgm:chPref val="1"/>
        </dgm:presLayoutVars>
      </dgm:prSet>
      <dgm:spPr/>
    </dgm:pt>
    <dgm:pt modelId="{7E614CBA-7E10-46FD-AC7D-6BB45198C593}" type="pres">
      <dgm:prSet presAssocID="{997CB187-8936-4BF2-9930-372BE30E157B}" presName="sibTrans" presStyleCnt="0"/>
      <dgm:spPr/>
    </dgm:pt>
    <dgm:pt modelId="{A3321B10-8241-492E-AD7E-C54DD04B91A1}" type="pres">
      <dgm:prSet presAssocID="{2C811157-0002-4A3D-BF0C-814AB415C254}" presName="compNode" presStyleCnt="0"/>
      <dgm:spPr/>
    </dgm:pt>
    <dgm:pt modelId="{C8F79E17-86A2-4231-A5FF-E35C0712F5BA}" type="pres">
      <dgm:prSet presAssocID="{2C811157-0002-4A3D-BF0C-814AB415C25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chitecture with solid fill"/>
        </a:ext>
      </dgm:extLst>
    </dgm:pt>
    <dgm:pt modelId="{760E46CE-3627-42BE-ADD0-9CB049E9308C}" type="pres">
      <dgm:prSet presAssocID="{2C811157-0002-4A3D-BF0C-814AB415C254}" presName="spaceRect" presStyleCnt="0"/>
      <dgm:spPr/>
    </dgm:pt>
    <dgm:pt modelId="{B9496AFA-B16A-4586-A508-59EAB488BCDB}" type="pres">
      <dgm:prSet presAssocID="{2C811157-0002-4A3D-BF0C-814AB415C25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D04F900-4CA8-45D2-93B4-4DFB25E01EC3}" srcId="{A624E214-D810-43A5-BEF4-C94CB388FF3A}" destId="{763AD044-E454-4F46-AD31-8E845DE056F6}" srcOrd="0" destOrd="0" parTransId="{2915C8DF-C8E6-4DAD-91E1-2094F7A86A09}" sibTransId="{4D029395-4CDB-40C6-B93F-2F31B8B4F3C5}"/>
    <dgm:cxn modelId="{3314EA38-D26D-4690-BFD6-B4501AD0CD0B}" type="presOf" srcId="{69F46B38-B6CB-447C-8D4A-C3E45C09BC0F}" destId="{52598337-B90F-4F3B-B4CC-440F95F98550}" srcOrd="0" destOrd="0" presId="urn:microsoft.com/office/officeart/2018/2/layout/IconLabelList"/>
    <dgm:cxn modelId="{23CC7A60-606D-49E5-9341-36BDCEE780C2}" srcId="{A624E214-D810-43A5-BEF4-C94CB388FF3A}" destId="{2C811157-0002-4A3D-BF0C-814AB415C254}" srcOrd="2" destOrd="0" parTransId="{93A97DC3-EE3F-4EAA-B601-7EEA1BC9D126}" sibTransId="{30EEF0FF-00A7-4B31-90D5-2298CC7C6A4B}"/>
    <dgm:cxn modelId="{912D7F62-65A8-47E8-AB86-A541A449FDED}" type="presOf" srcId="{2C811157-0002-4A3D-BF0C-814AB415C254}" destId="{B9496AFA-B16A-4586-A508-59EAB488BCDB}" srcOrd="0" destOrd="0" presId="urn:microsoft.com/office/officeart/2018/2/layout/IconLabelList"/>
    <dgm:cxn modelId="{81AE1064-6A13-42C2-8FC1-6F90D947FE14}" type="presOf" srcId="{A624E214-D810-43A5-BEF4-C94CB388FF3A}" destId="{A1ED4793-CF54-4C19-A543-C11E347DE333}" srcOrd="0" destOrd="0" presId="urn:microsoft.com/office/officeart/2018/2/layout/IconLabelList"/>
    <dgm:cxn modelId="{1D0F014E-6CBE-4921-91AB-61C19EF6A68B}" srcId="{A624E214-D810-43A5-BEF4-C94CB388FF3A}" destId="{69F46B38-B6CB-447C-8D4A-C3E45C09BC0F}" srcOrd="1" destOrd="0" parTransId="{CB198B1D-A50F-44AC-AF1E-ABCE2590C59C}" sibTransId="{997CB187-8936-4BF2-9930-372BE30E157B}"/>
    <dgm:cxn modelId="{33DDA859-FBDD-4E41-A1A1-645A4CB24636}" type="presOf" srcId="{763AD044-E454-4F46-AD31-8E845DE056F6}" destId="{78942A63-4D6A-4A42-971A-EF711803604B}" srcOrd="0" destOrd="0" presId="urn:microsoft.com/office/officeart/2018/2/layout/IconLabelList"/>
    <dgm:cxn modelId="{AA850008-27EC-4CB5-9D54-063D12230377}" type="presParOf" srcId="{A1ED4793-CF54-4C19-A543-C11E347DE333}" destId="{C2054628-02B9-4189-9D98-DF7F8A182A0C}" srcOrd="0" destOrd="0" presId="urn:microsoft.com/office/officeart/2018/2/layout/IconLabelList"/>
    <dgm:cxn modelId="{23C48C2A-5A38-49BA-9B8D-6A6BAD2682B8}" type="presParOf" srcId="{C2054628-02B9-4189-9D98-DF7F8A182A0C}" destId="{7E9FBEB0-4C5C-432D-B101-BE30B5B37774}" srcOrd="0" destOrd="0" presId="urn:microsoft.com/office/officeart/2018/2/layout/IconLabelList"/>
    <dgm:cxn modelId="{424B9B60-0F24-4988-8B26-461466956423}" type="presParOf" srcId="{C2054628-02B9-4189-9D98-DF7F8A182A0C}" destId="{B1B1F050-CB2C-4F52-8A16-9961597E1868}" srcOrd="1" destOrd="0" presId="urn:microsoft.com/office/officeart/2018/2/layout/IconLabelList"/>
    <dgm:cxn modelId="{CF9FC879-564F-4C27-B754-FE802014B28E}" type="presParOf" srcId="{C2054628-02B9-4189-9D98-DF7F8A182A0C}" destId="{78942A63-4D6A-4A42-971A-EF711803604B}" srcOrd="2" destOrd="0" presId="urn:microsoft.com/office/officeart/2018/2/layout/IconLabelList"/>
    <dgm:cxn modelId="{2559A912-892F-41F7-B7C8-6C66F5FE61D3}" type="presParOf" srcId="{A1ED4793-CF54-4C19-A543-C11E347DE333}" destId="{50EFB35B-C6C9-4D02-8F84-9C2320F55ED9}" srcOrd="1" destOrd="0" presId="urn:microsoft.com/office/officeart/2018/2/layout/IconLabelList"/>
    <dgm:cxn modelId="{EE281489-B96B-48CB-9EA7-71B999EC8D13}" type="presParOf" srcId="{A1ED4793-CF54-4C19-A543-C11E347DE333}" destId="{740258F1-0522-40D0-B386-5C9F3AFF61FB}" srcOrd="2" destOrd="0" presId="urn:microsoft.com/office/officeart/2018/2/layout/IconLabelList"/>
    <dgm:cxn modelId="{ADE5A3CC-0902-404D-B504-85711BFAEA8C}" type="presParOf" srcId="{740258F1-0522-40D0-B386-5C9F3AFF61FB}" destId="{7E27F5D9-A599-4BB3-9D17-D2996772EE05}" srcOrd="0" destOrd="0" presId="urn:microsoft.com/office/officeart/2018/2/layout/IconLabelList"/>
    <dgm:cxn modelId="{ED960836-B9B6-490C-ABDE-30F963DDF995}" type="presParOf" srcId="{740258F1-0522-40D0-B386-5C9F3AFF61FB}" destId="{E85CC647-FF7F-4F17-AF9B-D08E3F030C8F}" srcOrd="1" destOrd="0" presId="urn:microsoft.com/office/officeart/2018/2/layout/IconLabelList"/>
    <dgm:cxn modelId="{A2B7EB6F-3B3D-4107-964F-35BB71452360}" type="presParOf" srcId="{740258F1-0522-40D0-B386-5C9F3AFF61FB}" destId="{52598337-B90F-4F3B-B4CC-440F95F98550}" srcOrd="2" destOrd="0" presId="urn:microsoft.com/office/officeart/2018/2/layout/IconLabelList"/>
    <dgm:cxn modelId="{7929D276-1755-4AEC-B339-C1DDB9CB396A}" type="presParOf" srcId="{A1ED4793-CF54-4C19-A543-C11E347DE333}" destId="{7E614CBA-7E10-46FD-AC7D-6BB45198C593}" srcOrd="3" destOrd="0" presId="urn:microsoft.com/office/officeart/2018/2/layout/IconLabelList"/>
    <dgm:cxn modelId="{FEB874AB-C98B-4CEF-8778-04D863B46F77}" type="presParOf" srcId="{A1ED4793-CF54-4C19-A543-C11E347DE333}" destId="{A3321B10-8241-492E-AD7E-C54DD04B91A1}" srcOrd="4" destOrd="0" presId="urn:microsoft.com/office/officeart/2018/2/layout/IconLabelList"/>
    <dgm:cxn modelId="{98344E33-F67C-48B6-ACD9-4753FEE25CC0}" type="presParOf" srcId="{A3321B10-8241-492E-AD7E-C54DD04B91A1}" destId="{C8F79E17-86A2-4231-A5FF-E35C0712F5BA}" srcOrd="0" destOrd="0" presId="urn:microsoft.com/office/officeart/2018/2/layout/IconLabelList"/>
    <dgm:cxn modelId="{084BBABB-F8FF-4DAE-ABA3-23B27F8C65D8}" type="presParOf" srcId="{A3321B10-8241-492E-AD7E-C54DD04B91A1}" destId="{760E46CE-3627-42BE-ADD0-9CB049E9308C}" srcOrd="1" destOrd="0" presId="urn:microsoft.com/office/officeart/2018/2/layout/IconLabelList"/>
    <dgm:cxn modelId="{5A4F0E94-F316-472F-B650-FBDE339D5396}" type="presParOf" srcId="{A3321B10-8241-492E-AD7E-C54DD04B91A1}" destId="{B9496AFA-B16A-4586-A508-59EAB488BCD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FBEB0-4C5C-432D-B101-BE30B5B37774}">
      <dsp:nvSpPr>
        <dsp:cNvPr id="0" name=""/>
        <dsp:cNvSpPr/>
      </dsp:nvSpPr>
      <dsp:spPr>
        <a:xfrm>
          <a:off x="947201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42A63-4D6A-4A42-971A-EF711803604B}">
      <dsp:nvSpPr>
        <dsp:cNvPr id="0" name=""/>
        <dsp:cNvSpPr/>
      </dsp:nvSpPr>
      <dsp:spPr>
        <a:xfrm>
          <a:off x="59990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The CAPP requires CMEP’s authorization prior to the assessment. CMEP will review the request and provide authorization via email to the referring child welfare worker and CAPP Provider. </a:t>
          </a:r>
        </a:p>
      </dsp:txBody>
      <dsp:txXfrm>
        <a:off x="59990" y="2402242"/>
        <a:ext cx="3226223" cy="720000"/>
      </dsp:txXfrm>
    </dsp:sp>
    <dsp:sp modelId="{7E27F5D9-A599-4BB3-9D17-D2996772EE05}">
      <dsp:nvSpPr>
        <dsp:cNvPr id="0" name=""/>
        <dsp:cNvSpPr/>
      </dsp:nvSpPr>
      <dsp:spPr>
        <a:xfrm>
          <a:off x="4738014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98337-B90F-4F3B-B4CC-440F95F98550}">
      <dsp:nvSpPr>
        <dsp:cNvPr id="0" name=""/>
        <dsp:cNvSpPr/>
      </dsp:nvSpPr>
      <dsp:spPr>
        <a:xfrm>
          <a:off x="3850802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Once the authorization has been received, the child welfare worker and CAPP Provider can coordinate scheduling of the assessment. </a:t>
          </a:r>
        </a:p>
      </dsp:txBody>
      <dsp:txXfrm>
        <a:off x="3850802" y="2402242"/>
        <a:ext cx="3226223" cy="720000"/>
      </dsp:txXfrm>
    </dsp:sp>
    <dsp:sp modelId="{C8F79E17-86A2-4231-A5FF-E35C0712F5BA}">
      <dsp:nvSpPr>
        <dsp:cNvPr id="0" name=""/>
        <dsp:cNvSpPr/>
      </dsp:nvSpPr>
      <dsp:spPr>
        <a:xfrm>
          <a:off x="8528826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96AFA-B16A-4586-A508-59EAB488BCDB}">
      <dsp:nvSpPr>
        <dsp:cNvPr id="0" name=""/>
        <dsp:cNvSpPr/>
      </dsp:nvSpPr>
      <dsp:spPr>
        <a:xfrm>
          <a:off x="7641615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The CAPP Provider will send the completed CMEP CAPP Report to the child welfare worker no later than two weeks post date of service. </a:t>
          </a:r>
        </a:p>
      </dsp:txBody>
      <dsp:txXfrm>
        <a:off x="7641615" y="2402242"/>
        <a:ext cx="3226223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BC-D819-5ED2-D7BA-42FBC1B8B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81864-1B31-C4A5-805F-C3747ED9C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A1B03-FB34-D808-9148-C19A08A4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6E86F-54E6-9494-7951-1304ECEE4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C5EB-05B4-FCF7-6412-25ED5E8C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6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2BC15-B379-C7C3-C8F7-1C5754CC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7F250-1CEC-11D9-0EDB-FC1AA65CA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F7A69-797B-DEA2-2200-B00982435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2F26B-6738-C2C3-7830-D90F7ACB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A7936-E212-66B1-A97F-B7B92A92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2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318A84-B75E-933B-8A80-437070F28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B781D-CC39-1AE9-1112-FC95EB248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5DB07-4CDE-E109-9336-E2459D429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14F1C-1B68-084F-BEC8-0DBC0B8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CA4B1-9D96-DFBD-6C6A-75886BE6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6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6DB61-99FE-9A45-A2B4-E3CB278E0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3E5F-6A68-20DA-7A74-5F1B6D613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93922-41EB-176F-73EA-3037449D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ED574-7324-A07D-98C5-D8D60FFA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93722-F3B9-55A1-4998-A243CEAF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7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DD59-6F24-D870-E055-31B4442B0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D8389-A00F-45F1-EE20-A5A6A818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5D54B-1CCA-9940-6E19-CAF11C08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F62C-12E0-69D0-F3AA-3FB7C0B5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97282-D400-DB96-5D48-A13436BF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5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8AE45-BC9D-9D99-28C5-C70F041C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D3E4C-988D-EC6A-EB3D-460A04D26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3019A-1F64-7E5D-639C-D877C3868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1B4C8-9A02-6F28-CFC0-E5240277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F8F1B-7D36-1075-200C-CAFA4CF3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80975-268E-5256-78DA-A116D079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10CF-4124-21FF-7BF0-AB45392ED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432EA-4620-10CB-5BDE-3D16B701C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DFDF1-0BF2-932A-DDB8-B750AE43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276E1-DEF0-9C13-3CF7-724E20B7E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E58D8-482F-E50B-4DC1-810561CB0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04728-3D0C-08FC-D047-6521A58D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D4940-0F8D-3F27-EA7B-E3EA3152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84640-6EB1-3A64-3FC3-769EB768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7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79CE-C563-2C52-6808-F36D231F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10DE45-1549-BEBF-08B6-0BCC4DAF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D2DF4-9368-0E51-D148-15F05CD1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67C3D-13F5-5310-C6D8-471AC0F1F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3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F0F901-924A-7A27-67F0-386D14C57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F2DA0-216C-9B9D-CBBA-F1DF25EA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E1B0F-BEBD-B7B0-8C02-E9883305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5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FFEDB-D265-34BB-8B55-AEDC99A2F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AEBBD-121B-7051-89AD-385AB650E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572EB-8BE2-D446-CA30-9D23C8F6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B98F7-5DB6-420F-F206-D5B24D16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98AFA-E72B-D6BB-F0A7-2FDFF997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0B7AC-2DA1-57C5-44AD-263BCDEC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1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27B33-05BB-1965-002F-0BEDDA57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6D398-0BF7-E3F2-E817-545F15A4A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BD9D1-F741-5D2D-2594-C7FC8C4E6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EFD66-E719-ED93-7CA2-6B7CB710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559D8-EDBB-2A38-834A-16BFC665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A0376-09A9-4268-3E43-B85B35CE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FF5DE1-E2D0-2BB8-8421-A258E93C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31153-196A-ABDC-C748-0BF723EC9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5AC11-0104-9665-CB5E-80209D163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DD154-084F-4EA8-B98F-34D2BF2DF24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75811-002E-9305-6380-8B830FEA8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FC4DD-55D0-BB94-7441-39F1CCF9D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31EB-745E-4541-9817-B7142AD67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9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mepweb.dhhs.nc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cmep_capp@med.unc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647A97-855E-18F9-E282-B4E7D737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Making a CAPP Referral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F14CF-C162-A4E4-22E4-52F4B4673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Using the CMEP Provider Portal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3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99E909-28DF-2F43-19B2-8BD50E2CF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1. Access or create your CMEP Provider Portal Account </a:t>
            </a:r>
            <a:br>
              <a:rPr lang="en-US" sz="2800">
                <a:solidFill>
                  <a:srgbClr val="FFFFFF"/>
                </a:solidFill>
              </a:rPr>
            </a:b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915EB-7D64-3FB2-985D-4C3E1103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811" y="2112579"/>
            <a:ext cx="9597581" cy="3971464"/>
          </a:xfrm>
        </p:spPr>
        <p:txBody>
          <a:bodyPr/>
          <a:lstStyle/>
          <a:p>
            <a:pPr marL="0" indent="0" defTabSz="832104">
              <a:spcBef>
                <a:spcPts val="910"/>
              </a:spcBef>
              <a:buNone/>
            </a:pPr>
            <a:r>
              <a:rPr lang="en-US" sz="182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CMEP Provider Portal can be used to locate both CAPP and Child Medical Evaluation (CME) providers. To search for rostered providers by county, visit </a:t>
            </a:r>
            <a:r>
              <a:rPr lang="en-US" sz="182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https://cmepweb.dhhs.nc.gov/</a:t>
            </a:r>
            <a:endParaRPr lang="en-US" sz="182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16F0CE-FB8E-DAAE-3A3B-5A908F4A4C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356" y="2879619"/>
            <a:ext cx="8345723" cy="342576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751007E-BEE5-E352-452D-51849489E3A1}"/>
              </a:ext>
            </a:extLst>
          </p:cNvPr>
          <p:cNvCxnSpPr>
            <a:cxnSpLocks/>
          </p:cNvCxnSpPr>
          <p:nvPr/>
        </p:nvCxnSpPr>
        <p:spPr>
          <a:xfrm flipH="1">
            <a:off x="5015663" y="3424852"/>
            <a:ext cx="4467416" cy="775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F3874D9-C0A9-D472-0711-43B46DDC9617}"/>
              </a:ext>
            </a:extLst>
          </p:cNvPr>
          <p:cNvSpPr txBox="1"/>
          <p:nvPr/>
        </p:nvSpPr>
        <p:spPr>
          <a:xfrm>
            <a:off x="9573082" y="3211875"/>
            <a:ext cx="1505503" cy="106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US" sz="127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log into an existing CMEP Provider Portal Account, enter your email and password </a:t>
            </a:r>
            <a:endParaRPr lang="en-US" sz="140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3F2A38-397F-1D6B-ECE4-418B675D49A7}"/>
              </a:ext>
            </a:extLst>
          </p:cNvPr>
          <p:cNvCxnSpPr>
            <a:cxnSpLocks/>
          </p:cNvCxnSpPr>
          <p:nvPr/>
        </p:nvCxnSpPr>
        <p:spPr>
          <a:xfrm flipH="1" flipV="1">
            <a:off x="7888596" y="5055720"/>
            <a:ext cx="1594483" cy="471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1A56391-4AD7-3142-1661-9ED751709D0F}"/>
              </a:ext>
            </a:extLst>
          </p:cNvPr>
          <p:cNvSpPr txBox="1"/>
          <p:nvPr/>
        </p:nvSpPr>
        <p:spPr>
          <a:xfrm>
            <a:off x="9654903" y="5371945"/>
            <a:ext cx="1317315" cy="674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US" sz="127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create a new account, click this link 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0154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94AD3-9016-0A82-DB61-EDCB2A63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2. Identify a CAPP provider using the CMEP Provider Portal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3B0B70-B4AC-D647-D41D-AB0EE4665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724" y="2615979"/>
            <a:ext cx="4635602" cy="3689405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CD5B87F-8F21-DFFB-26CF-CAE5958936A0}"/>
              </a:ext>
            </a:extLst>
          </p:cNvPr>
          <p:cNvCxnSpPr>
            <a:cxnSpLocks/>
          </p:cNvCxnSpPr>
          <p:nvPr/>
        </p:nvCxnSpPr>
        <p:spPr>
          <a:xfrm flipH="1">
            <a:off x="4258525" y="2831438"/>
            <a:ext cx="3216247" cy="509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7FD9EF-7B2D-6E74-E1B3-254E881A5587}"/>
              </a:ext>
            </a:extLst>
          </p:cNvPr>
          <p:cNvCxnSpPr>
            <a:cxnSpLocks/>
          </p:cNvCxnSpPr>
          <p:nvPr/>
        </p:nvCxnSpPr>
        <p:spPr>
          <a:xfrm flipH="1" flipV="1">
            <a:off x="3509315" y="3556165"/>
            <a:ext cx="4367277" cy="904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43F0C8A-A0E9-D889-E384-8F062B01EC3F}"/>
              </a:ext>
            </a:extLst>
          </p:cNvPr>
          <p:cNvSpPr txBox="1"/>
          <p:nvPr/>
        </p:nvSpPr>
        <p:spPr>
          <a:xfrm>
            <a:off x="7750659" y="2700959"/>
            <a:ext cx="2524557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8096">
              <a:spcAft>
                <a:spcPts val="600"/>
              </a:spcAft>
            </a:pPr>
            <a:r>
              <a:rPr lang="en-US" sz="117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Choose </a:t>
            </a:r>
            <a:r>
              <a:rPr lang="en-US" sz="117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Examiner Service Type</a:t>
            </a:r>
            <a:r>
              <a:rPr lang="en-US" sz="117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CAPP</a:t>
            </a:r>
            <a:endParaRPr lang="en-US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C0AF45-78C1-E2BF-1813-982A45308E40}"/>
              </a:ext>
            </a:extLst>
          </p:cNvPr>
          <p:cNvSpPr txBox="1"/>
          <p:nvPr/>
        </p:nvSpPr>
        <p:spPr>
          <a:xfrm>
            <a:off x="8002523" y="4344489"/>
            <a:ext cx="2272693" cy="80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8096">
              <a:spcAft>
                <a:spcPts val="600"/>
              </a:spcAft>
            </a:pPr>
            <a:r>
              <a:rPr lang="en-US" sz="117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county </a:t>
            </a:r>
            <a:r>
              <a:rPr lang="en-US" sz="117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view all rostered providers in that county. This includes providers that are willing to travel to the selected county. 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1839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94AD3-9016-0A82-DB61-EDCB2A63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3. Contact the CAPP provider to ensure they can conduct the evaluation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7FD9EF-7B2D-6E74-E1B3-254E881A5587}"/>
              </a:ext>
            </a:extLst>
          </p:cNvPr>
          <p:cNvCxnSpPr>
            <a:cxnSpLocks/>
          </p:cNvCxnSpPr>
          <p:nvPr/>
        </p:nvCxnSpPr>
        <p:spPr>
          <a:xfrm flipH="1" flipV="1">
            <a:off x="3526547" y="3294175"/>
            <a:ext cx="4888190" cy="1012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BF106C5-CDBB-6007-BAF6-DB7AC913D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875" y="2615979"/>
            <a:ext cx="7983529" cy="2310210"/>
          </a:xfr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39975EF-DAD8-C583-A6CD-88825BD7331D}"/>
              </a:ext>
            </a:extLst>
          </p:cNvPr>
          <p:cNvCxnSpPr>
            <a:cxnSpLocks/>
          </p:cNvCxnSpPr>
          <p:nvPr/>
        </p:nvCxnSpPr>
        <p:spPr>
          <a:xfrm flipH="1" flipV="1">
            <a:off x="4280044" y="4499815"/>
            <a:ext cx="3432103" cy="119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81BB02-DE2E-26E2-AA9D-2C80B7D779BF}"/>
              </a:ext>
            </a:extLst>
          </p:cNvPr>
          <p:cNvSpPr txBox="1"/>
          <p:nvPr/>
        </p:nvSpPr>
        <p:spPr>
          <a:xfrm>
            <a:off x="7976595" y="5604384"/>
            <a:ext cx="3326470" cy="70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59536">
              <a:spcAft>
                <a:spcPts val="600"/>
              </a:spcAft>
            </a:pPr>
            <a:r>
              <a:rPr lang="en-US" sz="131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CAPP Provider and practice contact information is maintained on the CMEP Provider Portal </a:t>
            </a:r>
            <a:endParaRPr lang="en-US" sz="14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E91F3F-F7F1-16C4-4659-113260AF5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654" y="4719882"/>
            <a:ext cx="520665" cy="12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96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94AD3-9016-0A82-DB61-EDCB2A63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4. Complete and submit the </a:t>
            </a:r>
            <a:r>
              <a:rPr lang="en-US" sz="3400" i="1" dirty="0">
                <a:solidFill>
                  <a:srgbClr val="FFFFFF"/>
                </a:solidFill>
              </a:rPr>
              <a:t>CAPP Authorization Request </a:t>
            </a:r>
            <a:r>
              <a:rPr lang="en-US" sz="3400" dirty="0">
                <a:solidFill>
                  <a:srgbClr val="FFFFFF"/>
                </a:solidFill>
              </a:rPr>
              <a:t>and </a:t>
            </a:r>
            <a:r>
              <a:rPr lang="en-US" sz="3400" i="1" dirty="0">
                <a:solidFill>
                  <a:srgbClr val="FFFFFF"/>
                </a:solidFill>
              </a:rPr>
              <a:t>Consent/Authorization Form for a CAPP </a:t>
            </a:r>
            <a:r>
              <a:rPr lang="en-US" sz="3400" dirty="0">
                <a:solidFill>
                  <a:srgbClr val="FFFFFF"/>
                </a:solidFill>
              </a:rPr>
              <a:t>(DSS-5401) through the CMEP Provider Portal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7FD9EF-7B2D-6E74-E1B3-254E881A5587}"/>
              </a:ext>
            </a:extLst>
          </p:cNvPr>
          <p:cNvCxnSpPr>
            <a:cxnSpLocks/>
          </p:cNvCxnSpPr>
          <p:nvPr/>
        </p:nvCxnSpPr>
        <p:spPr>
          <a:xfrm flipH="1" flipV="1">
            <a:off x="4547047" y="3301832"/>
            <a:ext cx="4943380" cy="102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BF106C5-CDBB-6007-BAF6-DB7AC913D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3866" y="2615979"/>
            <a:ext cx="8073666" cy="2336293"/>
          </a:xfr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39975EF-DAD8-C583-A6CD-88825BD7331D}"/>
              </a:ext>
            </a:extLst>
          </p:cNvPr>
          <p:cNvCxnSpPr>
            <a:cxnSpLocks/>
          </p:cNvCxnSpPr>
          <p:nvPr/>
        </p:nvCxnSpPr>
        <p:spPr>
          <a:xfrm flipH="1" flipV="1">
            <a:off x="2925841" y="4806320"/>
            <a:ext cx="3768399" cy="524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81BB02-DE2E-26E2-AA9D-2C80B7D779BF}"/>
              </a:ext>
            </a:extLst>
          </p:cNvPr>
          <p:cNvSpPr txBox="1"/>
          <p:nvPr/>
        </p:nvSpPr>
        <p:spPr>
          <a:xfrm>
            <a:off x="6948047" y="5182937"/>
            <a:ext cx="3364028" cy="112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8680">
              <a:spcAft>
                <a:spcPts val="600"/>
              </a:spcAft>
            </a:pPr>
            <a:r>
              <a:rPr lang="en-US" sz="133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Submit Case link begin the authorization process. You will be prompted to enter demographic information and to upload a completed  CAPP Authorization Request AND DSS-5401.  </a:t>
            </a:r>
            <a:endParaRPr lang="en-US" sz="14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E91F3F-F7F1-16C4-4659-113260AF5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3" y="4743636"/>
            <a:ext cx="526543" cy="12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2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10FF58-422A-1747-8427-9C31EB3AB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Following submission…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1AD998-A318-F880-A362-F1A7DF247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1446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98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458018-F13A-973A-7CE2-53AECA303D32}"/>
              </a:ext>
            </a:extLst>
          </p:cNvPr>
          <p:cNvSpPr txBox="1"/>
          <p:nvPr/>
        </p:nvSpPr>
        <p:spPr>
          <a:xfrm>
            <a:off x="304800" y="857251"/>
            <a:ext cx="6926730" cy="31601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R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Please contact </a:t>
            </a:r>
            <a:r>
              <a:rPr lang="en-US" sz="4800" u="sng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  <a:hlinkClick r:id="rId2"/>
              </a:rPr>
              <a:t>cmep_capp@med.unc.edu</a:t>
            </a:r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with questions.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5" descr="Mail Reply">
            <a:extLst>
              <a:ext uri="{FF2B5EF4-FFF2-40B4-BE49-F238E27FC236}">
                <a16:creationId xmlns:a16="http://schemas.microsoft.com/office/drawing/2014/main" id="{76520A3E-F66E-DC8B-025F-230D54041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0981" y="1842090"/>
            <a:ext cx="3173819" cy="31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7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298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Making a CAPP Referral </vt:lpstr>
      <vt:lpstr>1. Access or create your CMEP Provider Portal Account  </vt:lpstr>
      <vt:lpstr>2. Identify a CAPP provider using the CMEP Provider Portal</vt:lpstr>
      <vt:lpstr>3. Contact the CAPP provider to ensure they can conduct the evaluation </vt:lpstr>
      <vt:lpstr>4. Complete and submit the CAPP Authorization Request and Consent/Authorization Form for a CAPP (DSS-5401) through the CMEP Provider Portal</vt:lpstr>
      <vt:lpstr>Following submission…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CAPP Referral </dc:title>
  <dc:creator>Guice-Albritton, Jessica Rhiannon</dc:creator>
  <cp:lastModifiedBy>Guice-Albritton, Jessica Rhiannon</cp:lastModifiedBy>
  <cp:revision>1</cp:revision>
  <cp:lastPrinted>2023-07-27T16:12:52Z</cp:lastPrinted>
  <dcterms:created xsi:type="dcterms:W3CDTF">2023-07-27T14:02:08Z</dcterms:created>
  <dcterms:modified xsi:type="dcterms:W3CDTF">2023-07-27T18:06:41Z</dcterms:modified>
</cp:coreProperties>
</file>