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99" r:id="rId10"/>
    <p:sldId id="304" r:id="rId11"/>
    <p:sldId id="268" r:id="rId12"/>
    <p:sldId id="270" r:id="rId13"/>
    <p:sldId id="271" r:id="rId14"/>
    <p:sldId id="279" r:id="rId15"/>
    <p:sldId id="272" r:id="rId16"/>
    <p:sldId id="273" r:id="rId17"/>
    <p:sldId id="277" r:id="rId18"/>
    <p:sldId id="274" r:id="rId19"/>
    <p:sldId id="278" r:id="rId20"/>
    <p:sldId id="280" r:id="rId21"/>
    <p:sldId id="281" r:id="rId22"/>
    <p:sldId id="301" r:id="rId23"/>
    <p:sldId id="282" r:id="rId24"/>
    <p:sldId id="283" r:id="rId25"/>
    <p:sldId id="284" r:id="rId26"/>
    <p:sldId id="286" r:id="rId27"/>
    <p:sldId id="287" r:id="rId28"/>
    <p:sldId id="289" r:id="rId29"/>
    <p:sldId id="288" r:id="rId30"/>
    <p:sldId id="303" r:id="rId31"/>
    <p:sldId id="292" r:id="rId32"/>
    <p:sldId id="293" r:id="rId33"/>
    <p:sldId id="294" r:id="rId34"/>
    <p:sldId id="302" r:id="rId35"/>
    <p:sldId id="297" r:id="rId36"/>
    <p:sldId id="290" r:id="rId37"/>
    <p:sldId id="305" r:id="rId38"/>
    <p:sldId id="312" r:id="rId39"/>
    <p:sldId id="313" r:id="rId40"/>
    <p:sldId id="265" r:id="rId41"/>
    <p:sldId id="276" r:id="rId42"/>
    <p:sldId id="300" r:id="rId43"/>
    <p:sldId id="31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ns, Jamie,Ph.D." initials="CJ" lastIdx="7" clrIdx="0">
    <p:extLst>
      <p:ext uri="{19B8F6BF-5375-455C-9EA6-DF929625EA0E}">
        <p15:presenceInfo xmlns:p15="http://schemas.microsoft.com/office/powerpoint/2012/main" userId="Collins, Jamie,Ph.D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4007" autoAdjust="0"/>
  </p:normalViewPr>
  <p:slideViewPr>
    <p:cSldViewPr snapToGrid="0">
      <p:cViewPr varScale="1">
        <p:scale>
          <a:sx n="54" d="100"/>
          <a:sy n="54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7FF0-FE90-4FEE-8CC6-350704F00F9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22C1E-7B15-40C5-B3C5-9CF716C9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2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7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0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9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0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91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87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3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1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7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3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00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96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2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1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3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9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0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17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8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CC4EB-D678-4A50-BA83-F3BC921338E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1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7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4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22C1E-7B15-40C5-B3C5-9CF716C9E6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2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6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46B984-03D5-4734-8FD7-5F523ED4B07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D8AED6-AFAF-4BAE-B8DD-8CAE784BB3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1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hweb.bumc.bu.edu/otlt/MPH-Modules/EP/EP713_Association/EP713_Association_prin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hweb.bumc.bu.edu/otlt/MPH-Modules/BS/BS704_Multivariable/BS704_Multivariable8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ldeviate.wordpress.com/2012/06/12/statistics-versus-machine-learning-5-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x.stackexchange.com/questions/503883/illustrating-the-random-forest-algorithm-in-tik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arrell.com/post/stat-ml/#fn:There-is-an-int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rmaldeviate.wordpress.com/2012/06/12/statistics-versus-machine-learning-5-2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ije/dyaa03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JCollins13@bwh.harvard.ed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intact-systems.com/data-science-the-future-is-no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5AA2-262A-4F8F-B4B5-8F927BADC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Traditional Statistical Methods to Machine Learning: Methods for Learning from Data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/>
              <a:t>UNC Collaborative Core Center for Clinical Research Speaker Series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August 14,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3AC58-8450-4AB0-B9E9-AB9EEB726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554171"/>
            <a:ext cx="10058400" cy="1821354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/>
              <a:t>Jamie E. Collins, PhD</a:t>
            </a:r>
          </a:p>
          <a:p>
            <a:pPr algn="ctr"/>
            <a:r>
              <a:rPr lang="en-US" sz="2000" cap="none" dirty="0" err="1"/>
              <a:t>Orthopaedic</a:t>
            </a:r>
            <a:r>
              <a:rPr lang="en-US" sz="2000" cap="none" dirty="0"/>
              <a:t> and Arthritis Center for Outcomes Research, Brigham and Women’s Hospital</a:t>
            </a:r>
          </a:p>
          <a:p>
            <a:pPr algn="ctr"/>
            <a:r>
              <a:rPr lang="en-US" sz="2000" cap="none" dirty="0"/>
              <a:t>Department of </a:t>
            </a:r>
            <a:r>
              <a:rPr lang="en-US" sz="2000" cap="none" dirty="0" err="1"/>
              <a:t>Orthopaedic</a:t>
            </a:r>
            <a:r>
              <a:rPr lang="en-US" sz="2000" cap="none" dirty="0"/>
              <a:t> Surgery, Harvard Medical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0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2987-D8FF-4542-9C79-6F63F252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83951-7321-42F4-98B7-5E5CAACB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77435-07F4-462C-ABD7-263FEE04D45F}"/>
              </a:ext>
            </a:extLst>
          </p:cNvPr>
          <p:cNvSpPr txBox="1"/>
          <p:nvPr/>
        </p:nvSpPr>
        <p:spPr>
          <a:xfrm>
            <a:off x="115759" y="3164916"/>
            <a:ext cx="2763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Jamshidi</a:t>
            </a:r>
            <a:r>
              <a:rPr lang="en-US" dirty="0"/>
              <a:t>, A., Pelletier, J. &amp; Martel-Pelletier, J. Machine-learning-based patient-specific prediction models for knee osteoarthritis. </a:t>
            </a:r>
            <a:r>
              <a:rPr lang="en-US" i="1" dirty="0"/>
              <a:t>Nat Rev </a:t>
            </a:r>
            <a:r>
              <a:rPr lang="en-US" i="1" dirty="0" err="1"/>
              <a:t>Rheumatol</a:t>
            </a:r>
            <a:r>
              <a:rPr lang="en-US" dirty="0"/>
              <a:t> </a:t>
            </a:r>
            <a:r>
              <a:rPr lang="en-US" b="1" dirty="0"/>
              <a:t>15, </a:t>
            </a:r>
            <a:r>
              <a:rPr lang="en-US" dirty="0"/>
              <a:t>49–60 (2019). </a:t>
            </a:r>
          </a:p>
        </p:txBody>
      </p:sp>
      <p:sp>
        <p:nvSpPr>
          <p:cNvPr id="5" name="AutoShape 2" descr="Fig. 1">
            <a:extLst>
              <a:ext uri="{FF2B5EF4-FFF2-40B4-BE49-F238E27FC236}">
                <a16:creationId xmlns:a16="http://schemas.microsoft.com/office/drawing/2014/main" id="{0E10537C-A7BE-4D7A-9928-70B291027F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37721-A800-41BF-811B-9A4C1DA0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61" y="204216"/>
            <a:ext cx="8625840" cy="6449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3411BD-A0BD-4481-9B1F-40F4566D67F5}"/>
              </a:ext>
            </a:extLst>
          </p:cNvPr>
          <p:cNvSpPr/>
          <p:nvPr/>
        </p:nvSpPr>
        <p:spPr>
          <a:xfrm>
            <a:off x="2968286" y="1855731"/>
            <a:ext cx="1724312" cy="2336119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527B1-F47E-4FA4-B565-66636319299D}"/>
              </a:ext>
            </a:extLst>
          </p:cNvPr>
          <p:cNvSpPr/>
          <p:nvPr/>
        </p:nvSpPr>
        <p:spPr>
          <a:xfrm>
            <a:off x="4994203" y="2172549"/>
            <a:ext cx="1925991" cy="2151852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1DBAF2-2C90-4758-9808-9DD527F80C30}"/>
              </a:ext>
            </a:extLst>
          </p:cNvPr>
          <p:cNvSpPr/>
          <p:nvPr/>
        </p:nvSpPr>
        <p:spPr>
          <a:xfrm>
            <a:off x="7009169" y="2524912"/>
            <a:ext cx="2241967" cy="1593356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13235-83C8-4569-A46A-95E9F886DAE3}"/>
              </a:ext>
            </a:extLst>
          </p:cNvPr>
          <p:cNvSpPr/>
          <p:nvPr/>
        </p:nvSpPr>
        <p:spPr>
          <a:xfrm>
            <a:off x="4572457" y="4123049"/>
            <a:ext cx="5632183" cy="2614071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CAC4-CDA8-474E-B528-4B4B5E80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Traditional Statistical Models to ML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3247D7-BD40-4A90-8DFB-55C4B6BB5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861013"/>
              </p:ext>
            </p:extLst>
          </p:nvPr>
        </p:nvGraphicFramePr>
        <p:xfrm>
          <a:off x="1189242" y="1846263"/>
          <a:ext cx="7543800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50403813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7607493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1087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Exposure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Outcome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3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06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BF72D5-835C-4643-A8F8-853E94CAB3ED}"/>
              </a:ext>
            </a:extLst>
          </p:cNvPr>
          <p:cNvSpPr txBox="1"/>
          <p:nvPr/>
        </p:nvSpPr>
        <p:spPr>
          <a:xfrm>
            <a:off x="1189242" y="3970003"/>
            <a:ext cx="3974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Risk in Exposed: a/</a:t>
            </a:r>
            <a:r>
              <a:rPr lang="en-US" sz="2400" dirty="0" err="1"/>
              <a:t>a+b</a:t>
            </a:r>
            <a:endParaRPr lang="en-US" sz="2400" dirty="0"/>
          </a:p>
          <a:p>
            <a:r>
              <a:rPr lang="en-US" sz="2400" dirty="0"/>
              <a:t>Risk in Unexposed: c/</a:t>
            </a:r>
            <a:r>
              <a:rPr lang="en-US" sz="2400" dirty="0" err="1"/>
              <a:t>c+d</a:t>
            </a:r>
            <a:endParaRPr lang="en-US" sz="2400" dirty="0"/>
          </a:p>
          <a:p>
            <a:r>
              <a:rPr lang="en-US" sz="2400" dirty="0"/>
              <a:t>Risk Ratio = (a/(</a:t>
            </a:r>
            <a:r>
              <a:rPr lang="en-US" sz="2400" dirty="0" err="1"/>
              <a:t>a+b</a:t>
            </a:r>
            <a:r>
              <a:rPr lang="en-US" sz="2400" dirty="0"/>
              <a:t>))/(c/(</a:t>
            </a:r>
            <a:r>
              <a:rPr lang="en-US" sz="2400" dirty="0" err="1"/>
              <a:t>c+d</a:t>
            </a:r>
            <a:r>
              <a:rPr lang="en-US" sz="2400" dirty="0"/>
              <a:t>))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8C841-D6A1-4ADE-87B4-EEEA12441307}"/>
              </a:ext>
            </a:extLst>
          </p:cNvPr>
          <p:cNvSpPr txBox="1"/>
          <p:nvPr/>
        </p:nvSpPr>
        <p:spPr>
          <a:xfrm>
            <a:off x="6419079" y="3922378"/>
            <a:ext cx="4628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Odds in Exposed: a/b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Odds in Unexposed: c/d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Odds ratio= (a/b) / (c/d) = a*d / b*c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0B22-DDD4-4759-A3C0-38D6B208A8D2}"/>
              </a:ext>
            </a:extLst>
          </p:cNvPr>
          <p:cNvSpPr txBox="1"/>
          <p:nvPr/>
        </p:nvSpPr>
        <p:spPr>
          <a:xfrm>
            <a:off x="1200150" y="5448300"/>
            <a:ext cx="4303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Agreement/Accuracy = (</a:t>
            </a:r>
            <a:r>
              <a:rPr lang="en-US" sz="2000" dirty="0" err="1"/>
              <a:t>a+d</a:t>
            </a:r>
            <a:r>
              <a:rPr lang="en-US" sz="2000" dirty="0"/>
              <a:t>)/(</a:t>
            </a:r>
            <a:r>
              <a:rPr lang="en-US" sz="2000" dirty="0" err="1"/>
              <a:t>a+b+c+d</a:t>
            </a:r>
            <a:r>
              <a:rPr lang="en-US" sz="20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4CB72-B698-4EFC-B13B-23F23F773627}"/>
              </a:ext>
            </a:extLst>
          </p:cNvPr>
          <p:cNvSpPr txBox="1"/>
          <p:nvPr/>
        </p:nvSpPr>
        <p:spPr>
          <a:xfrm>
            <a:off x="6515100" y="5391150"/>
            <a:ext cx="452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Sensitivity = a/(</a:t>
            </a:r>
            <a:r>
              <a:rPr lang="en-US" sz="2400" dirty="0" err="1"/>
              <a:t>a+c</a:t>
            </a:r>
            <a:r>
              <a:rPr lang="en-US" sz="2400" dirty="0"/>
              <a:t>)</a:t>
            </a:r>
          </a:p>
          <a:p>
            <a:r>
              <a:rPr lang="en-US" sz="2400" dirty="0"/>
              <a:t>Specificity = d/(</a:t>
            </a:r>
            <a:r>
              <a:rPr lang="en-US" sz="2400" dirty="0" err="1"/>
              <a:t>b+d</a:t>
            </a:r>
            <a:r>
              <a:rPr lang="en-US" sz="24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FCC81-D8F7-420F-B34E-091540CB8CB7}"/>
              </a:ext>
            </a:extLst>
          </p:cNvPr>
          <p:cNvSpPr txBox="1"/>
          <p:nvPr/>
        </p:nvSpPr>
        <p:spPr>
          <a:xfrm>
            <a:off x="323850" y="6457950"/>
            <a:ext cx="977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http://sphweb.bumc.bu.edu/otlt/MPH-Modules/EP/EP713_Association/EP713_Association_print.html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CAC4-CDA8-474E-B528-4B4B5E80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Traditional Statistical Models to ML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3247D7-BD40-4A90-8DFB-55C4B6BB5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72542"/>
              </p:ext>
            </p:extLst>
          </p:nvPr>
        </p:nvGraphicFramePr>
        <p:xfrm>
          <a:off x="1189242" y="1846263"/>
          <a:ext cx="7543800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50403813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7607493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1087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Prior Knee Injury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Disease Progression in Knee OA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03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3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06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BF72D5-835C-4643-A8F8-853E94CAB3ED}"/>
              </a:ext>
            </a:extLst>
          </p:cNvPr>
          <p:cNvSpPr txBox="1"/>
          <p:nvPr/>
        </p:nvSpPr>
        <p:spPr>
          <a:xfrm>
            <a:off x="1189242" y="3970003"/>
            <a:ext cx="531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Risk in Exposed: 50/(50+150)=0.25</a:t>
            </a:r>
          </a:p>
          <a:p>
            <a:r>
              <a:rPr lang="en-US" sz="2400" dirty="0"/>
              <a:t>Risk in Unexposed: 100/(100+700)=0.125</a:t>
            </a:r>
          </a:p>
          <a:p>
            <a:r>
              <a:rPr lang="en-US" sz="2400" dirty="0"/>
              <a:t>Risk Ratio = (0.25)/(0.125)=2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8C841-D6A1-4ADE-87B4-EEEA12441307}"/>
              </a:ext>
            </a:extLst>
          </p:cNvPr>
          <p:cNvSpPr txBox="1"/>
          <p:nvPr/>
        </p:nvSpPr>
        <p:spPr>
          <a:xfrm>
            <a:off x="6495279" y="3922378"/>
            <a:ext cx="4503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Odds in Exposed: 50/150=0.33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Odds in Unexposed: 100/700=0.14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Odds ratio= (0.33) / (0.14) = 2.33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0B22-DDD4-4759-A3C0-38D6B208A8D2}"/>
              </a:ext>
            </a:extLst>
          </p:cNvPr>
          <p:cNvSpPr txBox="1"/>
          <p:nvPr/>
        </p:nvSpPr>
        <p:spPr>
          <a:xfrm>
            <a:off x="1200150" y="5448300"/>
            <a:ext cx="451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Agreement/Accuracy = (750)/(1000)=75%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4CB72-B698-4EFC-B13B-23F23F773627}"/>
              </a:ext>
            </a:extLst>
          </p:cNvPr>
          <p:cNvSpPr txBox="1"/>
          <p:nvPr/>
        </p:nvSpPr>
        <p:spPr>
          <a:xfrm>
            <a:off x="6572250" y="5391150"/>
            <a:ext cx="452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Sensitivity = 50/150=33%</a:t>
            </a:r>
          </a:p>
          <a:p>
            <a:r>
              <a:rPr lang="en-US" sz="2400" dirty="0"/>
              <a:t>Specificity = 700/850=82%</a:t>
            </a:r>
          </a:p>
        </p:txBody>
      </p:sp>
    </p:spTree>
    <p:extLst>
      <p:ext uri="{BB962C8B-B14F-4D97-AF65-F5344CB8AC3E}">
        <p14:creationId xmlns:p14="http://schemas.microsoft.com/office/powerpoint/2010/main" val="23105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DBE3-83E8-4DA0-87E9-DB5D53E1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9CD4-BC5A-46DC-A040-0F72A7B7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35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Parametric Generalized Linear Model that we use when we have a binary outcome</a:t>
            </a:r>
          </a:p>
          <a:p>
            <a:pPr marL="0" indent="0">
              <a:buNone/>
            </a:pPr>
            <a:r>
              <a:rPr lang="en-US" dirty="0"/>
              <a:t>	log(Odds of Outcome) = β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l-GR" dirty="0"/>
              <a:t>β</a:t>
            </a:r>
            <a:r>
              <a:rPr lang="en-US" baseline="-25000" dirty="0"/>
              <a:t>1</a:t>
            </a:r>
            <a:r>
              <a:rPr lang="en-US" dirty="0"/>
              <a:t>*covariate</a:t>
            </a:r>
          </a:p>
          <a:p>
            <a:r>
              <a:rPr lang="en-US" dirty="0"/>
              <a:t> Assumes a linear relationship between the log odds of outcome and covariate(s) </a:t>
            </a:r>
          </a:p>
          <a:p>
            <a:r>
              <a:rPr lang="en-US" dirty="0"/>
              <a:t> Available in standard software: PROC LOGISTIC in SAS, </a:t>
            </a:r>
            <a:r>
              <a:rPr lang="en-US" dirty="0" err="1"/>
              <a:t>glm</a:t>
            </a:r>
            <a:r>
              <a:rPr lang="en-US" dirty="0"/>
              <a:t> function in R, logit command in Stata</a:t>
            </a:r>
          </a:p>
          <a:p>
            <a:r>
              <a:rPr lang="en-US" dirty="0"/>
              <a:t> Obtain odds ratio by exponentiating estimate for </a:t>
            </a:r>
            <a:r>
              <a:rPr lang="el-GR" dirty="0"/>
              <a:t>β</a:t>
            </a:r>
            <a:r>
              <a:rPr lang="en-US" baseline="-25000" dirty="0"/>
              <a:t>1</a:t>
            </a:r>
          </a:p>
          <a:p>
            <a:r>
              <a:rPr lang="en-US" dirty="0"/>
              <a:t> Example: log(odds (OA progression)) = -1.95 + 0.847*injury</a:t>
            </a:r>
          </a:p>
          <a:p>
            <a:pPr marL="0" indent="0">
              <a:buNone/>
            </a:pPr>
            <a:r>
              <a:rPr lang="en-US" dirty="0"/>
              <a:t>	       OR(history of injury vs. no injury) = exp(0.847) = 2.33</a:t>
            </a:r>
          </a:p>
          <a:p>
            <a:endParaRPr lang="en-US" dirty="0"/>
          </a:p>
          <a:p>
            <a:pPr marL="0" indent="0">
              <a:buNone/>
            </a:pP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E12A-5CA0-46E4-A53A-54699579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C795A-E647-4E8F-B00E-7F2E4970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6156"/>
          </a:xfrm>
        </p:spPr>
        <p:txBody>
          <a:bodyPr>
            <a:normAutofit/>
          </a:bodyPr>
          <a:lstStyle/>
          <a:p>
            <a:r>
              <a:rPr lang="en-US" dirty="0"/>
              <a:t> Multivariable logistic regression – two or more predictors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 log(Odds of Outcome) = β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l-GR" sz="2400" dirty="0"/>
              <a:t>β</a:t>
            </a:r>
            <a:r>
              <a:rPr lang="en-US" sz="2400" baseline="-25000" dirty="0"/>
              <a:t>1</a:t>
            </a:r>
            <a:r>
              <a:rPr lang="en-US" sz="2400" dirty="0"/>
              <a:t>*covariate1 + </a:t>
            </a:r>
            <a:r>
              <a:rPr lang="el-GR" sz="2400" dirty="0"/>
              <a:t>β</a:t>
            </a:r>
            <a:r>
              <a:rPr lang="en-US" sz="2400" baseline="-25000" dirty="0"/>
              <a:t>2</a:t>
            </a:r>
            <a:r>
              <a:rPr lang="en-US" sz="2400" dirty="0"/>
              <a:t>*covariate2 + …</a:t>
            </a:r>
          </a:p>
          <a:p>
            <a:r>
              <a:rPr lang="en-US" dirty="0"/>
              <a:t> Odds ratio – quantifies adjusted association between each predictor and outcome</a:t>
            </a:r>
          </a:p>
          <a:p>
            <a:pPr lvl="1"/>
            <a:r>
              <a:rPr lang="en-US" dirty="0"/>
              <a:t>Adjusted association: holding all other predictors constant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4B6BC-4613-47CB-962D-BE977E8101DC}"/>
              </a:ext>
            </a:extLst>
          </p:cNvPr>
          <p:cNvSpPr txBox="1"/>
          <p:nvPr/>
        </p:nvSpPr>
        <p:spPr>
          <a:xfrm>
            <a:off x="583660" y="6464712"/>
            <a:ext cx="970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http://sphweb.bumc.bu.edu/otlt/MPH-Modules/BS/BS704_Multivariable/BS704_Multivariable8.html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3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E969-DACA-40E2-A9CF-2B560980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with Continuous Predictor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07D1-05D6-4CC4-9019-BDFD4457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392" y="1988820"/>
            <a:ext cx="7437922" cy="1450757"/>
          </a:xfrm>
        </p:spPr>
        <p:txBody>
          <a:bodyPr>
            <a:noAutofit/>
          </a:bodyPr>
          <a:lstStyle/>
          <a:p>
            <a:r>
              <a:rPr lang="en-US" sz="2800" dirty="0"/>
              <a:t> log(Odds of Outcome) = β</a:t>
            </a:r>
            <a:r>
              <a:rPr lang="en-US" sz="2800" baseline="-25000" dirty="0"/>
              <a:t>0</a:t>
            </a:r>
            <a:r>
              <a:rPr lang="en-US" sz="2800" dirty="0"/>
              <a:t> + </a:t>
            </a:r>
            <a:r>
              <a:rPr lang="el-GR" sz="2800" dirty="0"/>
              <a:t>β</a:t>
            </a:r>
            <a:r>
              <a:rPr lang="en-US" sz="2800" baseline="-25000" dirty="0"/>
              <a:t>1</a:t>
            </a:r>
            <a:r>
              <a:rPr lang="en-US" sz="2800" dirty="0"/>
              <a:t>*CTXII</a:t>
            </a:r>
          </a:p>
          <a:p>
            <a:r>
              <a:rPr lang="en-US" sz="2800" dirty="0"/>
              <a:t> log(Odds of Progression) = -1.59 + 0.511*CTXII</a:t>
            </a:r>
          </a:p>
          <a:p>
            <a:r>
              <a:rPr lang="en-US" sz="2800" dirty="0"/>
              <a:t> OR(1 unit increase in CTXII) = exp(0.511) = 1.7</a:t>
            </a:r>
          </a:p>
          <a:p>
            <a:endParaRPr lang="en-US" sz="2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4B419E2-F7C7-45EE-A55F-8BD77FA69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6" y="1466203"/>
            <a:ext cx="12192000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17B059F7-2089-4938-85AC-3048EC97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1923403"/>
            <a:ext cx="406336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E969-DACA-40E2-A9CF-2B560980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with Continuous Predictor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07D1-05D6-4CC4-9019-BDFD4457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392" y="1988820"/>
            <a:ext cx="7437922" cy="4106533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Is there a cut-point in CTXII that best discriminates (classifies) between progressors and non-progressors? </a:t>
            </a:r>
          </a:p>
          <a:p>
            <a:pPr lvl="1"/>
            <a:r>
              <a:rPr lang="en-US" sz="2400" i="1" dirty="0"/>
              <a:t>Maximize agreement (accuracy)?</a:t>
            </a:r>
          </a:p>
          <a:p>
            <a:pPr lvl="1"/>
            <a:r>
              <a:rPr lang="en-US" sz="2400" i="1" dirty="0"/>
              <a:t>Maximize sensitivity? </a:t>
            </a:r>
          </a:p>
          <a:p>
            <a:pPr lvl="1"/>
            <a:r>
              <a:rPr lang="en-US" sz="2400" i="1" dirty="0"/>
              <a:t>Maximize specificity? </a:t>
            </a:r>
          </a:p>
          <a:p>
            <a:pPr lvl="1"/>
            <a:r>
              <a:rPr lang="en-US" sz="2400" i="1" dirty="0"/>
              <a:t>Maximize some combination? </a:t>
            </a:r>
          </a:p>
          <a:p>
            <a:pPr marL="384048" lvl="2" indent="0">
              <a:buNone/>
            </a:pPr>
            <a:endParaRPr lang="en-US" sz="20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4B419E2-F7C7-45EE-A55F-8BD77FA69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6" y="1466203"/>
            <a:ext cx="12192000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17B059F7-2089-4938-85AC-3048EC97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1923403"/>
            <a:ext cx="406336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275116-2496-4DC1-AE72-90903A482265}"/>
              </a:ext>
            </a:extLst>
          </p:cNvPr>
          <p:cNvCxnSpPr>
            <a:cxnSpLocks/>
          </p:cNvCxnSpPr>
          <p:nvPr/>
        </p:nvCxnSpPr>
        <p:spPr>
          <a:xfrm flipH="1">
            <a:off x="1478602" y="3939704"/>
            <a:ext cx="2879388" cy="0"/>
          </a:xfrm>
          <a:prstGeom prst="line">
            <a:avLst/>
          </a:prstGeom>
          <a:ln w="508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5CD9A9-71E2-4F36-903F-A971EAAFEA22}"/>
              </a:ext>
            </a:extLst>
          </p:cNvPr>
          <p:cNvCxnSpPr>
            <a:cxnSpLocks/>
          </p:cNvCxnSpPr>
          <p:nvPr/>
        </p:nvCxnSpPr>
        <p:spPr>
          <a:xfrm flipH="1">
            <a:off x="1478602" y="3528210"/>
            <a:ext cx="2879388" cy="0"/>
          </a:xfrm>
          <a:prstGeom prst="line">
            <a:avLst/>
          </a:prstGeom>
          <a:ln w="508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E969-DACA-40E2-A9CF-2B560980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with Continuous Predictor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07D1-05D6-4CC4-9019-BDFD4457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392" y="1988820"/>
            <a:ext cx="7437922" cy="1450757"/>
          </a:xfrm>
        </p:spPr>
        <p:txBody>
          <a:bodyPr>
            <a:noAutofit/>
          </a:bodyPr>
          <a:lstStyle/>
          <a:p>
            <a:r>
              <a:rPr lang="en-US" sz="2800" dirty="0"/>
              <a:t>ROC </a:t>
            </a:r>
            <a:r>
              <a:rPr lang="en-US" sz="2800" dirty="0" err="1"/>
              <a:t>Cuve</a:t>
            </a:r>
            <a:endParaRPr lang="en-US" sz="2800" dirty="0"/>
          </a:p>
          <a:p>
            <a:pPr lvl="1"/>
            <a:r>
              <a:rPr lang="en-US" sz="2400" dirty="0"/>
              <a:t>Plots sensitivity vs. 1-specificity for all possible cut-points</a:t>
            </a:r>
          </a:p>
          <a:p>
            <a:endParaRPr lang="en-US" sz="2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4B419E2-F7C7-45EE-A55F-8BD77FA69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6" y="1466203"/>
            <a:ext cx="12192000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17B059F7-2089-4938-85AC-3048EC97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1923403"/>
            <a:ext cx="406336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 Curve for Model">
            <a:extLst>
              <a:ext uri="{FF2B5EF4-FFF2-40B4-BE49-F238E27FC236}">
                <a16:creationId xmlns:a16="http://schemas.microsoft.com/office/drawing/2014/main" id="{543B5E54-B139-4A90-9082-63CF9068BC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60" y="2851543"/>
            <a:ext cx="3243030" cy="3326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B89E36-0325-42B8-9103-A0FD86901EC3}"/>
              </a:ext>
            </a:extLst>
          </p:cNvPr>
          <p:cNvCxnSpPr>
            <a:cxnSpLocks/>
          </p:cNvCxnSpPr>
          <p:nvPr/>
        </p:nvCxnSpPr>
        <p:spPr>
          <a:xfrm flipH="1" flipV="1">
            <a:off x="6126480" y="5114005"/>
            <a:ext cx="346973" cy="277792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FD2377-4D28-4B2E-B2D1-A484929CAB51}"/>
              </a:ext>
            </a:extLst>
          </p:cNvPr>
          <p:cNvSpPr txBox="1"/>
          <p:nvPr/>
        </p:nvSpPr>
        <p:spPr>
          <a:xfrm>
            <a:off x="6575362" y="5172023"/>
            <a:ext cx="36368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 specificity (87.5%)</a:t>
            </a:r>
          </a:p>
          <a:p>
            <a:r>
              <a:rPr lang="en-US" dirty="0"/>
              <a:t>Low sensitivity (26%)</a:t>
            </a:r>
          </a:p>
          <a:p>
            <a:r>
              <a:rPr lang="en-US" dirty="0"/>
              <a:t>Corresponds to CTXII value of ~0.5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230601-9213-4045-8C85-CB31985DCF7A}"/>
              </a:ext>
            </a:extLst>
          </p:cNvPr>
          <p:cNvCxnSpPr>
            <a:cxnSpLocks/>
          </p:cNvCxnSpPr>
          <p:nvPr/>
        </p:nvCxnSpPr>
        <p:spPr>
          <a:xfrm flipH="1" flipV="1">
            <a:off x="7641613" y="3617558"/>
            <a:ext cx="346973" cy="277792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B5486D-A77E-41EA-8887-9E784C439E5F}"/>
              </a:ext>
            </a:extLst>
          </p:cNvPr>
          <p:cNvSpPr txBox="1"/>
          <p:nvPr/>
        </p:nvSpPr>
        <p:spPr>
          <a:xfrm>
            <a:off x="8019117" y="3508956"/>
            <a:ext cx="36368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Low specificity (25%)</a:t>
            </a:r>
          </a:p>
          <a:p>
            <a:r>
              <a:rPr lang="en-US" dirty="0"/>
              <a:t>High sensitivity (86%)</a:t>
            </a:r>
          </a:p>
          <a:p>
            <a:r>
              <a:rPr lang="en-US" dirty="0"/>
              <a:t>Corresponds to CTXII value of ~ -1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42FE21-FA74-41CB-958D-29017880D037}"/>
              </a:ext>
            </a:extLst>
          </p:cNvPr>
          <p:cNvCxnSpPr>
            <a:cxnSpLocks/>
          </p:cNvCxnSpPr>
          <p:nvPr/>
        </p:nvCxnSpPr>
        <p:spPr>
          <a:xfrm flipH="1" flipV="1">
            <a:off x="6462917" y="4580193"/>
            <a:ext cx="346973" cy="277792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9D5391-EA6D-4592-9E64-4422350F1964}"/>
              </a:ext>
            </a:extLst>
          </p:cNvPr>
          <p:cNvSpPr txBox="1"/>
          <p:nvPr/>
        </p:nvSpPr>
        <p:spPr>
          <a:xfrm>
            <a:off x="6953979" y="4533893"/>
            <a:ext cx="36368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Maximize Sens + Spec</a:t>
            </a:r>
          </a:p>
          <a:p>
            <a:r>
              <a:rPr lang="en-US" dirty="0"/>
              <a:t>Specificity (82%)</a:t>
            </a:r>
          </a:p>
          <a:p>
            <a:r>
              <a:rPr lang="en-US" dirty="0"/>
              <a:t>Sensitivity (43%)</a:t>
            </a:r>
          </a:p>
          <a:p>
            <a:r>
              <a:rPr lang="en-US" dirty="0"/>
              <a:t>Corresponds to CTXII value of ~0.1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E43D8-3979-47F1-BA0A-7354C2095BBA}"/>
              </a:ext>
            </a:extLst>
          </p:cNvPr>
          <p:cNvSpPr txBox="1"/>
          <p:nvPr/>
        </p:nvSpPr>
        <p:spPr>
          <a:xfrm>
            <a:off x="340534" y="6317824"/>
            <a:ext cx="11511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Pepe MS. The Statistical Evaluation of Medical Tests for Classification and Prediction. Oxford University Press; New York: 2003.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Akobeng</a:t>
            </a:r>
            <a:r>
              <a:rPr lang="en-US" sz="1600" dirty="0">
                <a:solidFill>
                  <a:schemeClr val="bg1"/>
                </a:solidFill>
              </a:rPr>
              <a:t>, Anthony K. "Understanding diagnostic tests 3: receiver operating characteristic curves." </a:t>
            </a:r>
            <a:r>
              <a:rPr lang="en-US" sz="1600" i="1" dirty="0">
                <a:solidFill>
                  <a:schemeClr val="bg1"/>
                </a:solidFill>
              </a:rPr>
              <a:t>Acta </a:t>
            </a:r>
            <a:r>
              <a:rPr lang="en-US" sz="1600" i="1" dirty="0" err="1">
                <a:solidFill>
                  <a:schemeClr val="bg1"/>
                </a:solidFill>
              </a:rPr>
              <a:t>paediatrica</a:t>
            </a:r>
            <a:r>
              <a:rPr lang="en-US" sz="1600" dirty="0">
                <a:solidFill>
                  <a:schemeClr val="bg1"/>
                </a:solidFill>
              </a:rPr>
              <a:t> 96.5 (2007): 644-647.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3ACAED-E045-482C-91ED-F9E4977D9F0B}"/>
              </a:ext>
            </a:extLst>
          </p:cNvPr>
          <p:cNvCxnSpPr>
            <a:cxnSpLocks/>
          </p:cNvCxnSpPr>
          <p:nvPr/>
        </p:nvCxnSpPr>
        <p:spPr>
          <a:xfrm flipH="1">
            <a:off x="1097281" y="3262489"/>
            <a:ext cx="3756941" cy="600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38347-F30E-4809-8410-413983D3A572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1097281" y="4161674"/>
            <a:ext cx="3736164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6E214D-9805-4DEF-822C-2490C41F6DAD}"/>
              </a:ext>
            </a:extLst>
          </p:cNvPr>
          <p:cNvCxnSpPr>
            <a:cxnSpLocks/>
          </p:cNvCxnSpPr>
          <p:nvPr/>
        </p:nvCxnSpPr>
        <p:spPr>
          <a:xfrm flipH="1">
            <a:off x="1097280" y="3429000"/>
            <a:ext cx="3756942" cy="1057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12EDF4-D8EB-49CC-A111-906FE49A116E}"/>
                  </a:ext>
                </a:extLst>
              </p:cNvPr>
              <p:cNvSpPr txBox="1"/>
              <p:nvPr/>
            </p:nvSpPr>
            <p:spPr>
              <a:xfrm>
                <a:off x="3987161" y="2747366"/>
                <a:ext cx="756355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12EDF4-D8EB-49CC-A111-906FE49A1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161" y="2747366"/>
                <a:ext cx="756355" cy="471539"/>
              </a:xfrm>
              <a:prstGeom prst="rect">
                <a:avLst/>
              </a:prstGeom>
              <a:blipFill>
                <a:blip r:embed="rId5"/>
                <a:stretch>
                  <a:fillRect l="-1613" t="-7792" r="-241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F2A7D1-E836-4C20-BE43-BFE43389AB78}"/>
                  </a:ext>
                </a:extLst>
              </p:cNvPr>
              <p:cNvSpPr txBox="1"/>
              <p:nvPr/>
            </p:nvSpPr>
            <p:spPr>
              <a:xfrm>
                <a:off x="4077090" y="3925904"/>
                <a:ext cx="756355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F2A7D1-E836-4C20-BE43-BFE43389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90" y="3925904"/>
                <a:ext cx="756355" cy="471539"/>
              </a:xfrm>
              <a:prstGeom prst="rect">
                <a:avLst/>
              </a:prstGeom>
              <a:blipFill>
                <a:blip r:embed="rId6"/>
                <a:stretch>
                  <a:fillRect l="-2419" t="-7792" r="-161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EF0D81-978E-4E9C-BF7E-2646845E536F}"/>
                  </a:ext>
                </a:extLst>
              </p:cNvPr>
              <p:cNvSpPr txBox="1"/>
              <p:nvPr/>
            </p:nvSpPr>
            <p:spPr>
              <a:xfrm>
                <a:off x="4198651" y="3633040"/>
                <a:ext cx="756355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=1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EF0D81-978E-4E9C-BF7E-2646845E5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51" y="3633040"/>
                <a:ext cx="756355" cy="471539"/>
              </a:xfrm>
              <a:prstGeom prst="rect">
                <a:avLst/>
              </a:prstGeom>
              <a:blipFill>
                <a:blip r:embed="rId7"/>
                <a:stretch>
                  <a:fillRect l="-2419" t="-7792" r="-161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21C114-0299-4B31-A95B-3E95BC74F6CA}"/>
                  </a:ext>
                </a:extLst>
              </p:cNvPr>
              <p:cNvSpPr txBox="1"/>
              <p:nvPr/>
            </p:nvSpPr>
            <p:spPr>
              <a:xfrm>
                <a:off x="4105708" y="4415946"/>
                <a:ext cx="756355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21C114-0299-4B31-A95B-3E95BC74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08" y="4415946"/>
                <a:ext cx="756355" cy="471539"/>
              </a:xfrm>
              <a:prstGeom prst="rect">
                <a:avLst/>
              </a:prstGeom>
              <a:blipFill>
                <a:blip r:embed="rId8"/>
                <a:stretch>
                  <a:fillRect l="-2419" t="-7692" r="-1613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B67151-A142-44CC-BB62-D7704FF7E82E}"/>
                  </a:ext>
                </a:extLst>
              </p:cNvPr>
              <p:cNvSpPr txBox="1"/>
              <p:nvPr/>
            </p:nvSpPr>
            <p:spPr>
              <a:xfrm>
                <a:off x="4348630" y="3005817"/>
                <a:ext cx="756355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=1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B67151-A142-44CC-BB62-D7704FF7E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30" y="3005817"/>
                <a:ext cx="756355" cy="471539"/>
              </a:xfrm>
              <a:prstGeom prst="rect">
                <a:avLst/>
              </a:prstGeom>
              <a:blipFill>
                <a:blip r:embed="rId9"/>
                <a:stretch>
                  <a:fillRect l="-1613" t="-7792" r="-241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729007-38F2-44BC-9620-DAB8C27B8BC1}"/>
                  </a:ext>
                </a:extLst>
              </p:cNvPr>
              <p:cNvSpPr txBox="1"/>
              <p:nvPr/>
            </p:nvSpPr>
            <p:spPr>
              <a:xfrm>
                <a:off x="4348630" y="3492144"/>
                <a:ext cx="756355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=0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729007-38F2-44BC-9620-DAB8C27B8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30" y="3492144"/>
                <a:ext cx="756355" cy="471539"/>
              </a:xfrm>
              <a:prstGeom prst="rect">
                <a:avLst/>
              </a:prstGeom>
              <a:blipFill>
                <a:blip r:embed="rId10"/>
                <a:stretch>
                  <a:fillRect l="-1613" t="-7792" r="-241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8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12" grpId="0" animBg="1"/>
      <p:bldP spid="12" grpId="1" animBg="1"/>
      <p:bldP spid="14" grpId="0" animBg="1"/>
      <p:bldP spid="4" grpId="0"/>
      <p:bldP spid="4" grpId="1"/>
      <p:bldP spid="18" grpId="0"/>
      <p:bldP spid="18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A066-0743-46E3-B977-290AE826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with Two Continuous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FD7D-D9FF-4A79-A649-1861D359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The SGPlot Procedure">
            <a:extLst>
              <a:ext uri="{FF2B5EF4-FFF2-40B4-BE49-F238E27FC236}">
                <a16:creationId xmlns:a16="http://schemas.microsoft.com/office/drawing/2014/main" id="{E7ADBD3A-CC0D-46CA-B4F2-E78CC081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64" y="1803229"/>
            <a:ext cx="6523631" cy="4892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6CEE06-D789-4A9F-AB17-EF5D68DB2DDB}"/>
              </a:ext>
            </a:extLst>
          </p:cNvPr>
          <p:cNvCxnSpPr/>
          <p:nvPr/>
        </p:nvCxnSpPr>
        <p:spPr>
          <a:xfrm flipV="1">
            <a:off x="7812910" y="1959163"/>
            <a:ext cx="0" cy="3472405"/>
          </a:xfrm>
          <a:prstGeom prst="line">
            <a:avLst/>
          </a:prstGeom>
          <a:ln w="412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C37B76-B679-485E-9F08-ADEBE89AE8CA}"/>
              </a:ext>
            </a:extLst>
          </p:cNvPr>
          <p:cNvCxnSpPr>
            <a:cxnSpLocks/>
          </p:cNvCxnSpPr>
          <p:nvPr/>
        </p:nvCxnSpPr>
        <p:spPr>
          <a:xfrm>
            <a:off x="4953964" y="3336403"/>
            <a:ext cx="2858946" cy="0"/>
          </a:xfrm>
          <a:prstGeom prst="line">
            <a:avLst/>
          </a:prstGeom>
          <a:ln w="412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F794605-3AC2-43C0-920C-4E8498A715F2}"/>
              </a:ext>
            </a:extLst>
          </p:cNvPr>
          <p:cNvSpPr/>
          <p:nvPr/>
        </p:nvSpPr>
        <p:spPr>
          <a:xfrm>
            <a:off x="6609144" y="2314937"/>
            <a:ext cx="2430684" cy="1737781"/>
          </a:xfrm>
          <a:custGeom>
            <a:avLst/>
            <a:gdLst>
              <a:gd name="connsiteX0" fmla="*/ 81023 w 2430684"/>
              <a:gd name="connsiteY0" fmla="*/ 0 h 1737781"/>
              <a:gd name="connsiteX1" fmla="*/ 104172 w 2430684"/>
              <a:gd name="connsiteY1" fmla="*/ 138896 h 1737781"/>
              <a:gd name="connsiteX2" fmla="*/ 81023 w 2430684"/>
              <a:gd name="connsiteY2" fmla="*/ 185195 h 1737781"/>
              <a:gd name="connsiteX3" fmla="*/ 46299 w 2430684"/>
              <a:gd name="connsiteY3" fmla="*/ 289367 h 1737781"/>
              <a:gd name="connsiteX4" fmla="*/ 34724 w 2430684"/>
              <a:gd name="connsiteY4" fmla="*/ 324091 h 1737781"/>
              <a:gd name="connsiteX5" fmla="*/ 23150 w 2430684"/>
              <a:gd name="connsiteY5" fmla="*/ 370390 h 1737781"/>
              <a:gd name="connsiteX6" fmla="*/ 11575 w 2430684"/>
              <a:gd name="connsiteY6" fmla="*/ 462987 h 1737781"/>
              <a:gd name="connsiteX7" fmla="*/ 0 w 2430684"/>
              <a:gd name="connsiteY7" fmla="*/ 532435 h 1737781"/>
              <a:gd name="connsiteX8" fmla="*/ 11575 w 2430684"/>
              <a:gd name="connsiteY8" fmla="*/ 717630 h 1737781"/>
              <a:gd name="connsiteX9" fmla="*/ 34724 w 2430684"/>
              <a:gd name="connsiteY9" fmla="*/ 844952 h 1737781"/>
              <a:gd name="connsiteX10" fmla="*/ 57874 w 2430684"/>
              <a:gd name="connsiteY10" fmla="*/ 868101 h 1737781"/>
              <a:gd name="connsiteX11" fmla="*/ 81023 w 2430684"/>
              <a:gd name="connsiteY11" fmla="*/ 902825 h 1737781"/>
              <a:gd name="connsiteX12" fmla="*/ 115747 w 2430684"/>
              <a:gd name="connsiteY12" fmla="*/ 914400 h 1737781"/>
              <a:gd name="connsiteX13" fmla="*/ 138897 w 2430684"/>
              <a:gd name="connsiteY13" fmla="*/ 937549 h 1737781"/>
              <a:gd name="connsiteX14" fmla="*/ 254643 w 2430684"/>
              <a:gd name="connsiteY14" fmla="*/ 1006997 h 1737781"/>
              <a:gd name="connsiteX15" fmla="*/ 300942 w 2430684"/>
              <a:gd name="connsiteY15" fmla="*/ 1018572 h 1737781"/>
              <a:gd name="connsiteX16" fmla="*/ 347241 w 2430684"/>
              <a:gd name="connsiteY16" fmla="*/ 1041721 h 1737781"/>
              <a:gd name="connsiteX17" fmla="*/ 393540 w 2430684"/>
              <a:gd name="connsiteY17" fmla="*/ 1053296 h 1737781"/>
              <a:gd name="connsiteX18" fmla="*/ 462988 w 2430684"/>
              <a:gd name="connsiteY18" fmla="*/ 1076445 h 1737781"/>
              <a:gd name="connsiteX19" fmla="*/ 497712 w 2430684"/>
              <a:gd name="connsiteY19" fmla="*/ 1099595 h 1737781"/>
              <a:gd name="connsiteX20" fmla="*/ 567160 w 2430684"/>
              <a:gd name="connsiteY20" fmla="*/ 1122744 h 1737781"/>
              <a:gd name="connsiteX21" fmla="*/ 601884 w 2430684"/>
              <a:gd name="connsiteY21" fmla="*/ 1134319 h 1737781"/>
              <a:gd name="connsiteX22" fmla="*/ 891251 w 2430684"/>
              <a:gd name="connsiteY22" fmla="*/ 1157468 h 1737781"/>
              <a:gd name="connsiteX23" fmla="*/ 937550 w 2430684"/>
              <a:gd name="connsiteY23" fmla="*/ 1180617 h 1737781"/>
              <a:gd name="connsiteX24" fmla="*/ 983848 w 2430684"/>
              <a:gd name="connsiteY24" fmla="*/ 1250066 h 1737781"/>
              <a:gd name="connsiteX25" fmla="*/ 1006998 w 2430684"/>
              <a:gd name="connsiteY25" fmla="*/ 1284790 h 1737781"/>
              <a:gd name="connsiteX26" fmla="*/ 1018572 w 2430684"/>
              <a:gd name="connsiteY26" fmla="*/ 1365812 h 1737781"/>
              <a:gd name="connsiteX27" fmla="*/ 1041722 w 2430684"/>
              <a:gd name="connsiteY27" fmla="*/ 1400536 h 1737781"/>
              <a:gd name="connsiteX28" fmla="*/ 1053297 w 2430684"/>
              <a:gd name="connsiteY28" fmla="*/ 1493134 h 1737781"/>
              <a:gd name="connsiteX29" fmla="*/ 1076446 w 2430684"/>
              <a:gd name="connsiteY29" fmla="*/ 1527858 h 1737781"/>
              <a:gd name="connsiteX30" fmla="*/ 1203767 w 2430684"/>
              <a:gd name="connsiteY30" fmla="*/ 1574157 h 1737781"/>
              <a:gd name="connsiteX31" fmla="*/ 1250066 w 2430684"/>
              <a:gd name="connsiteY31" fmla="*/ 1597306 h 1737781"/>
              <a:gd name="connsiteX32" fmla="*/ 1284790 w 2430684"/>
              <a:gd name="connsiteY32" fmla="*/ 1620455 h 1737781"/>
              <a:gd name="connsiteX33" fmla="*/ 1365813 w 2430684"/>
              <a:gd name="connsiteY33" fmla="*/ 1643605 h 1737781"/>
              <a:gd name="connsiteX34" fmla="*/ 1469985 w 2430684"/>
              <a:gd name="connsiteY34" fmla="*/ 1678329 h 1737781"/>
              <a:gd name="connsiteX35" fmla="*/ 1504709 w 2430684"/>
              <a:gd name="connsiteY35" fmla="*/ 1689904 h 1737781"/>
              <a:gd name="connsiteX36" fmla="*/ 1608881 w 2430684"/>
              <a:gd name="connsiteY36" fmla="*/ 1701478 h 1737781"/>
              <a:gd name="connsiteX37" fmla="*/ 2430684 w 2430684"/>
              <a:gd name="connsiteY37" fmla="*/ 1713053 h 17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30684" h="1737781">
                <a:moveTo>
                  <a:pt x="81023" y="0"/>
                </a:moveTo>
                <a:cubicBezTo>
                  <a:pt x="86302" y="26394"/>
                  <a:pt x="105967" y="119150"/>
                  <a:pt x="104172" y="138896"/>
                </a:cubicBezTo>
                <a:cubicBezTo>
                  <a:pt x="102610" y="156080"/>
                  <a:pt x="87217" y="169091"/>
                  <a:pt x="81023" y="185195"/>
                </a:cubicBezTo>
                <a:cubicBezTo>
                  <a:pt x="67884" y="219358"/>
                  <a:pt x="57874" y="254643"/>
                  <a:pt x="46299" y="289367"/>
                </a:cubicBezTo>
                <a:cubicBezTo>
                  <a:pt x="42441" y="300942"/>
                  <a:pt x="37683" y="312254"/>
                  <a:pt x="34724" y="324091"/>
                </a:cubicBezTo>
                <a:cubicBezTo>
                  <a:pt x="30866" y="339524"/>
                  <a:pt x="25765" y="354699"/>
                  <a:pt x="23150" y="370390"/>
                </a:cubicBezTo>
                <a:cubicBezTo>
                  <a:pt x="18036" y="401073"/>
                  <a:pt x="15974" y="432194"/>
                  <a:pt x="11575" y="462987"/>
                </a:cubicBezTo>
                <a:cubicBezTo>
                  <a:pt x="8256" y="486220"/>
                  <a:pt x="3858" y="509286"/>
                  <a:pt x="0" y="532435"/>
                </a:cubicBezTo>
                <a:cubicBezTo>
                  <a:pt x="3858" y="594167"/>
                  <a:pt x="6217" y="656010"/>
                  <a:pt x="11575" y="717630"/>
                </a:cubicBezTo>
                <a:cubicBezTo>
                  <a:pt x="12282" y="725766"/>
                  <a:pt x="24182" y="823868"/>
                  <a:pt x="34724" y="844952"/>
                </a:cubicBezTo>
                <a:cubicBezTo>
                  <a:pt x="39604" y="854713"/>
                  <a:pt x="51057" y="859580"/>
                  <a:pt x="57874" y="868101"/>
                </a:cubicBezTo>
                <a:cubicBezTo>
                  <a:pt x="66564" y="878964"/>
                  <a:pt x="70160" y="894135"/>
                  <a:pt x="81023" y="902825"/>
                </a:cubicBezTo>
                <a:cubicBezTo>
                  <a:pt x="90550" y="910447"/>
                  <a:pt x="104172" y="910542"/>
                  <a:pt x="115747" y="914400"/>
                </a:cubicBezTo>
                <a:cubicBezTo>
                  <a:pt x="123464" y="922116"/>
                  <a:pt x="130167" y="931001"/>
                  <a:pt x="138897" y="937549"/>
                </a:cubicBezTo>
                <a:cubicBezTo>
                  <a:pt x="165820" y="957741"/>
                  <a:pt x="218736" y="993532"/>
                  <a:pt x="254643" y="1006997"/>
                </a:cubicBezTo>
                <a:cubicBezTo>
                  <a:pt x="269538" y="1012583"/>
                  <a:pt x="286047" y="1012986"/>
                  <a:pt x="300942" y="1018572"/>
                </a:cubicBezTo>
                <a:cubicBezTo>
                  <a:pt x="317098" y="1024630"/>
                  <a:pt x="331085" y="1035663"/>
                  <a:pt x="347241" y="1041721"/>
                </a:cubicBezTo>
                <a:cubicBezTo>
                  <a:pt x="362136" y="1047307"/>
                  <a:pt x="378303" y="1048725"/>
                  <a:pt x="393540" y="1053296"/>
                </a:cubicBezTo>
                <a:cubicBezTo>
                  <a:pt x="416912" y="1060308"/>
                  <a:pt x="462988" y="1076445"/>
                  <a:pt x="462988" y="1076445"/>
                </a:cubicBezTo>
                <a:cubicBezTo>
                  <a:pt x="474563" y="1084162"/>
                  <a:pt x="485000" y="1093945"/>
                  <a:pt x="497712" y="1099595"/>
                </a:cubicBezTo>
                <a:cubicBezTo>
                  <a:pt x="520010" y="1109505"/>
                  <a:pt x="544011" y="1115028"/>
                  <a:pt x="567160" y="1122744"/>
                </a:cubicBezTo>
                <a:cubicBezTo>
                  <a:pt x="578735" y="1126602"/>
                  <a:pt x="589849" y="1132313"/>
                  <a:pt x="601884" y="1134319"/>
                </a:cubicBezTo>
                <a:cubicBezTo>
                  <a:pt x="743741" y="1157960"/>
                  <a:pt x="647896" y="1144659"/>
                  <a:pt x="891251" y="1157468"/>
                </a:cubicBezTo>
                <a:cubicBezTo>
                  <a:pt x="906684" y="1165184"/>
                  <a:pt x="923193" y="1171046"/>
                  <a:pt x="937550" y="1180617"/>
                </a:cubicBezTo>
                <a:cubicBezTo>
                  <a:pt x="966113" y="1199659"/>
                  <a:pt x="966549" y="1219793"/>
                  <a:pt x="983848" y="1250066"/>
                </a:cubicBezTo>
                <a:cubicBezTo>
                  <a:pt x="990750" y="1262144"/>
                  <a:pt x="999281" y="1273215"/>
                  <a:pt x="1006998" y="1284790"/>
                </a:cubicBezTo>
                <a:cubicBezTo>
                  <a:pt x="1010856" y="1311797"/>
                  <a:pt x="1010733" y="1339681"/>
                  <a:pt x="1018572" y="1365812"/>
                </a:cubicBezTo>
                <a:cubicBezTo>
                  <a:pt x="1022569" y="1379136"/>
                  <a:pt x="1038062" y="1387115"/>
                  <a:pt x="1041722" y="1400536"/>
                </a:cubicBezTo>
                <a:cubicBezTo>
                  <a:pt x="1049907" y="1430546"/>
                  <a:pt x="1045112" y="1463124"/>
                  <a:pt x="1053297" y="1493134"/>
                </a:cubicBezTo>
                <a:cubicBezTo>
                  <a:pt x="1056957" y="1506555"/>
                  <a:pt x="1066609" y="1518021"/>
                  <a:pt x="1076446" y="1527858"/>
                </a:cubicBezTo>
                <a:cubicBezTo>
                  <a:pt x="1109320" y="1560732"/>
                  <a:pt x="1161297" y="1565663"/>
                  <a:pt x="1203767" y="1574157"/>
                </a:cubicBezTo>
                <a:cubicBezTo>
                  <a:pt x="1219200" y="1581873"/>
                  <a:pt x="1235085" y="1588745"/>
                  <a:pt x="1250066" y="1597306"/>
                </a:cubicBezTo>
                <a:cubicBezTo>
                  <a:pt x="1262144" y="1604208"/>
                  <a:pt x="1272348" y="1614234"/>
                  <a:pt x="1284790" y="1620455"/>
                </a:cubicBezTo>
                <a:cubicBezTo>
                  <a:pt x="1304241" y="1630180"/>
                  <a:pt x="1347269" y="1638042"/>
                  <a:pt x="1365813" y="1643605"/>
                </a:cubicBezTo>
                <a:cubicBezTo>
                  <a:pt x="1365848" y="1643615"/>
                  <a:pt x="1452606" y="1672536"/>
                  <a:pt x="1469985" y="1678329"/>
                </a:cubicBezTo>
                <a:cubicBezTo>
                  <a:pt x="1481560" y="1682187"/>
                  <a:pt x="1492583" y="1688557"/>
                  <a:pt x="1504709" y="1689904"/>
                </a:cubicBezTo>
                <a:lnTo>
                  <a:pt x="1608881" y="1701478"/>
                </a:lnTo>
                <a:cubicBezTo>
                  <a:pt x="1905963" y="1775750"/>
                  <a:pt x="1639272" y="1713053"/>
                  <a:pt x="2430684" y="1713053"/>
                </a:cubicBezTo>
              </a:path>
            </a:pathLst>
          </a:custGeom>
          <a:noFill/>
          <a:ln w="412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E12A-5CA0-46E4-A53A-54699579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C795A-E647-4E8F-B00E-7F2E4970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47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Sample Size – rule of thumb: 10 outcomes for each predictor (really, each degree of freedom)</a:t>
            </a:r>
          </a:p>
          <a:p>
            <a:pPr lvl="1"/>
            <a:r>
              <a:rPr lang="en-US" dirty="0"/>
              <a:t>E.g., in our OA progression example, n=1000</a:t>
            </a:r>
          </a:p>
          <a:p>
            <a:pPr lvl="2"/>
            <a:r>
              <a:rPr lang="en-US" dirty="0"/>
              <a:t>n=250 progressors</a:t>
            </a:r>
          </a:p>
          <a:p>
            <a:pPr lvl="2"/>
            <a:r>
              <a:rPr lang="en-US" dirty="0"/>
              <a:t>n=750 non-progressors</a:t>
            </a:r>
          </a:p>
          <a:p>
            <a:pPr lvl="2"/>
            <a:r>
              <a:rPr lang="en-US" dirty="0"/>
              <a:t>Suggests model with ~25 predictors</a:t>
            </a:r>
          </a:p>
          <a:p>
            <a:r>
              <a:rPr lang="en-US" dirty="0"/>
              <a:t>How do we choose the “best” combination of predictors?</a:t>
            </a:r>
          </a:p>
          <a:p>
            <a:r>
              <a:rPr lang="en-US" dirty="0"/>
              <a:t>What if the number of predictors &gt; 25? </a:t>
            </a:r>
          </a:p>
          <a:p>
            <a:r>
              <a:rPr lang="en-US" dirty="0"/>
              <a:t>What if the number of predictors &gt; 1000?  (p&gt;n)</a:t>
            </a:r>
          </a:p>
          <a:p>
            <a:r>
              <a:rPr lang="en-US" dirty="0"/>
              <a:t>Overfitting: the model should generalize to populations that were not included in the sample. Overfitting is when the model captures random variation in the data. </a:t>
            </a:r>
          </a:p>
        </p:txBody>
      </p:sp>
    </p:spTree>
    <p:extLst>
      <p:ext uri="{BB962C8B-B14F-4D97-AF65-F5344CB8AC3E}">
        <p14:creationId xmlns:p14="http://schemas.microsoft.com/office/powerpoint/2010/main" val="2344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68DD-65C7-4D31-9026-0458B823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364F-4DB5-4579-8D65-CC3A7CD3F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Overview, Terminology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Machine Learning vs. Traditional Statistical Modeling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Examples: Statistical Modeling to Machine Learning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4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2F58-F7D4-4D49-853A-5D6E284C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Selection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EC36-24FB-456F-8775-07A313E1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712100" cy="44916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Backward</a:t>
            </a:r>
          </a:p>
          <a:p>
            <a:pPr lvl="1"/>
            <a:r>
              <a:rPr lang="en-US" dirty="0"/>
              <a:t>Start with all predictors in the model, remove the predictor with the highest p-value, continue until all p-values are &lt; p-critical (e.g., 0.05).</a:t>
            </a:r>
          </a:p>
          <a:p>
            <a:r>
              <a:rPr lang="en-US" dirty="0"/>
              <a:t> Forward</a:t>
            </a:r>
          </a:p>
          <a:p>
            <a:pPr lvl="1"/>
            <a:r>
              <a:rPr lang="en-US" dirty="0"/>
              <a:t>Start with predictor with lowest p-value (and &lt; p-critical), check each remaining predictor to find adjusted p-value and add predictor with smallest p-value. Continue until no more predictors reach p &lt; p-critical.</a:t>
            </a:r>
          </a:p>
          <a:p>
            <a:r>
              <a:rPr lang="en-US" dirty="0"/>
              <a:t> Stepwise</a:t>
            </a:r>
          </a:p>
          <a:p>
            <a:pPr lvl="1"/>
            <a:r>
              <a:rPr lang="en-US" dirty="0"/>
              <a:t>Combines backward and forward. Start as in forward with predictor with lowest p-value, add predictor with lowest adjusted p-value. Now go back, and check original predictor, if p &gt; p-</a:t>
            </a:r>
            <a:r>
              <a:rPr lang="en-US" dirty="0" err="1"/>
              <a:t>crit</a:t>
            </a:r>
            <a:r>
              <a:rPr lang="en-US" dirty="0"/>
              <a:t> for this predictor, then remove. After each new predictor is added, go back and check every other predictor in the model.</a:t>
            </a:r>
          </a:p>
          <a:p>
            <a:pPr marL="0" indent="0">
              <a:buNone/>
            </a:pPr>
            <a:r>
              <a:rPr lang="en-US" sz="2400" i="1" dirty="0"/>
              <a:t>* Can also do this based on other fit statistics (e.g., AIC, BIC, adjusted R</a:t>
            </a:r>
            <a:r>
              <a:rPr lang="en-US" sz="2400" i="1" baseline="30000" dirty="0"/>
              <a:t>2</a:t>
            </a:r>
            <a:r>
              <a:rPr lang="en-US" sz="2400" i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A4AEA-A8FF-4F68-BC18-359B6DB146C7}"/>
              </a:ext>
            </a:extLst>
          </p:cNvPr>
          <p:cNvSpPr txBox="1"/>
          <p:nvPr/>
        </p:nvSpPr>
        <p:spPr>
          <a:xfrm>
            <a:off x="593387" y="6337377"/>
            <a:ext cx="7525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Steyerberg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Ewout</a:t>
            </a:r>
            <a:r>
              <a:rPr lang="en-US" sz="1600" dirty="0">
                <a:solidFill>
                  <a:schemeClr val="bg1"/>
                </a:solidFill>
              </a:rPr>
              <a:t> W. </a:t>
            </a:r>
            <a:r>
              <a:rPr lang="en-US" sz="1600" i="1" dirty="0">
                <a:solidFill>
                  <a:schemeClr val="bg1"/>
                </a:solidFill>
              </a:rPr>
              <a:t>Clinical prediction models</a:t>
            </a:r>
            <a:r>
              <a:rPr lang="en-US" sz="1600" dirty="0">
                <a:solidFill>
                  <a:schemeClr val="bg1"/>
                </a:solidFill>
              </a:rPr>
              <a:t>. Springer International Publishing, 2019.</a:t>
            </a:r>
          </a:p>
          <a:p>
            <a:r>
              <a:rPr lang="en-US" sz="1600" dirty="0">
                <a:solidFill>
                  <a:schemeClr val="bg1"/>
                </a:solidFill>
              </a:rPr>
              <a:t>Hosmer DW, </a:t>
            </a:r>
            <a:r>
              <a:rPr lang="en-US" sz="1600" dirty="0" err="1">
                <a:solidFill>
                  <a:schemeClr val="bg1"/>
                </a:solidFill>
              </a:rPr>
              <a:t>Lemeshow</a:t>
            </a:r>
            <a:r>
              <a:rPr lang="en-US" sz="1600" dirty="0">
                <a:solidFill>
                  <a:schemeClr val="bg1"/>
                </a:solidFill>
              </a:rPr>
              <a:t> S: Applied Logistic Regression. 2000, New York: Wiley</a:t>
            </a:r>
          </a:p>
        </p:txBody>
      </p:sp>
    </p:spTree>
    <p:extLst>
      <p:ext uri="{BB962C8B-B14F-4D97-AF65-F5344CB8AC3E}">
        <p14:creationId xmlns:p14="http://schemas.microsoft.com/office/powerpoint/2010/main" val="40471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2F58-F7D4-4D49-853A-5D6E284C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Selection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EC36-24FB-456F-8775-07A313E1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20269" cy="4418879"/>
          </a:xfrm>
        </p:spPr>
        <p:txBody>
          <a:bodyPr>
            <a:normAutofit/>
          </a:bodyPr>
          <a:lstStyle/>
          <a:p>
            <a:r>
              <a:rPr lang="en-US" dirty="0"/>
              <a:t> Best Subsets</a:t>
            </a:r>
          </a:p>
          <a:p>
            <a:pPr lvl="1"/>
            <a:r>
              <a:rPr lang="en-US" dirty="0"/>
              <a:t>Check every possible subset of variables, and choose the subset with the best fit (e.g., based on set criteria like AIC, BIC, R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E19E5-9AC4-4EFA-8F2D-7FDCC6D3C8F2}"/>
              </a:ext>
            </a:extLst>
          </p:cNvPr>
          <p:cNvSpPr txBox="1"/>
          <p:nvPr/>
        </p:nvSpPr>
        <p:spPr>
          <a:xfrm>
            <a:off x="593387" y="6337377"/>
            <a:ext cx="7525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Steyerberg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Ewout</a:t>
            </a:r>
            <a:r>
              <a:rPr lang="en-US" sz="1600" dirty="0">
                <a:solidFill>
                  <a:schemeClr val="bg1"/>
                </a:solidFill>
              </a:rPr>
              <a:t> W. </a:t>
            </a:r>
            <a:r>
              <a:rPr lang="en-US" sz="1600" i="1" dirty="0">
                <a:solidFill>
                  <a:schemeClr val="bg1"/>
                </a:solidFill>
              </a:rPr>
              <a:t>Clinical prediction models</a:t>
            </a:r>
            <a:r>
              <a:rPr lang="en-US" sz="1600" dirty="0">
                <a:solidFill>
                  <a:schemeClr val="bg1"/>
                </a:solidFill>
              </a:rPr>
              <a:t>. Springer International Publishing, 2019.</a:t>
            </a:r>
          </a:p>
          <a:p>
            <a:r>
              <a:rPr lang="en-US" sz="1600" dirty="0">
                <a:solidFill>
                  <a:schemeClr val="bg1"/>
                </a:solidFill>
              </a:rPr>
              <a:t>Hosmer DW, </a:t>
            </a:r>
            <a:r>
              <a:rPr lang="en-US" sz="1600" dirty="0" err="1">
                <a:solidFill>
                  <a:schemeClr val="bg1"/>
                </a:solidFill>
              </a:rPr>
              <a:t>Lemeshow</a:t>
            </a:r>
            <a:r>
              <a:rPr lang="en-US" sz="1600" dirty="0">
                <a:solidFill>
                  <a:schemeClr val="bg1"/>
                </a:solidFill>
              </a:rPr>
              <a:t> S: Applied Logistic Regression. 2000, New York: Wiley</a:t>
            </a:r>
          </a:p>
        </p:txBody>
      </p:sp>
    </p:spTree>
    <p:extLst>
      <p:ext uri="{BB962C8B-B14F-4D97-AF65-F5344CB8AC3E}">
        <p14:creationId xmlns:p14="http://schemas.microsoft.com/office/powerpoint/2010/main" val="263855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2F58-F7D4-4D49-853A-5D6E284C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Selection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EC36-24FB-456F-8775-07A313E1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420269" cy="4418879"/>
          </a:xfrm>
        </p:spPr>
        <p:txBody>
          <a:bodyPr>
            <a:normAutofit/>
          </a:bodyPr>
          <a:lstStyle/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Best subsets – How many combinations to check? 5 predictors = 31 subsets, 25 predictors &gt; 30 million subsets (2</a:t>
            </a:r>
            <a:r>
              <a:rPr lang="en-US" baseline="30000" dirty="0"/>
              <a:t> # predictors </a:t>
            </a:r>
            <a:r>
              <a:rPr lang="en-US" dirty="0"/>
              <a:t>– 1)</a:t>
            </a:r>
          </a:p>
          <a:p>
            <a:pPr lvl="1"/>
            <a:r>
              <a:rPr lang="en-US" dirty="0"/>
              <a:t>Backward selection – convergence issues</a:t>
            </a:r>
          </a:p>
          <a:p>
            <a:pPr lvl="1"/>
            <a:r>
              <a:rPr lang="en-US" dirty="0"/>
              <a:t>Overfitting/issues with multiple testing </a:t>
            </a:r>
          </a:p>
          <a:p>
            <a:pPr lvl="1"/>
            <a:r>
              <a:rPr lang="en-US" dirty="0"/>
              <a:t>Very sensitive to the order that variables are added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A4AEA-A8FF-4F68-BC18-359B6DB146C7}"/>
              </a:ext>
            </a:extLst>
          </p:cNvPr>
          <p:cNvSpPr txBox="1"/>
          <p:nvPr/>
        </p:nvSpPr>
        <p:spPr>
          <a:xfrm>
            <a:off x="160436" y="6264612"/>
            <a:ext cx="1187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Steyerberg</a:t>
            </a:r>
            <a:r>
              <a:rPr lang="en-US" sz="1200" dirty="0">
                <a:solidFill>
                  <a:schemeClr val="bg1"/>
                </a:solidFill>
              </a:rPr>
              <a:t> EW et al. "Stepwise selection in small data sets: a simulation study of bias in logistic regression analysis." </a:t>
            </a:r>
            <a:r>
              <a:rPr lang="en-US" sz="1200" i="1" dirty="0">
                <a:solidFill>
                  <a:schemeClr val="bg1"/>
                </a:solidFill>
              </a:rPr>
              <a:t>Journal of clinical epidemiology. </a:t>
            </a:r>
            <a:r>
              <a:rPr lang="en-US" sz="1200" dirty="0">
                <a:solidFill>
                  <a:schemeClr val="bg1"/>
                </a:solidFill>
              </a:rPr>
              <a:t>1999.</a:t>
            </a:r>
          </a:p>
          <a:p>
            <a:r>
              <a:rPr lang="en-US" sz="1200" dirty="0">
                <a:solidFill>
                  <a:schemeClr val="bg1"/>
                </a:solidFill>
              </a:rPr>
              <a:t>Harrell FE et al. "Multivariable prognostic models: issues in developing models, evaluating assumptions and adequacy, and measuring and reducing errors." </a:t>
            </a:r>
            <a:r>
              <a:rPr lang="en-US" sz="1200" i="1" dirty="0">
                <a:solidFill>
                  <a:schemeClr val="bg1"/>
                </a:solidFill>
              </a:rPr>
              <a:t>Statistics in medicine. 1996</a:t>
            </a:r>
            <a:r>
              <a:rPr lang="en-US" sz="1200" dirty="0">
                <a:solidFill>
                  <a:schemeClr val="bg1"/>
                </a:solidFill>
              </a:rPr>
              <a:t>. P.C. </a:t>
            </a:r>
            <a:r>
              <a:rPr lang="en-US" sz="1200" dirty="0" err="1">
                <a:solidFill>
                  <a:schemeClr val="bg1"/>
                </a:solidFill>
              </a:rPr>
              <a:t>Sainani</a:t>
            </a:r>
            <a:r>
              <a:rPr lang="en-US" sz="1200" dirty="0">
                <a:solidFill>
                  <a:schemeClr val="bg1"/>
                </a:solidFill>
              </a:rPr>
              <a:t>, Kristin L. "Multivariate regression: the pitfalls of automated variable selection." </a:t>
            </a:r>
            <a:r>
              <a:rPr lang="en-US" sz="1200" i="1" dirty="0">
                <a:solidFill>
                  <a:schemeClr val="bg1"/>
                </a:solidFill>
              </a:rPr>
              <a:t>PM&amp;R</a:t>
            </a:r>
            <a:r>
              <a:rPr lang="en-US" sz="1200" dirty="0">
                <a:solidFill>
                  <a:schemeClr val="bg1"/>
                </a:solidFill>
              </a:rPr>
              <a:t> 5.9 (2013): 791-794.</a:t>
            </a:r>
          </a:p>
        </p:txBody>
      </p:sp>
    </p:spTree>
    <p:extLst>
      <p:ext uri="{BB962C8B-B14F-4D97-AF65-F5344CB8AC3E}">
        <p14:creationId xmlns:p14="http://schemas.microsoft.com/office/powerpoint/2010/main" val="3351293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EB9E-AEF9-4AC4-A49D-3541CC0F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Penalized 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7B44-A9E2-42F4-A952-E7D30DAC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415238" cy="47256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 Also referred to as </a:t>
            </a:r>
            <a:r>
              <a:rPr lang="en-US" i="1" dirty="0"/>
              <a:t>shrinkage </a:t>
            </a:r>
            <a:r>
              <a:rPr lang="en-US" dirty="0"/>
              <a:t>or </a:t>
            </a:r>
            <a:r>
              <a:rPr lang="en-US" i="1" dirty="0"/>
              <a:t>regularization </a:t>
            </a:r>
            <a:r>
              <a:rPr lang="en-US" dirty="0"/>
              <a:t>methods</a:t>
            </a:r>
          </a:p>
          <a:p>
            <a:pPr lvl="1"/>
            <a:r>
              <a:rPr lang="en-US" dirty="0"/>
              <a:t>There is a penalty for complexity</a:t>
            </a:r>
          </a:p>
          <a:p>
            <a:pPr lvl="1"/>
            <a:r>
              <a:rPr lang="en-US" dirty="0"/>
              <a:t>Regression coefficients are “shrunk” towards zero to avoid overfitting </a:t>
            </a:r>
            <a:r>
              <a:rPr lang="en-US" dirty="0">
                <a:sym typeface="Wingdings" panose="05000000000000000000" pitchFamily="2" charset="2"/>
              </a:rPr>
              <a:t> less variance, potentially more bias</a:t>
            </a:r>
            <a:endParaRPr lang="en-US" dirty="0"/>
          </a:p>
          <a:p>
            <a:r>
              <a:rPr lang="en-US" dirty="0"/>
              <a:t>LASSO (</a:t>
            </a:r>
            <a:r>
              <a:rPr lang="en-US" b="1" dirty="0"/>
              <a:t>L</a:t>
            </a:r>
            <a:r>
              <a:rPr lang="en-US" dirty="0"/>
              <a:t>east </a:t>
            </a:r>
            <a:r>
              <a:rPr lang="en-US" b="1" dirty="0"/>
              <a:t>A</a:t>
            </a:r>
            <a:r>
              <a:rPr lang="en-US" dirty="0"/>
              <a:t>bsolute </a:t>
            </a:r>
            <a:r>
              <a:rPr lang="en-US" b="1" dirty="0"/>
              <a:t>S</a:t>
            </a:r>
            <a:r>
              <a:rPr lang="en-US" dirty="0"/>
              <a:t>hrinkage and </a:t>
            </a:r>
            <a:r>
              <a:rPr lang="en-US" b="1" dirty="0"/>
              <a:t>S</a:t>
            </a:r>
            <a:r>
              <a:rPr lang="en-US" dirty="0"/>
              <a:t>election </a:t>
            </a:r>
            <a:r>
              <a:rPr lang="en-US" b="1" dirty="0"/>
              <a:t>O</a:t>
            </a:r>
            <a:r>
              <a:rPr lang="en-US" dirty="0"/>
              <a:t>perator.)</a:t>
            </a:r>
          </a:p>
          <a:p>
            <a:pPr lvl="1"/>
            <a:r>
              <a:rPr lang="en-US" dirty="0"/>
              <a:t>Sum of the absolute values of the regression coefficients must be less than some constant</a:t>
            </a:r>
          </a:p>
          <a:p>
            <a:pPr lvl="1"/>
            <a:r>
              <a:rPr lang="en-US" dirty="0"/>
              <a:t>May force some of the coefficient estimates to be exactly equal to zero (i.e., can work as variable selection)</a:t>
            </a:r>
          </a:p>
          <a:p>
            <a:pPr lvl="1"/>
            <a:r>
              <a:rPr lang="en-US" dirty="0"/>
              <a:t>Typically performs better when there are few important predictors</a:t>
            </a:r>
          </a:p>
          <a:p>
            <a:r>
              <a:rPr lang="en-US" dirty="0"/>
              <a:t>Ridge</a:t>
            </a:r>
          </a:p>
          <a:p>
            <a:pPr lvl="1"/>
            <a:r>
              <a:rPr lang="en-US" dirty="0"/>
              <a:t>Sum of the squares of the regression coefficients must be less than some constant</a:t>
            </a:r>
          </a:p>
          <a:p>
            <a:pPr lvl="1"/>
            <a:r>
              <a:rPr lang="en-US" dirty="0"/>
              <a:t>Shrinks the coefficients towards zero, but it will not set any of them exactly to zero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include all the predictors in the final model</a:t>
            </a:r>
          </a:p>
          <a:p>
            <a:pPr lvl="1"/>
            <a:r>
              <a:rPr lang="en-US" dirty="0"/>
              <a:t>Typically performs better when all predictors are important</a:t>
            </a:r>
          </a:p>
          <a:p>
            <a:r>
              <a:rPr lang="en-US" dirty="0"/>
              <a:t>Elastic net 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dirty="0"/>
              <a:t>ombination of ridge and lasso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3791B-5A15-42AD-8CB1-7750B021D7BC}"/>
              </a:ext>
            </a:extLst>
          </p:cNvPr>
          <p:cNvSpPr txBox="1"/>
          <p:nvPr/>
        </p:nvSpPr>
        <p:spPr>
          <a:xfrm>
            <a:off x="143124" y="6368868"/>
            <a:ext cx="113693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Tibshirani</a:t>
            </a:r>
            <a:r>
              <a:rPr lang="en-US" sz="1400" dirty="0">
                <a:solidFill>
                  <a:schemeClr val="bg1"/>
                </a:solidFill>
              </a:rPr>
              <a:t>, R. (1996). Regression shrinkage and selection via the lasso. J. Royal. Statist. Soc B., Vol. 58, No. 1, pages 267-288).</a:t>
            </a:r>
          </a:p>
          <a:p>
            <a:r>
              <a:rPr lang="en-US" sz="1400" dirty="0">
                <a:solidFill>
                  <a:schemeClr val="bg1"/>
                </a:solidFill>
              </a:rPr>
              <a:t>Harrell Jr, Frank E. </a:t>
            </a:r>
            <a:r>
              <a:rPr lang="en-US" sz="1400" i="1" dirty="0">
                <a:solidFill>
                  <a:schemeClr val="bg1"/>
                </a:solidFill>
              </a:rPr>
              <a:t>Regression modeling strategies: with applications to linear models, logistic and ordinal regression, and survival analysis</a:t>
            </a:r>
            <a:r>
              <a:rPr lang="en-US" sz="1400" dirty="0">
                <a:solidFill>
                  <a:schemeClr val="bg1"/>
                </a:solidFill>
              </a:rPr>
              <a:t>. Springer, 2015.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87E6-32F3-431F-984A-CF411A61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10D8-6645-4B80-9BDD-038BB0ECD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Cross-validation: re-sampling procedure to estimate how the model might perform out of sample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382FBD-F788-43A9-B3C4-F1DCC5A62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41614"/>
              </p:ext>
            </p:extLst>
          </p:nvPr>
        </p:nvGraphicFramePr>
        <p:xfrm>
          <a:off x="2903944" y="2857586"/>
          <a:ext cx="636838" cy="33528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36838">
                  <a:extLst>
                    <a:ext uri="{9D8B030D-6E8A-4147-A177-3AD203B41FA5}">
                      <a16:colId xmlns:a16="http://schemas.microsoft.com/office/drawing/2014/main" val="18307937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418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2941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059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74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40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162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2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420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656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76439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F747E7B-642A-451D-9212-759385373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29265"/>
              </p:ext>
            </p:extLst>
          </p:nvPr>
        </p:nvGraphicFramePr>
        <p:xfrm>
          <a:off x="387916" y="2874919"/>
          <a:ext cx="1043778" cy="335279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043778">
                  <a:extLst>
                    <a:ext uri="{9D8B030D-6E8A-4147-A177-3AD203B41FA5}">
                      <a16:colId xmlns:a16="http://schemas.microsoft.com/office/drawing/2014/main" val="1830793701"/>
                    </a:ext>
                  </a:extLst>
                </a:gridCol>
              </a:tblGrid>
              <a:tr h="33527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Full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54183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5BC799-633C-4F7E-BE4A-7AFCA7597502}"/>
              </a:ext>
            </a:extLst>
          </p:cNvPr>
          <p:cNvCxnSpPr>
            <a:cxnSpLocks/>
          </p:cNvCxnSpPr>
          <p:nvPr/>
        </p:nvCxnSpPr>
        <p:spPr>
          <a:xfrm>
            <a:off x="1604090" y="4551318"/>
            <a:ext cx="80739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324482-9664-4741-98F8-46F25358C61F}"/>
              </a:ext>
            </a:extLst>
          </p:cNvPr>
          <p:cNvSpPr txBox="1"/>
          <p:nvPr/>
        </p:nvSpPr>
        <p:spPr>
          <a:xfrm>
            <a:off x="1507814" y="2874919"/>
            <a:ext cx="1398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Randomly split into k (here, 10) samples for k-fold cv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F5476BE-8521-4DE9-BDED-66A91D745A86}"/>
              </a:ext>
            </a:extLst>
          </p:cNvPr>
          <p:cNvSpPr/>
          <p:nvPr/>
        </p:nvSpPr>
        <p:spPr>
          <a:xfrm>
            <a:off x="3711373" y="2874920"/>
            <a:ext cx="270141" cy="2994174"/>
          </a:xfrm>
          <a:prstGeom prst="rightBracket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E4A04-3230-4131-80D6-74D7DFB390D4}"/>
              </a:ext>
            </a:extLst>
          </p:cNvPr>
          <p:cNvSpPr txBox="1"/>
          <p:nvPr/>
        </p:nvSpPr>
        <p:spPr>
          <a:xfrm>
            <a:off x="4071179" y="3777071"/>
            <a:ext cx="1342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- develop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CF48EF-C445-49EA-A3AC-563E2AFCE7B6}"/>
              </a:ext>
            </a:extLst>
          </p:cNvPr>
          <p:cNvSpPr txBox="1"/>
          <p:nvPr/>
        </p:nvSpPr>
        <p:spPr>
          <a:xfrm>
            <a:off x="4011842" y="5845177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model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7DB8615E-31BF-4E20-9294-C4559F470E3C}"/>
              </a:ext>
            </a:extLst>
          </p:cNvPr>
          <p:cNvSpPr/>
          <p:nvPr/>
        </p:nvSpPr>
        <p:spPr>
          <a:xfrm>
            <a:off x="3681045" y="3233544"/>
            <a:ext cx="270141" cy="2994174"/>
          </a:xfrm>
          <a:prstGeom prst="rightBracket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C1A868-2B48-4E34-B06C-292476BFEC94}"/>
              </a:ext>
            </a:extLst>
          </p:cNvPr>
          <p:cNvSpPr txBox="1"/>
          <p:nvPr/>
        </p:nvSpPr>
        <p:spPr>
          <a:xfrm>
            <a:off x="4071485" y="4089653"/>
            <a:ext cx="1342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- develop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20702C-0FAA-405A-AEDC-A2E89367FD16}"/>
              </a:ext>
            </a:extLst>
          </p:cNvPr>
          <p:cNvSpPr txBox="1"/>
          <p:nvPr/>
        </p:nvSpPr>
        <p:spPr>
          <a:xfrm>
            <a:off x="4088309" y="2834976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model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F7CAB5-565C-48BA-A782-E6FBD4E59A6E}"/>
              </a:ext>
            </a:extLst>
          </p:cNvPr>
          <p:cNvCxnSpPr>
            <a:cxnSpLocks/>
          </p:cNvCxnSpPr>
          <p:nvPr/>
        </p:nvCxnSpPr>
        <p:spPr>
          <a:xfrm>
            <a:off x="5050684" y="4551318"/>
            <a:ext cx="72631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A0C2B93D-1D34-44DD-AD99-FACB19639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33354"/>
              </p:ext>
            </p:extLst>
          </p:nvPr>
        </p:nvGraphicFramePr>
        <p:xfrm>
          <a:off x="5791970" y="2857586"/>
          <a:ext cx="1645298" cy="33528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45298">
                  <a:extLst>
                    <a:ext uri="{9D8B030D-6E8A-4147-A177-3AD203B41FA5}">
                      <a16:colId xmlns:a16="http://schemas.microsoft.com/office/drawing/2014/main" val="18307937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418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2941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prediction 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059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74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40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162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2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420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656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prediction m10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764399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DB3C3E-D82D-4B13-969A-BB54FF55BB04}"/>
              </a:ext>
            </a:extLst>
          </p:cNvPr>
          <p:cNvCxnSpPr>
            <a:cxnSpLocks/>
          </p:cNvCxnSpPr>
          <p:nvPr/>
        </p:nvCxnSpPr>
        <p:spPr>
          <a:xfrm>
            <a:off x="7530805" y="4551318"/>
            <a:ext cx="68906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1758B6C1-0091-47F2-9A46-FB4881C657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392942"/>
                  </p:ext>
                </p:extLst>
              </p:nvPr>
            </p:nvGraphicFramePr>
            <p:xfrm>
              <a:off x="8270052" y="2864968"/>
              <a:ext cx="1466596" cy="3352799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1466596">
                      <a:extLst>
                        <a:ext uri="{9D8B030D-6E8A-4147-A177-3AD203B41FA5}">
                          <a16:colId xmlns:a16="http://schemas.microsoft.com/office/drawing/2014/main" val="1830793701"/>
                        </a:ext>
                      </a:extLst>
                    </a:gridCol>
                  </a:tblGrid>
                  <a:tr h="33527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Full Data </a:t>
                          </a:r>
                          <a:r>
                            <a:rPr lang="en-US" sz="2400" i="1" dirty="0"/>
                            <a:t>with predicted values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i="1" dirty="0"/>
                            <a:t>) 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05418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1758B6C1-0091-47F2-9A46-FB4881C657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392942"/>
                  </p:ext>
                </p:extLst>
              </p:nvPr>
            </p:nvGraphicFramePr>
            <p:xfrm>
              <a:off x="8270052" y="2864968"/>
              <a:ext cx="1466596" cy="3352799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1466596">
                      <a:extLst>
                        <a:ext uri="{9D8B030D-6E8A-4147-A177-3AD203B41FA5}">
                          <a16:colId xmlns:a16="http://schemas.microsoft.com/office/drawing/2014/main" val="1830793701"/>
                        </a:ext>
                      </a:extLst>
                    </a:gridCol>
                  </a:tblGrid>
                  <a:tr h="3352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81" r="-413" b="-3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05418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78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3" grpId="0"/>
      <p:bldP spid="13" grpId="1"/>
      <p:bldP spid="14" grpId="0"/>
      <p:bldP spid="14" grpId="1"/>
      <p:bldP spid="15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61A-61DF-4E99-91D8-758C2110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E768-3993-45AA-BA2F-4DF34F8F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83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With our full data with out of sample predictions we can</a:t>
            </a:r>
          </a:p>
          <a:p>
            <a:pPr lvl="1"/>
            <a:r>
              <a:rPr lang="en-US" dirty="0"/>
              <a:t>Assess the performance of our model by calculating cross-validated fit statistics (e.g., AUC)</a:t>
            </a:r>
          </a:p>
          <a:p>
            <a:pPr lvl="1"/>
            <a:r>
              <a:rPr lang="en-US" dirty="0"/>
              <a:t>Choose the penalty for penalized regression that minimizes residuals (or whatever fit statistic we choose)</a:t>
            </a:r>
          </a:p>
          <a:p>
            <a:pPr lvl="1"/>
            <a:r>
              <a:rPr lang="en-US" dirty="0"/>
              <a:t>Assess multiple models, and choose the one with the best fit</a:t>
            </a:r>
          </a:p>
          <a:p>
            <a:pPr lvl="2"/>
            <a:r>
              <a:rPr lang="en-US" dirty="0"/>
              <a:t>Choose a weighted combination of models</a:t>
            </a:r>
          </a:p>
          <a:p>
            <a:r>
              <a:rPr lang="en-US" dirty="0"/>
              <a:t> Important to assess overfitting, especially when we do not have a validation sample</a:t>
            </a:r>
          </a:p>
          <a:p>
            <a:pPr lvl="1"/>
            <a:r>
              <a:rPr lang="en-US" dirty="0"/>
              <a:t>Optimism: our model is always going to perform better on the data on which is was trained vs. data it hasn’t seen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A066-0743-46E3-B977-290AE826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Continuous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FD7D-D9FF-4A79-A649-1861D359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The SGPlot Procedure">
            <a:extLst>
              <a:ext uri="{FF2B5EF4-FFF2-40B4-BE49-F238E27FC236}">
                <a16:creationId xmlns:a16="http://schemas.microsoft.com/office/drawing/2014/main" id="{E7ADBD3A-CC0D-46CA-B4F2-E78CC081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9" y="1829891"/>
            <a:ext cx="6523631" cy="4892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6CEE06-D789-4A9F-AB17-EF5D68DB2DDB}"/>
              </a:ext>
            </a:extLst>
          </p:cNvPr>
          <p:cNvCxnSpPr/>
          <p:nvPr/>
        </p:nvCxnSpPr>
        <p:spPr>
          <a:xfrm flipV="1">
            <a:off x="5447942" y="1939523"/>
            <a:ext cx="0" cy="3472405"/>
          </a:xfrm>
          <a:prstGeom prst="line">
            <a:avLst/>
          </a:prstGeom>
          <a:ln w="412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A93334-C706-4A09-A430-D950237939CF}"/>
              </a:ext>
            </a:extLst>
          </p:cNvPr>
          <p:cNvCxnSpPr>
            <a:cxnSpLocks/>
          </p:cNvCxnSpPr>
          <p:nvPr/>
        </p:nvCxnSpPr>
        <p:spPr>
          <a:xfrm>
            <a:off x="5447942" y="3994642"/>
            <a:ext cx="1418639" cy="0"/>
          </a:xfrm>
          <a:prstGeom prst="line">
            <a:avLst/>
          </a:prstGeom>
          <a:ln w="412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A7417F-EB34-4D2D-A668-9BB7C9F37996}"/>
              </a:ext>
            </a:extLst>
          </p:cNvPr>
          <p:cNvSpPr txBox="1"/>
          <p:nvPr/>
        </p:nvSpPr>
        <p:spPr>
          <a:xfrm>
            <a:off x="8447303" y="1819694"/>
            <a:ext cx="149419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CTXII &gt; 0.1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4E902-E140-495D-8710-DA0DF9B3157F}"/>
              </a:ext>
            </a:extLst>
          </p:cNvPr>
          <p:cNvSpPr txBox="1"/>
          <p:nvPr/>
        </p:nvSpPr>
        <p:spPr>
          <a:xfrm>
            <a:off x="9704606" y="3143531"/>
            <a:ext cx="195438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MMP3 &gt; -0.75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115D51-86A5-4C58-81ED-8A678EDCB9FF}"/>
              </a:ext>
            </a:extLst>
          </p:cNvPr>
          <p:cNvCxnSpPr>
            <a:cxnSpLocks/>
          </p:cNvCxnSpPr>
          <p:nvPr/>
        </p:nvCxnSpPr>
        <p:spPr>
          <a:xfrm>
            <a:off x="9311952" y="2369691"/>
            <a:ext cx="486653" cy="7043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D52309-3693-4155-BD48-D4BC6852AF02}"/>
              </a:ext>
            </a:extLst>
          </p:cNvPr>
          <p:cNvCxnSpPr>
            <a:cxnSpLocks/>
          </p:cNvCxnSpPr>
          <p:nvPr/>
        </p:nvCxnSpPr>
        <p:spPr>
          <a:xfrm flipH="1">
            <a:off x="8801318" y="2359007"/>
            <a:ext cx="332243" cy="7150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ADDF80-4FB0-4B7F-A719-272AF1572C65}"/>
              </a:ext>
            </a:extLst>
          </p:cNvPr>
          <p:cNvSpPr txBox="1"/>
          <p:nvPr/>
        </p:nvSpPr>
        <p:spPr>
          <a:xfrm>
            <a:off x="7661683" y="3151675"/>
            <a:ext cx="147187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MMP3 &gt; 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5DABE8-030C-4A6E-B463-4C2F68F3CD65}"/>
              </a:ext>
            </a:extLst>
          </p:cNvPr>
          <p:cNvCxnSpPr>
            <a:cxnSpLocks/>
          </p:cNvCxnSpPr>
          <p:nvPr/>
        </p:nvCxnSpPr>
        <p:spPr>
          <a:xfrm flipH="1">
            <a:off x="7878626" y="3690988"/>
            <a:ext cx="332243" cy="7150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B341B1-D79D-4E20-A65F-E7D293237DE2}"/>
              </a:ext>
            </a:extLst>
          </p:cNvPr>
          <p:cNvCxnSpPr>
            <a:cxnSpLocks/>
          </p:cNvCxnSpPr>
          <p:nvPr/>
        </p:nvCxnSpPr>
        <p:spPr>
          <a:xfrm flipH="1">
            <a:off x="10238508" y="3690988"/>
            <a:ext cx="332243" cy="7150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CD81D4-FF4B-414E-AE8E-FAD42B15B8EE}"/>
              </a:ext>
            </a:extLst>
          </p:cNvPr>
          <p:cNvCxnSpPr>
            <a:cxnSpLocks/>
          </p:cNvCxnSpPr>
          <p:nvPr/>
        </p:nvCxnSpPr>
        <p:spPr>
          <a:xfrm>
            <a:off x="8447303" y="3687932"/>
            <a:ext cx="486653" cy="7043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91459F-FEA5-424D-AA03-6701CE6041EE}"/>
              </a:ext>
            </a:extLst>
          </p:cNvPr>
          <p:cNvCxnSpPr>
            <a:cxnSpLocks/>
          </p:cNvCxnSpPr>
          <p:nvPr/>
        </p:nvCxnSpPr>
        <p:spPr>
          <a:xfrm>
            <a:off x="10728396" y="3687932"/>
            <a:ext cx="486653" cy="7043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AC1623-7749-422F-8CC0-BF862A0F85F0}"/>
                  </a:ext>
                </a:extLst>
              </p:cNvPr>
              <p:cNvSpPr txBox="1"/>
              <p:nvPr/>
            </p:nvSpPr>
            <p:spPr>
              <a:xfrm>
                <a:off x="7549571" y="4497079"/>
                <a:ext cx="687496" cy="47153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=0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AC1623-7749-422F-8CC0-BF862A0F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571" y="4497079"/>
                <a:ext cx="687496" cy="471539"/>
              </a:xfrm>
              <a:prstGeom prst="rect">
                <a:avLst/>
              </a:prstGeom>
              <a:blipFill>
                <a:blip r:embed="rId4"/>
                <a:stretch>
                  <a:fillRect t="-3614" r="-9244" b="-2409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6E5A10-0A7A-49BA-8E08-0D6D1D883003}"/>
                  </a:ext>
                </a:extLst>
              </p:cNvPr>
              <p:cNvSpPr txBox="1"/>
              <p:nvPr/>
            </p:nvSpPr>
            <p:spPr>
              <a:xfrm>
                <a:off x="9883255" y="4491800"/>
                <a:ext cx="687496" cy="47153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=0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6E5A10-0A7A-49BA-8E08-0D6D1D883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255" y="4491800"/>
                <a:ext cx="687496" cy="471539"/>
              </a:xfrm>
              <a:prstGeom prst="rect">
                <a:avLst/>
              </a:prstGeom>
              <a:blipFill>
                <a:blip r:embed="rId5"/>
                <a:stretch>
                  <a:fillRect t="-3614" r="-9244" b="-2409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583ACB-2B1E-48BA-9CCF-2731CC535354}"/>
                  </a:ext>
                </a:extLst>
              </p:cNvPr>
              <p:cNvSpPr txBox="1"/>
              <p:nvPr/>
            </p:nvSpPr>
            <p:spPr>
              <a:xfrm>
                <a:off x="8534216" y="4500642"/>
                <a:ext cx="687496" cy="47153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=1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583ACB-2B1E-48BA-9CCF-2731CC53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16" y="4500642"/>
                <a:ext cx="687496" cy="471539"/>
              </a:xfrm>
              <a:prstGeom prst="rect">
                <a:avLst/>
              </a:prstGeom>
              <a:blipFill>
                <a:blip r:embed="rId6"/>
                <a:stretch>
                  <a:fillRect t="-3571" r="-8403" b="-2261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7A267B-DEF6-47AF-9731-B5ECB6F881D5}"/>
                  </a:ext>
                </a:extLst>
              </p:cNvPr>
              <p:cNvSpPr txBox="1"/>
              <p:nvPr/>
            </p:nvSpPr>
            <p:spPr>
              <a:xfrm>
                <a:off x="10893124" y="4500641"/>
                <a:ext cx="687496" cy="47153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=1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7A267B-DEF6-47AF-9731-B5ECB6F88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124" y="4500641"/>
                <a:ext cx="687496" cy="471539"/>
              </a:xfrm>
              <a:prstGeom prst="rect">
                <a:avLst/>
              </a:prstGeom>
              <a:blipFill>
                <a:blip r:embed="rId7"/>
                <a:stretch>
                  <a:fillRect t="-3571" r="-8403" b="-2261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052DC14-BD79-4DD1-85FA-9E9DA2D9D11D}"/>
              </a:ext>
            </a:extLst>
          </p:cNvPr>
          <p:cNvSpPr txBox="1"/>
          <p:nvPr/>
        </p:nvSpPr>
        <p:spPr>
          <a:xfrm>
            <a:off x="8430130" y="242682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6D03A0-4AE4-4AA5-839F-FA1C282ACC06}"/>
              </a:ext>
            </a:extLst>
          </p:cNvPr>
          <p:cNvSpPr txBox="1"/>
          <p:nvPr/>
        </p:nvSpPr>
        <p:spPr>
          <a:xfrm>
            <a:off x="7522568" y="376755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003026-6FBC-419F-A9BB-9C8E37345383}"/>
              </a:ext>
            </a:extLst>
          </p:cNvPr>
          <p:cNvSpPr txBox="1"/>
          <p:nvPr/>
        </p:nvSpPr>
        <p:spPr>
          <a:xfrm>
            <a:off x="9928246" y="375470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8C4C49-5C93-4C04-A0B0-4E461B83B2BD}"/>
              </a:ext>
            </a:extLst>
          </p:cNvPr>
          <p:cNvSpPr txBox="1"/>
          <p:nvPr/>
        </p:nvSpPr>
        <p:spPr>
          <a:xfrm>
            <a:off x="9655702" y="242682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82DCE9-989B-42FA-8FB6-052187A2BBEE}"/>
              </a:ext>
            </a:extLst>
          </p:cNvPr>
          <p:cNvSpPr txBox="1"/>
          <p:nvPr/>
        </p:nvSpPr>
        <p:spPr>
          <a:xfrm>
            <a:off x="8651461" y="37462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0F7E3-18E8-4591-8C39-A89ACFEF5134}"/>
              </a:ext>
            </a:extLst>
          </p:cNvPr>
          <p:cNvSpPr txBox="1"/>
          <p:nvPr/>
        </p:nvSpPr>
        <p:spPr>
          <a:xfrm>
            <a:off x="10988288" y="371356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DE2B02-1639-44A0-A210-7CCEE6FA9541}"/>
              </a:ext>
            </a:extLst>
          </p:cNvPr>
          <p:cNvCxnSpPr>
            <a:cxnSpLocks/>
          </p:cNvCxnSpPr>
          <p:nvPr/>
        </p:nvCxnSpPr>
        <p:spPr>
          <a:xfrm>
            <a:off x="2453833" y="3382507"/>
            <a:ext cx="2994109" cy="0"/>
          </a:xfrm>
          <a:prstGeom prst="line">
            <a:avLst/>
          </a:prstGeom>
          <a:ln w="412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B62F745-AC73-4986-9C62-960C7CA20A43}"/>
              </a:ext>
            </a:extLst>
          </p:cNvPr>
          <p:cNvSpPr/>
          <p:nvPr/>
        </p:nvSpPr>
        <p:spPr>
          <a:xfrm>
            <a:off x="5312311" y="1856663"/>
            <a:ext cx="1689900" cy="285353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376311A-2CE8-4EF4-A937-A5A4C6B9E02E}"/>
              </a:ext>
            </a:extLst>
          </p:cNvPr>
          <p:cNvSpPr/>
          <p:nvPr/>
        </p:nvSpPr>
        <p:spPr>
          <a:xfrm>
            <a:off x="3176398" y="1903456"/>
            <a:ext cx="2408350" cy="168158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B7064D-0709-4DCB-A9F5-0413C6BDC6FB}"/>
              </a:ext>
            </a:extLst>
          </p:cNvPr>
          <p:cNvSpPr/>
          <p:nvPr/>
        </p:nvSpPr>
        <p:spPr>
          <a:xfrm>
            <a:off x="9655702" y="2341675"/>
            <a:ext cx="562943" cy="559508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42DEB2D-8008-4D6C-8AAB-AA9F091B1D97}"/>
              </a:ext>
            </a:extLst>
          </p:cNvPr>
          <p:cNvCxnSpPr/>
          <p:nvPr/>
        </p:nvCxnSpPr>
        <p:spPr>
          <a:xfrm>
            <a:off x="6866581" y="3151675"/>
            <a:ext cx="3861815" cy="124059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3C66745-7A3F-4B26-A1EA-C25716D6AD6B}"/>
              </a:ext>
            </a:extLst>
          </p:cNvPr>
          <p:cNvCxnSpPr>
            <a:cxnSpLocks/>
          </p:cNvCxnSpPr>
          <p:nvPr/>
        </p:nvCxnSpPr>
        <p:spPr>
          <a:xfrm>
            <a:off x="6009757" y="4298984"/>
            <a:ext cx="3788848" cy="411209"/>
          </a:xfrm>
          <a:prstGeom prst="straightConnector1">
            <a:avLst/>
          </a:prstGeom>
          <a:ln w="38100">
            <a:solidFill>
              <a:srgbClr val="B06A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7F7B6A6A-E09D-4E9B-8EE7-FE4549FED892}"/>
              </a:ext>
            </a:extLst>
          </p:cNvPr>
          <p:cNvSpPr/>
          <p:nvPr/>
        </p:nvSpPr>
        <p:spPr>
          <a:xfrm>
            <a:off x="8341455" y="2357126"/>
            <a:ext cx="562943" cy="559508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7F759D-AD82-45E2-B6F2-1B8170FBE863}"/>
              </a:ext>
            </a:extLst>
          </p:cNvPr>
          <p:cNvCxnSpPr>
            <a:cxnSpLocks/>
          </p:cNvCxnSpPr>
          <p:nvPr/>
        </p:nvCxnSpPr>
        <p:spPr>
          <a:xfrm>
            <a:off x="4799706" y="2814740"/>
            <a:ext cx="3772449" cy="16406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FE3238-B52D-465F-AA33-7509F032D7B1}"/>
              </a:ext>
            </a:extLst>
          </p:cNvPr>
          <p:cNvCxnSpPr>
            <a:cxnSpLocks/>
          </p:cNvCxnSpPr>
          <p:nvPr/>
        </p:nvCxnSpPr>
        <p:spPr>
          <a:xfrm>
            <a:off x="4528250" y="3757224"/>
            <a:ext cx="2881181" cy="906327"/>
          </a:xfrm>
          <a:prstGeom prst="straightConnector1">
            <a:avLst/>
          </a:prstGeom>
          <a:ln w="38100">
            <a:solidFill>
              <a:srgbClr val="B06A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7" grpId="0" animBg="1"/>
      <p:bldP spid="47" grpId="1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452F-C427-4598-8049-91989688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DE8F-A03C-44AF-BE20-014305A33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500553" cy="4474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Recursive partitioning: the data are partitioned into subsets – there is no regression equation (non-parametric)</a:t>
            </a:r>
          </a:p>
          <a:p>
            <a:r>
              <a:rPr lang="en-US" dirty="0"/>
              <a:t> Every value of a predictor is considered as a potential split</a:t>
            </a:r>
          </a:p>
          <a:p>
            <a:r>
              <a:rPr lang="en-US" dirty="0"/>
              <a:t> Optimal split is based on minimizing incorrect classifications</a:t>
            </a:r>
          </a:p>
          <a:p>
            <a:pPr lvl="1"/>
            <a:r>
              <a:rPr lang="en-US" dirty="0"/>
              <a:t>where split is made </a:t>
            </a:r>
            <a:r>
              <a:rPr lang="en-US" dirty="0">
                <a:sym typeface="Wingdings" panose="05000000000000000000" pitchFamily="2" charset="2"/>
              </a:rPr>
              <a:t>is called the node</a:t>
            </a:r>
            <a:endParaRPr lang="en-US" dirty="0"/>
          </a:p>
          <a:p>
            <a:r>
              <a:rPr lang="en-US" dirty="0"/>
              <a:t> Terminal Node: no further splits</a:t>
            </a:r>
          </a:p>
          <a:p>
            <a:pPr lvl="1"/>
            <a:r>
              <a:rPr lang="en-US" dirty="0"/>
              <a:t>Stop splitting based on: number of observations, lack of improvement, tree depth</a:t>
            </a:r>
          </a:p>
          <a:p>
            <a:r>
              <a:rPr lang="en-US" dirty="0"/>
              <a:t> Pruning: removing sections of the tree (nodes) to avoid overfitting</a:t>
            </a:r>
          </a:p>
        </p:txBody>
      </p:sp>
    </p:spTree>
    <p:extLst>
      <p:ext uri="{BB962C8B-B14F-4D97-AF65-F5344CB8AC3E}">
        <p14:creationId xmlns:p14="http://schemas.microsoft.com/office/powerpoint/2010/main" val="41917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6C94-65C4-490F-8795-6B66EA32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54F39-827B-43DA-9F80-0E20E05A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6496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Example: </a:t>
            </a:r>
          </a:p>
          <a:p>
            <a:pPr marL="0" indent="0">
              <a:buNone/>
            </a:pPr>
            <a:r>
              <a:rPr lang="en-US" sz="2400" dirty="0"/>
              <a:t>Price LL et al. "Role of Magnetic Resonance Imaging in Classifying Individuals Who Will Develop Accelerated Radiographic Knee Osteoarthritis." </a:t>
            </a:r>
            <a:r>
              <a:rPr lang="en-US" sz="2400" i="1" dirty="0"/>
              <a:t>Journal of </a:t>
            </a:r>
            <a:r>
              <a:rPr lang="en-US" sz="2400" i="1" dirty="0" err="1"/>
              <a:t>Orthopaedic</a:t>
            </a:r>
            <a:r>
              <a:rPr lang="en-US" sz="2400" i="1" dirty="0"/>
              <a:t> Research®</a:t>
            </a:r>
            <a:r>
              <a:rPr lang="en-US" sz="2400" dirty="0"/>
              <a:t> 37.11 (2019): 2420-2428.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C7095-A4CA-4FA4-9770-F9BD0599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6" y="1088182"/>
            <a:ext cx="6184615" cy="567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3DA815-4233-48E7-8EBB-67E51C7B4A2F}"/>
              </a:ext>
            </a:extLst>
          </p:cNvPr>
          <p:cNvSpPr/>
          <p:nvPr/>
        </p:nvSpPr>
        <p:spPr>
          <a:xfrm>
            <a:off x="5373510" y="988905"/>
            <a:ext cx="6637867" cy="12124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577B6-6953-40CB-B09A-E7E3EDBB052D}"/>
              </a:ext>
            </a:extLst>
          </p:cNvPr>
          <p:cNvSpPr/>
          <p:nvPr/>
        </p:nvSpPr>
        <p:spPr>
          <a:xfrm>
            <a:off x="5497730" y="1088182"/>
            <a:ext cx="1473201" cy="567747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5AA59-6020-4AB9-A113-BA61A7DE3FC4}"/>
              </a:ext>
            </a:extLst>
          </p:cNvPr>
          <p:cNvSpPr/>
          <p:nvPr/>
        </p:nvSpPr>
        <p:spPr>
          <a:xfrm>
            <a:off x="5826762" y="5869094"/>
            <a:ext cx="844971" cy="30277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59489-C8D9-4B6E-89BB-B1B5A08ACD5B}"/>
              </a:ext>
            </a:extLst>
          </p:cNvPr>
          <p:cNvSpPr/>
          <p:nvPr/>
        </p:nvSpPr>
        <p:spPr>
          <a:xfrm>
            <a:off x="6900789" y="1057484"/>
            <a:ext cx="5192846" cy="228769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1A3F8-61EB-4119-8DF2-B59E8741964B}"/>
              </a:ext>
            </a:extLst>
          </p:cNvPr>
          <p:cNvSpPr/>
          <p:nvPr/>
        </p:nvSpPr>
        <p:spPr>
          <a:xfrm>
            <a:off x="10538176" y="2232030"/>
            <a:ext cx="1473201" cy="450293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8986E-7191-4165-A822-7A3C9742ECC9}"/>
              </a:ext>
            </a:extLst>
          </p:cNvPr>
          <p:cNvSpPr/>
          <p:nvPr/>
        </p:nvSpPr>
        <p:spPr>
          <a:xfrm>
            <a:off x="6970931" y="2234008"/>
            <a:ext cx="3567245" cy="453165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5FAB-965E-4478-99AD-0BDD7A15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E9F3-3AEF-4CE3-B939-993B1A3C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34840" cy="4023360"/>
          </a:xfrm>
        </p:spPr>
        <p:txBody>
          <a:bodyPr/>
          <a:lstStyle/>
          <a:p>
            <a:r>
              <a:rPr lang="en-US" dirty="0"/>
              <a:t> Explicitly models interactions between variables (effect of variable b depends on level of variable a)</a:t>
            </a:r>
          </a:p>
          <a:p>
            <a:r>
              <a:rPr lang="en-US" dirty="0"/>
              <a:t> Results are intuitive and clinically interpretable – clear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AC11A-292A-4BA1-85B0-A1E36D9F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6" y="1088182"/>
            <a:ext cx="6184615" cy="567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59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A085-E9BD-45A0-AF6D-41C8ABCA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C9E9-AC9C-40E0-9675-36931D14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the difference between machine learning and statistical modeling?</a:t>
            </a:r>
          </a:p>
          <a:p>
            <a:pPr lvl="1"/>
            <a:r>
              <a:rPr lang="en-US" dirty="0"/>
              <a:t>“The short answer is: None. They are both concerned with the same question: how do we learn from data?” – Dr. Larry Wasserman, Professor of Statistics and Data Science in the Department of Statistics and Data Science and in the Machine Learning Department at Carnegie Melon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17555-3A19-4FDF-9ABB-2FAD7E9A3AF5}"/>
              </a:ext>
            </a:extLst>
          </p:cNvPr>
          <p:cNvSpPr txBox="1"/>
          <p:nvPr/>
        </p:nvSpPr>
        <p:spPr>
          <a:xfrm>
            <a:off x="593598" y="6399276"/>
            <a:ext cx="869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https://normaldeviate.wordpress.com/2012/06/12/statistics-versus-machine-learning-5-2/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5FAB-965E-4478-99AD-0BDD7A15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Regression Trees (CART)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E9F3-3AEF-4CE3-B939-993B1A3C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34840" cy="4023360"/>
          </a:xfrm>
        </p:spPr>
        <p:txBody>
          <a:bodyPr/>
          <a:lstStyle/>
          <a:p>
            <a:r>
              <a:rPr lang="en-US" dirty="0"/>
              <a:t> Concerns with CART: </a:t>
            </a:r>
          </a:p>
          <a:p>
            <a:pPr lvl="1"/>
            <a:r>
              <a:rPr lang="en-US" dirty="0"/>
              <a:t>“greedy approach” </a:t>
            </a:r>
            <a:r>
              <a:rPr lang="en-US" dirty="0">
                <a:sym typeface="Wingdings" panose="05000000000000000000" pitchFamily="2" charset="2"/>
              </a:rPr>
              <a:t> o</a:t>
            </a:r>
            <a:r>
              <a:rPr lang="en-US" dirty="0"/>
              <a:t>verfitting </a:t>
            </a:r>
          </a:p>
          <a:p>
            <a:pPr lvl="1"/>
            <a:r>
              <a:rPr lang="en-US" dirty="0"/>
              <a:t>Highly dependent on input data – small changes can lead to different trees</a:t>
            </a:r>
          </a:p>
          <a:p>
            <a:pPr lvl="2"/>
            <a:r>
              <a:rPr lang="en-US" dirty="0"/>
              <a:t>Especially dependent on the first split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AC11A-292A-4BA1-85B0-A1E36D9F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6" y="1088182"/>
            <a:ext cx="6184615" cy="567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575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DBBB-3C71-4547-87AA-68BA33EC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C4DF-8420-43C3-A0D9-430A2AF1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77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Combines the information from multiple models to improve model performance</a:t>
            </a:r>
          </a:p>
          <a:p>
            <a:pPr lvl="1"/>
            <a:r>
              <a:rPr lang="en-US" i="1" dirty="0"/>
              <a:t>Develop</a:t>
            </a:r>
            <a:r>
              <a:rPr lang="en-US" dirty="0"/>
              <a:t> many prediction models</a:t>
            </a:r>
          </a:p>
          <a:p>
            <a:pPr lvl="1"/>
            <a:r>
              <a:rPr lang="en-US" i="1" dirty="0"/>
              <a:t>Combine</a:t>
            </a:r>
            <a:r>
              <a:rPr lang="en-US" dirty="0"/>
              <a:t> to form a composite predictor</a:t>
            </a:r>
          </a:p>
          <a:p>
            <a:r>
              <a:rPr lang="en-US" dirty="0"/>
              <a:t> Bagging (Bootstrap Aggregation): draw a bootstrap sample from the data, fit a model to this sample. Repeat. Average predicted values across all bootstrapped samples. </a:t>
            </a:r>
          </a:p>
          <a:p>
            <a:r>
              <a:rPr lang="en-US" dirty="0"/>
              <a:t>Boosting: way to improve so-called “weak learners.” sequential technique – focus each iteration on the incorrectly classified data points from the previous iteration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6B535-1852-48F2-80F1-CC7B421E81A7}"/>
              </a:ext>
            </a:extLst>
          </p:cNvPr>
          <p:cNvSpPr txBox="1"/>
          <p:nvPr/>
        </p:nvSpPr>
        <p:spPr>
          <a:xfrm>
            <a:off x="2696901" y="52664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5A63C-9DB9-4ADC-802F-2F8D7D96E278}"/>
              </a:ext>
            </a:extLst>
          </p:cNvPr>
          <p:cNvSpPr txBox="1"/>
          <p:nvPr/>
        </p:nvSpPr>
        <p:spPr>
          <a:xfrm>
            <a:off x="219919" y="6359633"/>
            <a:ext cx="11222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Rose, Sherri. "Mortality risk score prediction in an elderly population using machine learning." </a:t>
            </a:r>
            <a:r>
              <a:rPr lang="en-US" sz="1400" i="1" dirty="0">
                <a:solidFill>
                  <a:schemeClr val="bg1"/>
                </a:solidFill>
              </a:rPr>
              <a:t>American journal of epidemiology</a:t>
            </a:r>
            <a:r>
              <a:rPr lang="en-US" sz="1400" dirty="0">
                <a:solidFill>
                  <a:schemeClr val="bg1"/>
                </a:solidFill>
              </a:rPr>
              <a:t> 177.5 (2013): 443-452.</a:t>
            </a:r>
          </a:p>
          <a:p>
            <a:r>
              <a:rPr lang="en-US" sz="1400" dirty="0">
                <a:solidFill>
                  <a:schemeClr val="bg1"/>
                </a:solidFill>
              </a:rPr>
              <a:t>Hastie, </a:t>
            </a:r>
            <a:r>
              <a:rPr lang="en-US" sz="1400" dirty="0" err="1">
                <a:solidFill>
                  <a:schemeClr val="bg1"/>
                </a:solidFill>
              </a:rPr>
              <a:t>Tibshirani</a:t>
            </a:r>
            <a:r>
              <a:rPr lang="en-US" sz="1400" dirty="0">
                <a:solidFill>
                  <a:schemeClr val="bg1"/>
                </a:solidFill>
              </a:rPr>
              <a:t>, Friedman. </a:t>
            </a:r>
            <a:r>
              <a:rPr lang="en-US" sz="1400" i="1" dirty="0">
                <a:solidFill>
                  <a:schemeClr val="bg1"/>
                </a:solidFill>
              </a:rPr>
              <a:t>The elements of statistical learning: data mining, inference, and prediction</a:t>
            </a:r>
            <a:r>
              <a:rPr lang="en-US" sz="1400" dirty="0">
                <a:solidFill>
                  <a:schemeClr val="bg1"/>
                </a:solidFill>
              </a:rPr>
              <a:t>. Springer Science &amp; Business Media, 2009</a:t>
            </a:r>
          </a:p>
        </p:txBody>
      </p:sp>
    </p:spTree>
    <p:extLst>
      <p:ext uri="{BB962C8B-B14F-4D97-AF65-F5344CB8AC3E}">
        <p14:creationId xmlns:p14="http://schemas.microsoft.com/office/powerpoint/2010/main" val="40518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DBBB-3C71-4547-87AA-68BA33EC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C4DF-8420-43C3-A0D9-430A2AF1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77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Combines the information from multiple models to improve model performance</a:t>
            </a:r>
          </a:p>
          <a:p>
            <a:r>
              <a:rPr lang="en-US" dirty="0"/>
              <a:t> </a:t>
            </a:r>
            <a:r>
              <a:rPr lang="en-US" i="1" dirty="0"/>
              <a:t>Develop</a:t>
            </a:r>
            <a:r>
              <a:rPr lang="en-US" dirty="0"/>
              <a:t> many prediction models</a:t>
            </a:r>
          </a:p>
          <a:p>
            <a:r>
              <a:rPr lang="en-US" i="1" dirty="0"/>
              <a:t> Combine</a:t>
            </a:r>
            <a:r>
              <a:rPr lang="en-US" dirty="0"/>
              <a:t> to form a composite predictor</a:t>
            </a:r>
          </a:p>
          <a:p>
            <a:r>
              <a:rPr lang="en-US" dirty="0"/>
              <a:t> Bagging (Bootstrap Aggregation): draw a bootstrap sample from the data, fit a model to this sample. Repeat. Average predicted values across all bootstrapped samples. </a:t>
            </a:r>
          </a:p>
          <a:p>
            <a:r>
              <a:rPr lang="en-US" dirty="0"/>
              <a:t>Boosting: way to improve so-called “weak learners.” sequential technique – focus each iteration on incorrectly classified data points from the previous iteration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6B535-1852-48F2-80F1-CC7B421E81A7}"/>
              </a:ext>
            </a:extLst>
          </p:cNvPr>
          <p:cNvSpPr txBox="1"/>
          <p:nvPr/>
        </p:nvSpPr>
        <p:spPr>
          <a:xfrm>
            <a:off x="2696901" y="52664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41178-B366-4EB6-A5BB-BF1C77627951}"/>
              </a:ext>
            </a:extLst>
          </p:cNvPr>
          <p:cNvSpPr txBox="1"/>
          <p:nvPr/>
        </p:nvSpPr>
        <p:spPr>
          <a:xfrm>
            <a:off x="219919" y="6359633"/>
            <a:ext cx="11222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Rose, Sherri. "Mortality risk score prediction in an elderly population using machine learning." </a:t>
            </a:r>
            <a:r>
              <a:rPr lang="en-US" sz="1400" i="1" dirty="0">
                <a:solidFill>
                  <a:schemeClr val="bg1"/>
                </a:solidFill>
              </a:rPr>
              <a:t>American journal of epidemiology</a:t>
            </a:r>
            <a:r>
              <a:rPr lang="en-US" sz="1400" dirty="0">
                <a:solidFill>
                  <a:schemeClr val="bg1"/>
                </a:solidFill>
              </a:rPr>
              <a:t> 177.5 (2013): 443-452.</a:t>
            </a:r>
          </a:p>
          <a:p>
            <a:r>
              <a:rPr lang="en-US" sz="1400" dirty="0">
                <a:solidFill>
                  <a:schemeClr val="bg1"/>
                </a:solidFill>
              </a:rPr>
              <a:t>Hastie, </a:t>
            </a:r>
            <a:r>
              <a:rPr lang="en-US" sz="1400" dirty="0" err="1">
                <a:solidFill>
                  <a:schemeClr val="bg1"/>
                </a:solidFill>
              </a:rPr>
              <a:t>Tibshirani</a:t>
            </a:r>
            <a:r>
              <a:rPr lang="en-US" sz="1400" dirty="0">
                <a:solidFill>
                  <a:schemeClr val="bg1"/>
                </a:solidFill>
              </a:rPr>
              <a:t>, Friedman. </a:t>
            </a:r>
            <a:r>
              <a:rPr lang="en-US" sz="1400" i="1" dirty="0">
                <a:solidFill>
                  <a:schemeClr val="bg1"/>
                </a:solidFill>
              </a:rPr>
              <a:t>The elements of statistical learning: data mining, inference, and prediction</a:t>
            </a:r>
            <a:r>
              <a:rPr lang="en-US" sz="1400" dirty="0">
                <a:solidFill>
                  <a:schemeClr val="bg1"/>
                </a:solidFill>
              </a:rPr>
              <a:t>. Springer Science &amp; Business Media, 2009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17EA4-AA89-49BB-8CAC-718F1484A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320" y="1847006"/>
            <a:ext cx="10127771" cy="4232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601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2FA-52C0-4664-A3E5-A5F148EC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1BE2-3539-40A2-AF1E-1116F6D1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605095" cy="44480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Tree-based approach (like CART) with bagging</a:t>
            </a:r>
          </a:p>
          <a:p>
            <a:r>
              <a:rPr lang="en-US" dirty="0"/>
              <a:t> Draw a random sample of subjects </a:t>
            </a:r>
            <a:r>
              <a:rPr lang="en-US" i="1" dirty="0"/>
              <a:t>and </a:t>
            </a:r>
            <a:r>
              <a:rPr lang="en-US" dirty="0"/>
              <a:t>a random sample of predictors and then create decision tree</a:t>
            </a:r>
          </a:p>
          <a:p>
            <a:r>
              <a:rPr lang="en-US" dirty="0"/>
              <a:t> Average across trees</a:t>
            </a:r>
          </a:p>
          <a:p>
            <a:r>
              <a:rPr lang="en-US" dirty="0"/>
              <a:t> Pros: improved prediction, more stable</a:t>
            </a:r>
          </a:p>
          <a:p>
            <a:r>
              <a:rPr lang="en-US" dirty="0"/>
              <a:t> Cons: interpretability – we can use measures to assess variable importance, but there is no clear measure to assess the association between predictors and outcome (e.g., OR), no final tree</a:t>
            </a:r>
          </a:p>
        </p:txBody>
      </p:sp>
    </p:spTree>
    <p:extLst>
      <p:ext uri="{BB962C8B-B14F-4D97-AF65-F5344CB8AC3E}">
        <p14:creationId xmlns:p14="http://schemas.microsoft.com/office/powerpoint/2010/main" val="3076964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2FA-52C0-4664-A3E5-A5F148EC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D8E1C2C-7454-48FF-9FF8-C58C418B8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54" y="1857838"/>
            <a:ext cx="8096292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5EEB4-4BBF-4D7A-9356-3A18BFEB1406}"/>
              </a:ext>
            </a:extLst>
          </p:cNvPr>
          <p:cNvSpPr txBox="1"/>
          <p:nvPr/>
        </p:nvSpPr>
        <p:spPr>
          <a:xfrm>
            <a:off x="494165" y="6441445"/>
            <a:ext cx="935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https://tex.stackexchange.com/questions/503883/illustrating-the-random-forest-algorithm-in-tikz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4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2FA-52C0-4664-A3E5-A5F148EC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1D30E2D-96BB-48F4-A310-722CD90CB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1731E58-CEC8-4497-A07D-282A1B57FF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39941959-0724-476E-A513-17416CDBF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CD837-0D95-4671-9C38-933CE84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855" y="1928283"/>
            <a:ext cx="7980998" cy="4471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7B4208-4FF5-4145-80DC-E84A46FC889F}"/>
              </a:ext>
            </a:extLst>
          </p:cNvPr>
          <p:cNvSpPr txBox="1"/>
          <p:nvPr/>
        </p:nvSpPr>
        <p:spPr>
          <a:xfrm>
            <a:off x="4616570" y="1979269"/>
            <a:ext cx="265406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SF-12 Physical Component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8AE75B-E86F-4AA8-933B-AA5FFB7CF931}"/>
              </a:ext>
            </a:extLst>
          </p:cNvPr>
          <p:cNvCxnSpPr>
            <a:cxnSpLocks/>
          </p:cNvCxnSpPr>
          <p:nvPr/>
        </p:nvCxnSpPr>
        <p:spPr>
          <a:xfrm>
            <a:off x="7345124" y="2163935"/>
            <a:ext cx="565230" cy="8102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1E614C-C22D-412A-92E6-299E05F70D6B}"/>
              </a:ext>
            </a:extLst>
          </p:cNvPr>
          <p:cNvSpPr txBox="1"/>
          <p:nvPr/>
        </p:nvSpPr>
        <p:spPr>
          <a:xfrm>
            <a:off x="8998197" y="2863733"/>
            <a:ext cx="281089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Advanced structural disease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635E63-865C-4327-A3A6-C477B46F9A6C}"/>
              </a:ext>
            </a:extLst>
          </p:cNvPr>
          <p:cNvCxnSpPr>
            <a:cxnSpLocks/>
          </p:cNvCxnSpPr>
          <p:nvPr/>
        </p:nvCxnSpPr>
        <p:spPr>
          <a:xfrm flipV="1">
            <a:off x="10689674" y="2502915"/>
            <a:ext cx="0" cy="35456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2E199F-4AC4-4017-9280-D87EAB4F51AD}"/>
              </a:ext>
            </a:extLst>
          </p:cNvPr>
          <p:cNvSpPr txBox="1"/>
          <p:nvPr/>
        </p:nvSpPr>
        <p:spPr>
          <a:xfrm>
            <a:off x="7026155" y="4812789"/>
            <a:ext cx="202946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Family history of KR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7FE6D3-FF9C-485A-A951-B6F7431C3207}"/>
              </a:ext>
            </a:extLst>
          </p:cNvPr>
          <p:cNvCxnSpPr>
            <a:cxnSpLocks/>
          </p:cNvCxnSpPr>
          <p:nvPr/>
        </p:nvCxnSpPr>
        <p:spPr>
          <a:xfrm flipH="1">
            <a:off x="6671429" y="4997455"/>
            <a:ext cx="433176" cy="1477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FDEB7C-6760-4789-A757-634298B54DFC}"/>
              </a:ext>
            </a:extLst>
          </p:cNvPr>
          <p:cNvSpPr txBox="1"/>
          <p:nvPr/>
        </p:nvSpPr>
        <p:spPr>
          <a:xfrm>
            <a:off x="382905" y="2593538"/>
            <a:ext cx="3365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Riddle DL et al. "Two-year incidence and predictors of future knee arthroplasty in persons with symptomatic knee osteoarthritis: preliminary analysis of longitudinal data from the osteoarthritis initiative." </a:t>
            </a:r>
            <a:r>
              <a:rPr lang="en-US" sz="2000" i="1" dirty="0"/>
              <a:t>The Knee</a:t>
            </a:r>
            <a:r>
              <a:rPr lang="en-US" sz="2000" dirty="0"/>
              <a:t> 16.6 (2009): 494-500.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0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B9A-3DCE-4EF0-8BBD-DF71F406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60CB-19ED-4416-80A1-B730B098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 </a:t>
            </a:r>
            <a:r>
              <a:rPr lang="en-US" dirty="0" err="1"/>
              <a:t>ensembling</a:t>
            </a:r>
            <a:r>
              <a:rPr lang="en-US" dirty="0"/>
              <a:t> machine learning approach that combines multiple algorithms into a single algorithm. </a:t>
            </a:r>
          </a:p>
          <a:p>
            <a:pPr lvl="1"/>
            <a:r>
              <a:rPr lang="en-US" dirty="0"/>
              <a:t>Run many algorithms – use cross-validation to assess model performance</a:t>
            </a:r>
          </a:p>
          <a:p>
            <a:pPr lvl="1"/>
            <a:r>
              <a:rPr lang="en-US" dirty="0"/>
              <a:t>Combine the models, weighting by model performance in CV </a:t>
            </a:r>
          </a:p>
          <a:p>
            <a:pPr lvl="1"/>
            <a:r>
              <a:rPr lang="en-US" dirty="0"/>
              <a:t>Relies on stacking (averaging across multiple different algorithms) rather than bagging or boosting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1D1D2-6267-4572-A0E3-78C41A6D8D28}"/>
              </a:ext>
            </a:extLst>
          </p:cNvPr>
          <p:cNvSpPr txBox="1"/>
          <p:nvPr/>
        </p:nvSpPr>
        <p:spPr>
          <a:xfrm>
            <a:off x="219919" y="6359633"/>
            <a:ext cx="11273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Rose, Sherri. "Mortality risk score prediction in an elderly population using machine learning." </a:t>
            </a:r>
            <a:r>
              <a:rPr lang="en-US" sz="1400" i="1" dirty="0">
                <a:solidFill>
                  <a:schemeClr val="bg1"/>
                </a:solidFill>
              </a:rPr>
              <a:t>American journal of epidemiology</a:t>
            </a:r>
            <a:r>
              <a:rPr lang="en-US" sz="1400" dirty="0">
                <a:solidFill>
                  <a:schemeClr val="bg1"/>
                </a:solidFill>
              </a:rPr>
              <a:t> 177.5 (2013): 443-452.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Naimi</a:t>
            </a:r>
            <a:r>
              <a:rPr lang="en-US" sz="1400" dirty="0">
                <a:solidFill>
                  <a:schemeClr val="bg1"/>
                </a:solidFill>
              </a:rPr>
              <a:t>, Ashley I., and Laura B. Balzer. "Stacked generalization: an introduction to super learning." </a:t>
            </a:r>
            <a:r>
              <a:rPr lang="en-US" sz="1400" i="1" dirty="0">
                <a:solidFill>
                  <a:schemeClr val="bg1"/>
                </a:solidFill>
              </a:rPr>
              <a:t>European journal of epidemiology</a:t>
            </a:r>
            <a:r>
              <a:rPr lang="en-US" sz="1400" dirty="0">
                <a:solidFill>
                  <a:schemeClr val="bg1"/>
                </a:solidFill>
              </a:rPr>
              <a:t> 33.5 (2018): 459-464.</a:t>
            </a:r>
          </a:p>
        </p:txBody>
      </p:sp>
    </p:spTree>
    <p:extLst>
      <p:ext uri="{BB962C8B-B14F-4D97-AF65-F5344CB8AC3E}">
        <p14:creationId xmlns:p14="http://schemas.microsoft.com/office/powerpoint/2010/main" val="1407089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B9A-3DCE-4EF0-8BBD-DF71F406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60CB-19ED-4416-80A1-B730B098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 </a:t>
            </a:r>
            <a:r>
              <a:rPr lang="en-US" dirty="0" err="1"/>
              <a:t>ensembling</a:t>
            </a:r>
            <a:r>
              <a:rPr lang="en-US" dirty="0"/>
              <a:t> machine learning approach that combines multiple algorithms into a single algorithm. </a:t>
            </a:r>
          </a:p>
          <a:p>
            <a:pPr lvl="1"/>
            <a:r>
              <a:rPr lang="en-US" dirty="0"/>
              <a:t>Run many algorithms – use cross-validation to assess model performance</a:t>
            </a:r>
          </a:p>
          <a:p>
            <a:pPr lvl="1"/>
            <a:r>
              <a:rPr lang="en-US" dirty="0"/>
              <a:t>Combine the models, weighting by model performance in CV </a:t>
            </a:r>
          </a:p>
          <a:p>
            <a:pPr lvl="1"/>
            <a:r>
              <a:rPr lang="en-US" dirty="0"/>
              <a:t>Relies on stacking (averaging across multiple different algorithms) rather than bagging or boosting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1D1D2-6267-4572-A0E3-78C41A6D8D28}"/>
              </a:ext>
            </a:extLst>
          </p:cNvPr>
          <p:cNvSpPr txBox="1"/>
          <p:nvPr/>
        </p:nvSpPr>
        <p:spPr>
          <a:xfrm>
            <a:off x="219919" y="6359633"/>
            <a:ext cx="11509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Rose, Sherri. "Mortality risk score prediction in an elderly population using machine learning." </a:t>
            </a:r>
            <a:r>
              <a:rPr lang="en-US" sz="1400" b="1" i="1" dirty="0">
                <a:solidFill>
                  <a:schemeClr val="bg1"/>
                </a:solidFill>
              </a:rPr>
              <a:t>American journal of epidemiology</a:t>
            </a:r>
            <a:r>
              <a:rPr lang="en-US" sz="1400" b="1" dirty="0">
                <a:solidFill>
                  <a:schemeClr val="bg1"/>
                </a:solidFill>
              </a:rPr>
              <a:t> 177.5 (2013): 443-452.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Naimi</a:t>
            </a:r>
            <a:r>
              <a:rPr lang="en-US" sz="1400" dirty="0">
                <a:solidFill>
                  <a:schemeClr val="bg1"/>
                </a:solidFill>
              </a:rPr>
              <a:t>, Ashley I., and Laura B. Balzer. "Stacked generalization: an introduction to super learning." </a:t>
            </a:r>
            <a:r>
              <a:rPr lang="en-US" sz="1400" i="1" dirty="0">
                <a:solidFill>
                  <a:schemeClr val="bg1"/>
                </a:solidFill>
              </a:rPr>
              <a:t>European journal of epidemiology</a:t>
            </a:r>
            <a:r>
              <a:rPr lang="en-US" sz="1400" dirty="0">
                <a:solidFill>
                  <a:schemeClr val="bg1"/>
                </a:solidFill>
              </a:rPr>
              <a:t> 33.5 (2018): 459-464.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45476-D346-41D7-B9AF-056CAB0F4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6" t="19681" r="51011" b="10532"/>
          <a:stretch/>
        </p:blipFill>
        <p:spPr>
          <a:xfrm>
            <a:off x="4625827" y="616442"/>
            <a:ext cx="5550701" cy="57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0CD2-2506-4DFC-9D22-8722E7C9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9E87F-D3A5-462F-A4DF-23738B11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Machine Learning vs Deep Learning diagram">
            <a:extLst>
              <a:ext uri="{FF2B5EF4-FFF2-40B4-BE49-F238E27FC236}">
                <a16:creationId xmlns:a16="http://schemas.microsoft.com/office/drawing/2014/main" id="{90AE35AC-2FEA-4C60-9158-4C507DFF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64" y="1845734"/>
            <a:ext cx="8760131" cy="43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03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">
            <a:extLst>
              <a:ext uri="{FF2B5EF4-FFF2-40B4-BE49-F238E27FC236}">
                <a16:creationId xmlns:a16="http://schemas.microsoft.com/office/drawing/2014/main" id="{38131490-2940-418E-9CF1-42F93C23E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5" b="39940"/>
          <a:stretch/>
        </p:blipFill>
        <p:spPr bwMode="auto">
          <a:xfrm>
            <a:off x="3886573" y="532500"/>
            <a:ext cx="8128337" cy="4367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E0CD2-2506-4DFC-9D22-8722E7C9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9E87F-D3A5-462F-A4DF-23738B111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07" y="1845734"/>
            <a:ext cx="4048653" cy="4023360"/>
          </a:xfrm>
        </p:spPr>
        <p:txBody>
          <a:bodyPr>
            <a:normAutofit/>
          </a:bodyPr>
          <a:lstStyle/>
          <a:p>
            <a:r>
              <a:rPr lang="en-US" sz="2400" dirty="0"/>
              <a:t>Example: </a:t>
            </a:r>
            <a:r>
              <a:rPr lang="en-US" sz="2400" dirty="0" err="1"/>
              <a:t>Tiulpin</a:t>
            </a:r>
            <a:r>
              <a:rPr lang="en-US" sz="2400" dirty="0"/>
              <a:t>, </a:t>
            </a:r>
            <a:r>
              <a:rPr lang="en-US" sz="2400" dirty="0" err="1"/>
              <a:t>Aleksei</a:t>
            </a:r>
            <a:r>
              <a:rPr lang="en-US" sz="2400" dirty="0"/>
              <a:t>, et al. "Multimodal machine learning-based knee osteoarthritis progression prediction from plain radiographs and clinical data." </a:t>
            </a:r>
            <a:r>
              <a:rPr lang="en-US" sz="2400" i="1" dirty="0"/>
              <a:t>Scientific Reports</a:t>
            </a:r>
            <a:r>
              <a:rPr lang="en-US" sz="2400" dirty="0"/>
              <a:t> 9.1 (2019): 1-11.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directly utilizes raw radiographic data</a:t>
            </a:r>
          </a:p>
        </p:txBody>
      </p:sp>
    </p:spTree>
    <p:extLst>
      <p:ext uri="{BB962C8B-B14F-4D97-AF65-F5344CB8AC3E}">
        <p14:creationId xmlns:p14="http://schemas.microsoft.com/office/powerpoint/2010/main" val="377181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80CB-26DF-4404-9B3B-923A0719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F15B-C7B6-4EC5-80E8-20594BA3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Machine Learning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Is a method of data analysis that automates analytical model building.</a:t>
            </a:r>
          </a:p>
          <a:p>
            <a:pPr lvl="1"/>
            <a:r>
              <a:rPr lang="en-US" dirty="0"/>
              <a:t>The process of teaching a computer system how to make accurate predictions when fed data.</a:t>
            </a:r>
          </a:p>
          <a:p>
            <a:pPr lvl="1"/>
            <a:r>
              <a:rPr lang="en-US" dirty="0"/>
              <a:t>Gives computers the capability to learn without being explicitly programmed.</a:t>
            </a:r>
          </a:p>
        </p:txBody>
      </p:sp>
    </p:spTree>
    <p:extLst>
      <p:ext uri="{BB962C8B-B14F-4D97-AF65-F5344CB8AC3E}">
        <p14:creationId xmlns:p14="http://schemas.microsoft.com/office/powerpoint/2010/main" val="4191301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A49B-67C5-44D6-812A-B865DE8D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Modeling vs.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F4E9-A0DA-49F8-A13B-FDC98159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C6B1F9-3DE3-47AB-B99A-65E26A0C1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480666"/>
              </p:ext>
            </p:extLst>
          </p:nvPr>
        </p:nvGraphicFramePr>
        <p:xfrm>
          <a:off x="598310" y="1846263"/>
          <a:ext cx="11029246" cy="372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623">
                  <a:extLst>
                    <a:ext uri="{9D8B030D-6E8A-4147-A177-3AD203B41FA5}">
                      <a16:colId xmlns:a16="http://schemas.microsoft.com/office/drawing/2014/main" val="3002080506"/>
                    </a:ext>
                  </a:extLst>
                </a:gridCol>
                <a:gridCol w="5514623">
                  <a:extLst>
                    <a:ext uri="{9D8B030D-6E8A-4147-A177-3AD203B41FA5}">
                      <a16:colId xmlns:a16="http://schemas.microsoft.com/office/drawing/2014/main" val="754859502"/>
                    </a:ext>
                  </a:extLst>
                </a:gridCol>
              </a:tblGrid>
              <a:tr h="441524">
                <a:tc>
                  <a:txBody>
                    <a:bodyPr/>
                    <a:lstStyle/>
                    <a:p>
                      <a:r>
                        <a:rPr lang="en-US" sz="2000" dirty="0"/>
                        <a:t>Statistical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Machine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02069"/>
                  </a:ext>
                </a:extLst>
              </a:tr>
              <a:tr h="4415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Draws population </a:t>
                      </a:r>
                      <a:r>
                        <a:rPr lang="en-US" sz="2000" b="1" dirty="0"/>
                        <a:t>inferences</a:t>
                      </a:r>
                      <a:r>
                        <a:rPr lang="en-US" sz="2000" dirty="0"/>
                        <a:t> from a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Finds generalizable </a:t>
                      </a:r>
                      <a:r>
                        <a:rPr lang="en-US" sz="2000" b="1" dirty="0"/>
                        <a:t>predictive</a:t>
                      </a:r>
                      <a:r>
                        <a:rPr lang="en-US" sz="2000" dirty="0"/>
                        <a:t>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830412"/>
                  </a:ext>
                </a:extLst>
              </a:tr>
              <a:tr h="1460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Overall prediction with an interpretable model is the goal, need to understand associations between variables and outcomes.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“Not just to predict, but to understand” – Dr.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Bhramar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Mukherjee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prediction is the goal, without being able to succinctly describe the impact of any one variable 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98017"/>
                  </a:ext>
                </a:extLst>
              </a:tr>
              <a:tr h="441524">
                <a:tc>
                  <a:txBody>
                    <a:bodyPr/>
                    <a:lstStyle/>
                    <a:p>
                      <a:r>
                        <a:rPr lang="en-US" sz="2000" dirty="0"/>
                        <a:t>Low dimensions, small 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 dimensions (p&gt;n)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26272"/>
                  </a:ext>
                </a:extLst>
              </a:tr>
              <a:tr h="781160">
                <a:tc>
                  <a:txBody>
                    <a:bodyPr/>
                    <a:lstStyle/>
                    <a:p>
                      <a:r>
                        <a:rPr lang="en-US" sz="2000" dirty="0"/>
                        <a:t>Formal assessment of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Flexibility: many complex relationships between predictors/interactions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345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EDCE49-3175-4707-B8DF-200D89E22431}"/>
              </a:ext>
            </a:extLst>
          </p:cNvPr>
          <p:cNvSpPr txBox="1"/>
          <p:nvPr/>
        </p:nvSpPr>
        <p:spPr>
          <a:xfrm>
            <a:off x="1008636" y="5515803"/>
            <a:ext cx="1023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https://www.fharrell.com/post/stat-ml/#fn:There-is-an-inte</a:t>
            </a:r>
            <a:endParaRPr lang="en-US" dirty="0"/>
          </a:p>
          <a:p>
            <a:r>
              <a:rPr lang="en-US" dirty="0" err="1"/>
              <a:t>Bzdok</a:t>
            </a:r>
            <a:r>
              <a:rPr lang="en-US" dirty="0"/>
              <a:t>, D., Altman, N. &amp; </a:t>
            </a:r>
            <a:r>
              <a:rPr lang="en-US" dirty="0" err="1"/>
              <a:t>Krzywinski</a:t>
            </a:r>
            <a:r>
              <a:rPr lang="en-US" dirty="0"/>
              <a:t>, M. Statistics versus machine learning. </a:t>
            </a:r>
            <a:r>
              <a:rPr lang="en-US" i="1" dirty="0"/>
              <a:t>Nat Methods</a:t>
            </a:r>
            <a:r>
              <a:rPr lang="en-US" dirty="0"/>
              <a:t> </a:t>
            </a:r>
            <a:r>
              <a:rPr lang="en-US" b="1" dirty="0"/>
              <a:t>15, </a:t>
            </a:r>
            <a:r>
              <a:rPr lang="en-US" dirty="0"/>
              <a:t>233–234 (2018).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https://normaldeviate.wordpress.com/2012/06/12/statistics-versus-machine-learning-5-2/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43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B191-3224-4385-A394-A1D8D604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5ED48-24BE-46C3-A89F-FCAD0E55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95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Hastie, </a:t>
            </a:r>
            <a:r>
              <a:rPr lang="en-US" dirty="0" err="1"/>
              <a:t>Tibshirani</a:t>
            </a:r>
            <a:r>
              <a:rPr lang="en-US" dirty="0"/>
              <a:t>, Friedman. </a:t>
            </a:r>
            <a:r>
              <a:rPr lang="en-US" i="1" dirty="0"/>
              <a:t>The elements of statistical learning: data mining, inference, and prediction</a:t>
            </a:r>
            <a:r>
              <a:rPr lang="en-US" dirty="0"/>
              <a:t>. Springer Science &amp; Business Media, 2009.</a:t>
            </a:r>
          </a:p>
          <a:p>
            <a:r>
              <a:rPr lang="en-US" dirty="0"/>
              <a:t>Harrell Jr, Frank E. </a:t>
            </a:r>
            <a:r>
              <a:rPr lang="en-US" i="1" dirty="0"/>
              <a:t>Regression modeling strategies: with applications to linear models, logistic and ordinal regression, and survival analysis</a:t>
            </a:r>
            <a:r>
              <a:rPr lang="en-US" dirty="0"/>
              <a:t>. Springer, 2015.</a:t>
            </a:r>
          </a:p>
          <a:p>
            <a:r>
              <a:rPr lang="en-US" dirty="0"/>
              <a:t>Pepe MS. The Statistical Evaluation of Medical Tests for Classification and Prediction. Oxford University Press; New York: 2003.</a:t>
            </a:r>
          </a:p>
          <a:p>
            <a:r>
              <a:rPr lang="en-US" dirty="0" err="1"/>
              <a:t>Steyerberg</a:t>
            </a:r>
            <a:r>
              <a:rPr lang="en-US" dirty="0"/>
              <a:t>, </a:t>
            </a:r>
            <a:r>
              <a:rPr lang="en-US" dirty="0" err="1"/>
              <a:t>Ewout</a:t>
            </a:r>
            <a:r>
              <a:rPr lang="en-US" dirty="0"/>
              <a:t> W. </a:t>
            </a:r>
            <a:r>
              <a:rPr lang="en-US" i="1" dirty="0"/>
              <a:t>Clinical prediction models</a:t>
            </a:r>
            <a:r>
              <a:rPr lang="en-US" dirty="0"/>
              <a:t>. Springer International Publishing, 2019.</a:t>
            </a:r>
          </a:p>
          <a:p>
            <a:r>
              <a:rPr lang="en-US" dirty="0"/>
              <a:t>van der </a:t>
            </a:r>
            <a:r>
              <a:rPr lang="en-US" dirty="0" err="1"/>
              <a:t>Laan</a:t>
            </a:r>
            <a:r>
              <a:rPr lang="en-US" dirty="0"/>
              <a:t> MJ, Rose S. Targeted Learning: Causal Inference for Observational and Experimental Data. Springer, 2011.</a:t>
            </a:r>
          </a:p>
          <a:p>
            <a:r>
              <a:rPr lang="en-US" dirty="0"/>
              <a:t>Collins, Gary S., et al. "Transparent Reporting of a Multivariable Prediction Model for Individual Prognosis or Diagnosis (TRIPOD) The TRIPOD Statement." </a:t>
            </a:r>
            <a:r>
              <a:rPr lang="en-US" i="1" dirty="0"/>
              <a:t>Circulation</a:t>
            </a:r>
            <a:r>
              <a:rPr lang="en-US" dirty="0"/>
              <a:t> 131.2 (2015): 211-219.</a:t>
            </a:r>
          </a:p>
        </p:txBody>
      </p:sp>
    </p:spTree>
    <p:extLst>
      <p:ext uri="{BB962C8B-B14F-4D97-AF65-F5344CB8AC3E}">
        <p14:creationId xmlns:p14="http://schemas.microsoft.com/office/powerpoint/2010/main" val="832181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CAEC-81A5-4526-BC42-9A27C06A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117C-DFB4-44D8-BEDC-FE6E4C7C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02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Maria </a:t>
            </a:r>
            <a:r>
              <a:rPr lang="en-US" dirty="0" err="1"/>
              <a:t>Hügle</a:t>
            </a:r>
            <a:r>
              <a:rPr lang="en-US" dirty="0"/>
              <a:t>, Patrick </a:t>
            </a:r>
            <a:r>
              <a:rPr lang="en-US" dirty="0" err="1"/>
              <a:t>Omoumi</a:t>
            </a:r>
            <a:r>
              <a:rPr lang="en-US" dirty="0"/>
              <a:t>, Jacob M van </a:t>
            </a:r>
            <a:r>
              <a:rPr lang="en-US" dirty="0" err="1"/>
              <a:t>Laar</a:t>
            </a:r>
            <a:r>
              <a:rPr lang="en-US" dirty="0"/>
              <a:t>, </a:t>
            </a:r>
            <a:r>
              <a:rPr lang="en-US" dirty="0" err="1"/>
              <a:t>Joschka</a:t>
            </a:r>
            <a:r>
              <a:rPr lang="en-US" dirty="0"/>
              <a:t> Boedecker, Thomas </a:t>
            </a:r>
            <a:r>
              <a:rPr lang="en-US" dirty="0" err="1"/>
              <a:t>Hügle</a:t>
            </a:r>
            <a:r>
              <a:rPr lang="en-US" dirty="0"/>
              <a:t>, Applied machine learning and artificial intelligence in rheumatology, </a:t>
            </a:r>
            <a:r>
              <a:rPr lang="en-US" i="1" dirty="0"/>
              <a:t>Rheumatology Advances in Practice</a:t>
            </a:r>
            <a:r>
              <a:rPr lang="en-US" dirty="0"/>
              <a:t>, Volume 4, Issue 1, 2020</a:t>
            </a:r>
          </a:p>
          <a:p>
            <a:r>
              <a:rPr lang="en-US" dirty="0" err="1"/>
              <a:t>Bzdok</a:t>
            </a:r>
            <a:r>
              <a:rPr lang="en-US" dirty="0"/>
              <a:t>, D., Altman, N. &amp; </a:t>
            </a:r>
            <a:r>
              <a:rPr lang="en-US" dirty="0" err="1"/>
              <a:t>Krzywinski</a:t>
            </a:r>
            <a:r>
              <a:rPr lang="en-US" dirty="0"/>
              <a:t>, M. Statistics versus machine learning. </a:t>
            </a:r>
            <a:r>
              <a:rPr lang="en-US" i="1" dirty="0"/>
              <a:t>Nat Methods</a:t>
            </a:r>
            <a:r>
              <a:rPr lang="en-US" dirty="0"/>
              <a:t> </a:t>
            </a:r>
            <a:r>
              <a:rPr lang="en-US" b="1" dirty="0"/>
              <a:t>15, </a:t>
            </a:r>
            <a:r>
              <a:rPr lang="en-US" dirty="0"/>
              <a:t>233–234 (2018).</a:t>
            </a:r>
          </a:p>
          <a:p>
            <a:r>
              <a:rPr lang="en-US" dirty="0" err="1"/>
              <a:t>Jamshidi</a:t>
            </a:r>
            <a:r>
              <a:rPr lang="en-US" dirty="0"/>
              <a:t>, A., Pelletier, J. &amp; Martel-Pelletier, J. Machine-learning-based patient-specific prediction models for knee osteoarthritis. </a:t>
            </a:r>
            <a:r>
              <a:rPr lang="en-US" i="1" dirty="0"/>
              <a:t>Nat Rev </a:t>
            </a:r>
            <a:r>
              <a:rPr lang="en-US" i="1" dirty="0" err="1"/>
              <a:t>Rheumatol</a:t>
            </a:r>
            <a:r>
              <a:rPr lang="en-US" dirty="0"/>
              <a:t> </a:t>
            </a:r>
            <a:r>
              <a:rPr lang="en-US" b="1" dirty="0"/>
              <a:t>15, </a:t>
            </a:r>
            <a:r>
              <a:rPr lang="en-US" dirty="0"/>
              <a:t>49–60 (2019).</a:t>
            </a:r>
          </a:p>
          <a:p>
            <a:r>
              <a:rPr lang="en-US" dirty="0"/>
              <a:t>Sherri Rose, Intersections of machine learning and epidemiological methods for health services research, </a:t>
            </a:r>
            <a:r>
              <a:rPr lang="en-US" i="1" dirty="0"/>
              <a:t>International Journal of Epidemiology</a:t>
            </a:r>
            <a:r>
              <a:rPr lang="en-US" dirty="0"/>
              <a:t>, , dyaa035, </a:t>
            </a:r>
            <a:r>
              <a:rPr lang="en-US" dirty="0">
                <a:hlinkClick r:id="rId2"/>
              </a:rPr>
              <a:t>https://doi.org/10.1093/ije/dyaa035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40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14863"/>
            <a:ext cx="10515600" cy="160020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200"/>
              </a:spcBef>
              <a:buNone/>
            </a:pPr>
            <a:endParaRPr lang="en-US" dirty="0">
              <a:hlinkClick r:id="rId3"/>
            </a:endParaRPr>
          </a:p>
          <a:p>
            <a:pPr algn="r">
              <a:spcBef>
                <a:spcPts val="200"/>
              </a:spcBef>
              <a:buNone/>
            </a:pPr>
            <a:r>
              <a:rPr lang="en-US" sz="3200" dirty="0">
                <a:hlinkClick r:id="rId3"/>
              </a:rPr>
              <a:t>JCollins13@bwh.harvard.edu</a:t>
            </a:r>
            <a:endParaRPr lang="en-US" sz="3200" dirty="0"/>
          </a:p>
          <a:p>
            <a:pPr algn="r">
              <a:spcBef>
                <a:spcPts val="1200"/>
              </a:spcBef>
              <a:buNone/>
            </a:pPr>
            <a:r>
              <a:rPr lang="en-US" sz="3200" dirty="0"/>
              <a:t>@CollJamie</a:t>
            </a:r>
          </a:p>
        </p:txBody>
      </p:sp>
      <p:pic>
        <p:nvPicPr>
          <p:cNvPr id="1026" name="Picture 2" descr="https://lh3.googleusercontent.com/3SshvadS_jYZ6W64yZ450LM3eOhZPrjXgWMJXQlKBGJ-GOeK7b13TLyTyRmGE5xJCSzkqVDmXbVjjE6sWNb3A783_dWnssbHln9r3IEDXglHjFEaTJcqH0P6ztBonDqnzafPkPtfYTm16tA3WiEvnbxogqYM8jE7ii8MClDjRfo9_HxKbBaThAT1RUmMEcmQtBYCuYoCwTIsB5JMZJfeRqKMBpVtz-hCphm3gR6VZQks9SFbHFqdT8zgR7izvi0J6BLic-e44xMw_rrmJx1Z0ZZy1XKoUU7AbDD42Ac4MR2jX3OOnsemk-EAQsMY2bZ-rhDMVTlAHRQ870vG7GEHTL5Aobgsp_t1S9XsZbzcGmM-62oo2jPfwWGJKgR3Nomgc5F8D_o25ZNd5tc1b38b0-CJdMngYWOPdwLbAEmEsXnjQQEOh3VU_3KImrfSBIQWlIszWkEJ9f7q5zOEJnLkTZ6UxTS8hdCVcTPcifwL3fffnwFOlDSxwHjT1p8vzmik2RVHQJF1kYDf6_bxmJ_ENDIt1iVKLCRz6kgK_fnneeHrn8_UIafzhNMc3il00hRWUJHz4vapUNehMYQ4SrwOQYF0jTHDMtK_i6I3hw2jWIRjIfi8jq-jswm-KuoQQtFOFAOCseGWmTKYRQeUA-hNrlo62HtTvOROiWT2Z_8WvkpFNGo4_xDvMbam=w768-h576-no"/>
          <p:cNvPicPr>
            <a:picLocks noChangeAspect="1" noChangeArrowheads="1"/>
          </p:cNvPicPr>
          <p:nvPr/>
        </p:nvPicPr>
        <p:blipFill>
          <a:blip r:embed="rId4" cstate="print"/>
          <a:srcRect t="19028" b="25972"/>
          <a:stretch>
            <a:fillRect/>
          </a:stretch>
        </p:blipFill>
        <p:spPr bwMode="auto">
          <a:xfrm>
            <a:off x="1133142" y="1791150"/>
            <a:ext cx="7717790" cy="3183589"/>
          </a:xfrm>
          <a:prstGeom prst="rect">
            <a:avLst/>
          </a:prstGeom>
          <a:noFill/>
        </p:spPr>
      </p:pic>
      <p:sp>
        <p:nvSpPr>
          <p:cNvPr id="1028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Image result for twitter icon"/>
          <p:cNvPicPr>
            <a:picLocks noChangeAspect="1"/>
          </p:cNvPicPr>
          <p:nvPr/>
        </p:nvPicPr>
        <p:blipFill>
          <a:blip r:embed="rId5" cstate="print"/>
          <a:srcRect l="22473" t="14121" r="23013" b="14697"/>
          <a:stretch>
            <a:fillRect/>
          </a:stretch>
        </p:blipFill>
        <p:spPr bwMode="auto">
          <a:xfrm>
            <a:off x="8807906" y="5730021"/>
            <a:ext cx="550332" cy="40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80CB-26DF-4404-9B3B-923A0719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F15B-C7B6-4EC5-80E8-20594BA3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Machine Learning</a:t>
            </a:r>
            <a:r>
              <a:rPr lang="en-US" dirty="0"/>
              <a:t> includes</a:t>
            </a:r>
          </a:p>
          <a:p>
            <a:pPr lvl="1"/>
            <a:r>
              <a:rPr lang="en-US" dirty="0"/>
              <a:t>Supervised Methods</a:t>
            </a:r>
          </a:p>
          <a:p>
            <a:pPr lvl="1"/>
            <a:r>
              <a:rPr lang="en-US" dirty="0"/>
              <a:t>Unsupervised Methods</a:t>
            </a:r>
          </a:p>
          <a:p>
            <a:pPr lvl="1"/>
            <a:r>
              <a:rPr lang="en-US" dirty="0"/>
              <a:t>Semi-Supervised Methods</a:t>
            </a:r>
          </a:p>
        </p:txBody>
      </p:sp>
    </p:spTree>
    <p:extLst>
      <p:ext uri="{BB962C8B-B14F-4D97-AF65-F5344CB8AC3E}">
        <p14:creationId xmlns:p14="http://schemas.microsoft.com/office/powerpoint/2010/main" val="248612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80CB-26DF-4404-9B3B-923A0719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F15B-C7B6-4EC5-80E8-20594BA3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Supervised Methods</a:t>
            </a:r>
          </a:p>
          <a:p>
            <a:pPr lvl="1"/>
            <a:r>
              <a:rPr lang="en-US" dirty="0"/>
              <a:t>Labeled outcomes or classes</a:t>
            </a:r>
          </a:p>
          <a:p>
            <a:pPr lvl="1"/>
            <a:r>
              <a:rPr lang="en-US" dirty="0"/>
              <a:t>Goal is usually prediction or classification</a:t>
            </a:r>
          </a:p>
          <a:p>
            <a:pPr lvl="1"/>
            <a:r>
              <a:rPr lang="en-US" dirty="0"/>
              <a:t>Focus may be on best prediction algorithm, or on which variables (features) are most closely associated with outcome</a:t>
            </a:r>
          </a:p>
          <a:p>
            <a:pPr lvl="1"/>
            <a:r>
              <a:rPr lang="en-US" dirty="0"/>
              <a:t>Examples from traditional statistical methods: linear regression, logistic regression</a:t>
            </a:r>
          </a:p>
          <a:p>
            <a:pPr lvl="1"/>
            <a:r>
              <a:rPr lang="en-US" dirty="0"/>
              <a:t>Examples from ML: random forest, 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396396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91CF-7446-4BA7-87D5-A5A46FF4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E380-D349-45E4-9759-4260E09F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Unsupervised Methods</a:t>
            </a:r>
          </a:p>
          <a:p>
            <a:pPr lvl="1"/>
            <a:r>
              <a:rPr lang="en-US" dirty="0"/>
              <a:t>No labels/annotations</a:t>
            </a:r>
          </a:p>
          <a:p>
            <a:pPr lvl="1"/>
            <a:r>
              <a:rPr lang="en-US" dirty="0"/>
              <a:t>Goal is to uncover hidden structure/patterns in the dataset</a:t>
            </a:r>
          </a:p>
          <a:p>
            <a:pPr lvl="1"/>
            <a:r>
              <a:rPr lang="en-US" dirty="0"/>
              <a:t>Examples from traditional statistical methods: principal component analysis, K-means clustering</a:t>
            </a:r>
          </a:p>
          <a:p>
            <a:pPr lvl="1"/>
            <a:r>
              <a:rPr lang="en-US" dirty="0"/>
              <a:t>Examples from machine learning: model-based cluster analysis, distance weighted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28327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C996-C3EF-4161-A044-E3E6DD0C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C260-1E28-4979-ADB3-C5CA1E3F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600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Semi-Supervised Methods</a:t>
            </a:r>
          </a:p>
          <a:p>
            <a:pPr lvl="1"/>
            <a:r>
              <a:rPr lang="en-US" dirty="0"/>
              <a:t>Combination of Supervised and Unsupervised approaches</a:t>
            </a:r>
          </a:p>
          <a:p>
            <a:pPr lvl="1"/>
            <a:r>
              <a:rPr lang="en-US" dirty="0"/>
              <a:t>Outcomes/classes are labeled for some part of the dataset</a:t>
            </a:r>
          </a:p>
          <a:p>
            <a:pPr lvl="1"/>
            <a:r>
              <a:rPr lang="en-US" dirty="0"/>
              <a:t>Analysis usually done in steps with supervised followed by unsupervised or vice versa</a:t>
            </a:r>
          </a:p>
        </p:txBody>
      </p:sp>
    </p:spTree>
    <p:extLst>
      <p:ext uri="{BB962C8B-B14F-4D97-AF65-F5344CB8AC3E}">
        <p14:creationId xmlns:p14="http://schemas.microsoft.com/office/powerpoint/2010/main" val="394420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A085-E9BD-45A0-AF6D-41C8ABCA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vs. 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C9E9-AC9C-40E0-9675-36931D14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49913-B1DE-4154-85EA-530F86DFC98B}"/>
              </a:ext>
            </a:extLst>
          </p:cNvPr>
          <p:cNvSpPr txBox="1"/>
          <p:nvPr/>
        </p:nvSpPr>
        <p:spPr>
          <a:xfrm>
            <a:off x="843193" y="6432897"/>
            <a:ext cx="557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https://blog.intact-systems.com/data-science-the-future-is-now/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5EF88-BB9A-4A9F-AE12-E560223C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365" y="1737360"/>
            <a:ext cx="4947270" cy="4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862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5178</TotalTime>
  <Words>3221</Words>
  <Application>Microsoft Office PowerPoint</Application>
  <PresentationFormat>Widescreen</PresentationFormat>
  <Paragraphs>362</Paragraphs>
  <Slides>43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Retrospect</vt:lpstr>
      <vt:lpstr>Traditional Statistical Methods to Machine Learning: Methods for Learning from Data   UNC Collaborative Core Center for Clinical Research Speaker Series August 14, 2020</vt:lpstr>
      <vt:lpstr>Outline</vt:lpstr>
      <vt:lpstr>Overview</vt:lpstr>
      <vt:lpstr>Overview</vt:lpstr>
      <vt:lpstr>Overview</vt:lpstr>
      <vt:lpstr>Overview</vt:lpstr>
      <vt:lpstr>Overview</vt:lpstr>
      <vt:lpstr>Overview</vt:lpstr>
      <vt:lpstr>Machine Learning vs. Statistical Modeling</vt:lpstr>
      <vt:lpstr>PowerPoint Presentation</vt:lpstr>
      <vt:lpstr>From Traditional Statistical Models to ML</vt:lpstr>
      <vt:lpstr>From Traditional Statistical Models to ML</vt:lpstr>
      <vt:lpstr>Logistic Regression </vt:lpstr>
      <vt:lpstr>Logistic Regression</vt:lpstr>
      <vt:lpstr>Logistic Regression with Continuous Predictor</vt:lpstr>
      <vt:lpstr>Logistic Regression with Continuous Predictor</vt:lpstr>
      <vt:lpstr>Logistic Regression with Continuous Predictor</vt:lpstr>
      <vt:lpstr>Logistic Regression with Two Continuous Predictors</vt:lpstr>
      <vt:lpstr>Logistic Regression</vt:lpstr>
      <vt:lpstr>Regression Selection Procedures</vt:lpstr>
      <vt:lpstr>Regression Selection Procedures</vt:lpstr>
      <vt:lpstr>Regression Selection Procedures</vt:lpstr>
      <vt:lpstr>Penalized Regression </vt:lpstr>
      <vt:lpstr>Cross-Validation </vt:lpstr>
      <vt:lpstr>Cross-Validation</vt:lpstr>
      <vt:lpstr>Two Continuous Predictors</vt:lpstr>
      <vt:lpstr>Classification and Regression Trees (CART)</vt:lpstr>
      <vt:lpstr>Classification and Regression Trees (CART)</vt:lpstr>
      <vt:lpstr>Classification and Regression Trees (CART)</vt:lpstr>
      <vt:lpstr>Classification and Regression Trees (CART)</vt:lpstr>
      <vt:lpstr>Ensemble Machine Learning</vt:lpstr>
      <vt:lpstr>Ensemble Machine Learning</vt:lpstr>
      <vt:lpstr>Random Forest</vt:lpstr>
      <vt:lpstr>Random Forest</vt:lpstr>
      <vt:lpstr>Random Forest</vt:lpstr>
      <vt:lpstr>Super Learner</vt:lpstr>
      <vt:lpstr>Super Learner</vt:lpstr>
      <vt:lpstr>Deep Learning</vt:lpstr>
      <vt:lpstr>Deep Learning</vt:lpstr>
      <vt:lpstr>Statistical Modeling vs. Machine Learning</vt:lpstr>
      <vt:lpstr>References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xxx  VERITY/Brigham Course in Rheumatology Clinical Research May 12, 2020</dc:title>
  <dc:creator>Collins, Jamie,Ph.D.</dc:creator>
  <cp:lastModifiedBy>Pavur, Bradd</cp:lastModifiedBy>
  <cp:revision>201</cp:revision>
  <dcterms:created xsi:type="dcterms:W3CDTF">2020-05-11T14:40:24Z</dcterms:created>
  <dcterms:modified xsi:type="dcterms:W3CDTF">2020-08-25T20:52:40Z</dcterms:modified>
</cp:coreProperties>
</file>